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85" r:id="rId3"/>
    <p:sldId id="300" r:id="rId4"/>
    <p:sldId id="301" r:id="rId5"/>
    <p:sldId id="302" r:id="rId6"/>
    <p:sldId id="303" r:id="rId7"/>
    <p:sldId id="306" r:id="rId8"/>
    <p:sldId id="305" r:id="rId9"/>
    <p:sldId id="304" r:id="rId10"/>
    <p:sldId id="307" r:id="rId11"/>
    <p:sldId id="308" r:id="rId12"/>
    <p:sldId id="309" r:id="rId13"/>
    <p:sldId id="310" r:id="rId14"/>
    <p:sldId id="314" r:id="rId15"/>
    <p:sldId id="311" r:id="rId16"/>
    <p:sldId id="312" r:id="rId17"/>
    <p:sldId id="315" r:id="rId18"/>
    <p:sldId id="313" r:id="rId19"/>
    <p:sldId id="316" r:id="rId20"/>
    <p:sldId id="31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B47EE9-87DD-415D-B669-752C87DCC3DB}">
          <p14:sldIdLst>
            <p14:sldId id="257"/>
            <p14:sldId id="285"/>
            <p14:sldId id="300"/>
            <p14:sldId id="301"/>
            <p14:sldId id="302"/>
            <p14:sldId id="303"/>
            <p14:sldId id="306"/>
            <p14:sldId id="305"/>
            <p14:sldId id="304"/>
            <p14:sldId id="307"/>
            <p14:sldId id="308"/>
            <p14:sldId id="309"/>
            <p14:sldId id="310"/>
            <p14:sldId id="314"/>
            <p14:sldId id="311"/>
            <p14:sldId id="312"/>
            <p14:sldId id="315"/>
            <p14:sldId id="313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S" initials="H" lastIdx="3" clrIdx="0">
    <p:extLst>
      <p:ext uri="{19B8F6BF-5375-455C-9EA6-DF929625EA0E}">
        <p15:presenceInfo xmlns:p15="http://schemas.microsoft.com/office/powerpoint/2012/main" userId="HJS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653"/>
    <a:srgbClr val="F8CECC"/>
    <a:srgbClr val="073763"/>
    <a:srgbClr val="9FC5E8"/>
    <a:srgbClr val="0E4851"/>
    <a:srgbClr val="139CB7"/>
    <a:srgbClr val="02AE16"/>
    <a:srgbClr val="FF5050"/>
    <a:srgbClr val="E9EDF4"/>
    <a:srgbClr val="DB7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3740" autoAdjust="0"/>
  </p:normalViewPr>
  <p:slideViewPr>
    <p:cSldViewPr>
      <p:cViewPr varScale="1">
        <p:scale>
          <a:sx n="70" d="100"/>
          <a:sy n="70" d="100"/>
        </p:scale>
        <p:origin x="1277" y="53"/>
      </p:cViewPr>
      <p:guideLst>
        <p:guide pos="3840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FBD8-0F1E-482F-BF10-82435D722E8E}" type="datetimeFigureOut">
              <a:rPr lang="ko-KR" altLang="en-US" smtClean="0"/>
              <a:pPr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93A05-2254-4DA6-9E6A-09E57F393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2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논문들에 비하면 굉장히 간단한 </a:t>
            </a:r>
            <a:r>
              <a:rPr lang="en-US" altLang="ko-KR" dirty="0"/>
              <a:t>idea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47A2-F99C-483A-9979-4B6C3BF4D23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2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2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4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56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82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0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04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4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17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9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6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0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5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5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1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93A05-2254-4DA6-9E6A-09E57F3936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1"/>
            <a:ext cx="10363200" cy="1362075"/>
          </a:xfrm>
        </p:spPr>
        <p:txBody>
          <a:bodyPr anchor="t"/>
          <a:lstStyle>
            <a:lvl1pPr algn="ctr">
              <a:defRPr sz="3200" b="1" cap="none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07D497AA-5A78-43EA-8E51-56E9B9D2E80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BE155-8D86-4A13-91EE-6EF4D56209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51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A5C3-4D86-4669-B8A8-8DBB96DEBA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5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TW" altLang="en-US">
              <a:solidFill>
                <a:srgbClr val="EEECE1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ED80CCF4-234E-430B-810E-80A33ED41C38}" type="slidenum">
              <a:rPr lang="zh-TW" altLang="en-US">
                <a:solidFill>
                  <a:srgbClr val="EEECE1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3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5F4F-B841-47C1-9A47-2500F1C17C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80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A845-9BB3-4E6B-A7AC-97D440329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78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304800" y="1051148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-122014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920B53-77CF-4838-A2F2-45C5A158F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10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AD55-FDBD-4401-942F-AD8C50636C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F52639-425A-4381-B394-C1E41270EB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EAA311-5005-4B70-88CC-6D871BF0D2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41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F97E5-9D3B-4226-B5C7-A017F92B31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70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38CB-944A-4FD9-9E3F-54E4DD4940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6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08BAA-0FB2-4066-BD0F-4F0B8F9FBA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9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E856-BC0F-48AD-ADF5-076AE94B93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44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B44C08AA-875D-40A9-8407-113FACEFA3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9" name="Rectangle 6"/>
          <p:cNvSpPr>
            <a:spLocks noChangeArrowheads="1"/>
          </p:cNvSpPr>
          <p:nvPr userDrawn="1"/>
        </p:nvSpPr>
        <p:spPr bwMode="auto"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defRPr/>
            </a:pPr>
            <a:endParaRPr lang="en-US" sz="1600" i="1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7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19336" y="1052736"/>
            <a:ext cx="11881320" cy="1722115"/>
          </a:xfrm>
        </p:spPr>
        <p:txBody>
          <a:bodyPr/>
          <a:lstStyle/>
          <a:p>
            <a:pPr fontAlgn="base" latinLnBrk="0">
              <a:lnSpc>
                <a:spcPct val="200000"/>
              </a:lnSpc>
            </a:pPr>
            <a:r>
              <a:rPr lang="en-US" altLang="ko-KR" sz="4000" kern="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PØDA: Prompt-driven Zero-shot Domain Adaptation</a:t>
            </a:r>
            <a:br>
              <a:rPr lang="en-US" altLang="ko-KR" sz="4000" kern="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</a:br>
            <a:r>
              <a:rPr lang="en-US" altLang="ko-KR" sz="1600" b="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Fahes</a:t>
            </a:r>
            <a:r>
              <a:rPr lang="en-US" altLang="ko-KR" sz="16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, M., Vu, T. H., </a:t>
            </a:r>
            <a:r>
              <a:rPr lang="en-US" altLang="ko-KR" sz="1600" b="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Bursuc</a:t>
            </a:r>
            <a:r>
              <a:rPr lang="en-US" altLang="ko-KR" sz="16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, A., Pérez, P., &amp; De </a:t>
            </a:r>
            <a:r>
              <a:rPr lang="en-US" altLang="ko-KR" sz="1600" b="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Charette</a:t>
            </a:r>
            <a:r>
              <a:rPr lang="en-US" altLang="ko-KR" sz="16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, R. (2023). </a:t>
            </a:r>
            <a:r>
              <a:rPr lang="en-US" altLang="ko-KR" sz="1600" b="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Poda</a:t>
            </a:r>
            <a:r>
              <a:rPr lang="en-US" altLang="ko-KR" sz="1600" b="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+mn-cs"/>
              </a:rPr>
              <a:t>: Prompt-driven zero-shot domain adaptation. In Proceedings of the IEEE/CVF International Conference on Computer Vision (pp. 18623-18633).</a:t>
            </a:r>
            <a:endParaRPr lang="ko-KR" altLang="en-US" sz="1600" b="0" dirty="0">
              <a:solidFill>
                <a:schemeClr val="accent5">
                  <a:lumMod val="60000"/>
                  <a:lumOff val="40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4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6520" y="620688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497AA-5A78-43EA-8E51-56E9B9D2E806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5044401"/>
      </p:ext>
    </p:extLst>
  </p:cSld>
  <p:clrMapOvr>
    <a:masterClrMapping/>
  </p:clrMapOvr>
  <p:transition advTm="135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7286600" cy="5356448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만들고자 하는 도메인 스타일 변환은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“driving at night” , “driving under rain”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같이 일반적인 프롬프트를 사용하여 정보 전달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일반적인 프롬프트를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CLIP text encoder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에 넣어 </a:t>
                </a: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생성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과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PIN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적용한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  <a:ea typeface="Noto Sans KR" panose="020B0500000000000000" pitchFamily="34" charset="-127"/>
                      </a:rPr>
                      <m:t>은</m:t>
                    </m:r>
                  </m:oMath>
                </a14:m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손실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𝐿</m:t>
                        </m:r>
                      </m:e>
                      <m:sub>
                        <m:r>
                          <a:rPr lang="el-GR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𝜇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,</m:t>
                        </m:r>
                        <m:r>
                          <a:rPr lang="el-GR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계산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oto Sans KR" panose="020B0500000000000000" pitchFamily="34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oto Sans KR" panose="020B0500000000000000" pitchFamily="34" charset="-127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l-GR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oto Sans KR" panose="020B0500000000000000" pitchFamily="34" charset="-127"/>
                            <a:cs typeface="+mn-cs"/>
                          </a:rPr>
                          <m:t>𝜇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oto Sans KR" panose="020B0500000000000000" pitchFamily="34" charset="-127"/>
                            <a:cs typeface="+mn-cs"/>
                          </a:rPr>
                          <m:t>,</m:t>
                        </m:r>
                        <m:r>
                          <a:rPr kumimoji="0" lang="el-GR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oto Sans KR" panose="020B0500000000000000" pitchFamily="34" charset="-127"/>
                            <a:cs typeface="+mn-cs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은 </a:t>
                </a: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의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코싸인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유사도로 두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임베딩이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점점 더 가까워지도록 하여 타겟 도메인의 스타일을 더 잘 반영하도록 함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여러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이터레이션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동안 기울기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하강법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(Gradient Descent)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과 같은 알고리즘을 사용해 손실을 줄이는 방향으로 𝜇와 𝜎 조정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7286600" cy="535644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10</a:t>
            </a:fld>
            <a:endParaRPr lang="en-US" altLang="zh-TW" sz="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628800"/>
            <a:ext cx="4086256" cy="4653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232" y="1235884"/>
            <a:ext cx="3311978" cy="5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6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7286600" cy="5356448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Input : source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image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feature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들의 중간 결과물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집합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</a:t>
                </a:r>
                <a:r>
                  <a:rPr lang="en-US" altLang="ko-KR" sz="1800" baseline="-250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타겟 도메인 설명을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임베딩한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Output :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타겟 도메인에 대한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style transfer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하이퍼파라미터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최적화 단계 수 𝑁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학습률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 </a:t>
                </a: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lr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및 모멘텀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알고리즘 진행 방식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초기화 및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fs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의 평균 및 표준편차로 𝜇</a:t>
                </a:r>
                <a:r>
                  <a:rPr lang="en-US" altLang="ko-KR" sz="1400" baseline="300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0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𝜎</a:t>
                </a:r>
                <a:r>
                  <a:rPr lang="en-US" altLang="ko-KR" sz="1400" baseline="300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0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초기화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</a:p>
              <a:p>
                <a:pPr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Noto Sans KR" panose="020B0500000000000000" pitchFamily="34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PIN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사용하여 변환하여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freeze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된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CLIP image encoder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통해 </a:t>
                </a:r>
                <a:r>
                  <a:rPr lang="ko-KR" altLang="en-US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임베딩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구함</a:t>
                </a:r>
                <a:endParaRPr lang="en-US" altLang="ko-KR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과의 코사인 유사도를 계산해 𝜇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𝜎</a:t>
                </a:r>
                <a:r>
                  <a:rPr lang="en-US" altLang="ko-KR" sz="1400" baseline="300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경사 하강법으로 업데이트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Noto Sans KR" panose="020B0500000000000000" pitchFamily="34" charset="-127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Noto Sans KR" panose="020B0500000000000000" pitchFamily="34" charset="-127"/>
                      </a:rPr>
                      <m:t> </m:t>
                    </m:r>
                  </m:oMath>
                </a14:m>
                <a:r>
                  <a:rPr lang="ko-KR" altLang="en-US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임베딩과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TrgEmb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코사인 거리를 최소화하도록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)</a:t>
                </a:r>
              </a:p>
              <a:p>
                <a:pPr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N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번 반복 후 최종 𝜇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𝜎</a:t>
                </a:r>
                <a:r>
                  <a:rPr lang="en-US" altLang="ko-KR" sz="1400" baseline="300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</a:t>
                </a:r>
                <a:r>
                  <a:rPr lang="en-US" altLang="ko-KR" sz="1400" dirty="0">
                    <a:ea typeface="Noto Sans K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로 저장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7286600" cy="535644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11</a:t>
            </a:fld>
            <a:endParaRPr lang="en-US" altLang="zh-TW" sz="1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626443"/>
            <a:ext cx="3914587" cy="40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7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Fine-tuning for Adaptation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10972800" cy="5356448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앞서 구한</a:t>
                </a:r>
                <a:r>
                  <a:rPr lang="en-US" altLang="ko-KR" sz="1800" dirty="0">
                    <a:ea typeface="Noto Sans K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를 사용해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source image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변환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800" b="1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Style transfer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된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feature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사용해 세그먼트 모델의 분류기 </a:t>
                </a:r>
                <a:r>
                  <a:rPr lang="en-US" altLang="ko-KR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M</a:t>
                </a:r>
                <a:r>
                  <a:rPr lang="en-US" altLang="ko-KR" sz="1800" baseline="-250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cls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​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fine-tunning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진행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이때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Style transfer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된 이미지의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label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은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source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와 같기 때문에 그대로 사용하여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fine-tunning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진행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marR="0" lvl="0" indent="-285750" algn="l" defTabSz="4572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endParaRPr>
              </a:p>
              <a:p>
                <a:pPr marL="285750" marR="0" lvl="0" indent="-285750" algn="l" defTabSz="4572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437085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결과적으로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,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모델은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prompt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를 통한 도메인 정보를 적용해 더 범용적으로 사용될 수 있게 되며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,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" panose="020B0500000000000000" pitchFamily="34" charset="-127"/>
                    <a:ea typeface="Noto Sans KR" panose="020B0500000000000000" pitchFamily="34" charset="-127"/>
                    <a:cs typeface="+mn-cs"/>
                  </a:rPr>
                  <a:t>실제 세계의 다양한 시나리오에 적용할 수 있는 능력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향상</a:t>
                </a:r>
                <a:endPara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10972800" cy="5356448"/>
              </a:xfrm>
              <a:blipFill>
                <a:blip r:embed="rId3"/>
                <a:stretch>
                  <a:fillRect l="-333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12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174842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Experiment -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11241242" cy="5356448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Source-only training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polynomial learning rate &amp; SGD(</a:t>
                </a:r>
                <a:r>
                  <a:rPr lang="en-US" altLang="ko-KR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lr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=10−1)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random 768 × 768 crops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horizontal flip &amp; standard color jittering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Classifier fine-tuning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source feature map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은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Layer1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에서 추출해서 사용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(192×192×256)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µ and σ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은 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256D </a:t>
                </a:r>
                <a:r>
                  <a:rPr lang="ko-KR" altLang="en-US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벡터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	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8 augmented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for 2, 000 iterations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Polynomialschedule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</a:t>
                </a:r>
                <a:r>
                  <a:rPr lang="en-US" altLang="ko-KR" sz="14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lr</a:t>
                </a:r>
                <a:r>
                  <a:rPr lang="en-US" altLang="ko-KR" sz="14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=10−2)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Dataset : Cityscapes &amp; GTA5</a:t>
                </a:r>
              </a:p>
              <a:p>
                <a:pPr marL="68580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11241242" cy="5356448"/>
              </a:xfrm>
              <a:blipFill>
                <a:blip r:embed="rId3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13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11972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C80E8CC-B0D0-73FD-2593-96A4F467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941168"/>
            <a:ext cx="4392488" cy="18745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Experiment - result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7574632" cy="53564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CLIPstyler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만든 이미지로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adaptation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 것과 비교해서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이미지의 모양 그 자체를 스타일에 적용하기에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CLIPstyler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에는 조금 어색한 부분이 존재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성능 또한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PØDA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전반적으로 좋은 성능을 보이고 있으며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CLIPstyler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오히려 떨어지는 경우도 존재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CLIPstyler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비교해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PØDA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segmentation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더 포커스를 맞춰서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transfer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일어나며 더 단순한 연산을 가지고 있어 더욱 효과적 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14</a:t>
            </a:fld>
            <a:endParaRPr lang="en-US" altLang="zh-TW" sz="1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56CE8-240B-3746-0C9E-04E141F82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153" y="1196752"/>
            <a:ext cx="3869194" cy="476505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25BBFF-3FF0-60E1-94BC-C08788485BCD}"/>
              </a:ext>
            </a:extLst>
          </p:cNvPr>
          <p:cNvSpPr/>
          <p:nvPr/>
        </p:nvSpPr>
        <p:spPr>
          <a:xfrm>
            <a:off x="4583832" y="5626391"/>
            <a:ext cx="50405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5C0B35-B64D-6961-F00B-4BFB60CAFF7A}"/>
              </a:ext>
            </a:extLst>
          </p:cNvPr>
          <p:cNvSpPr/>
          <p:nvPr/>
        </p:nvSpPr>
        <p:spPr>
          <a:xfrm>
            <a:off x="5375987" y="5637410"/>
            <a:ext cx="50405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1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Experiment - result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7574632" cy="53564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one-shot UDA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인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SM-PPM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비교해서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무작위로 선택된 타겟 이미지를 앵커 포인트로 사용하여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이미지마다 다른 랜덤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시드로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개의 모델을 훈련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제안하는 방법이 더 어려운 상황임에도 불구하고 보다 더 좋은 성능을 보이고 있음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15</a:t>
            </a:fld>
            <a:endParaRPr lang="en-US" altLang="zh-TW" sz="15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F30A95-0562-FB13-8035-AF6AF4471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66" y="3809790"/>
            <a:ext cx="4678276" cy="253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Experiment - result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1242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흔히 일어나지 않는 상황에 대해서도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통해 정보를 넣어주자 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segmentation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되는 경향을 보임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16</a:t>
            </a:fld>
            <a:endParaRPr lang="en-US" altLang="zh-TW" sz="1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ACC95B-31F2-7051-7B9A-59E13697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1730499"/>
            <a:ext cx="3771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Ablation studies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7574632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모델이 언어의 표현 방식에 관계없이 일관된 적응 능력을 보이는지 확인 위한 성능 비교 실험 진행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다른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prompt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들은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GPT-4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통해 생성한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prompt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들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새로운 텍스트 표현을 사용해도 모델의 적응 능력이 크게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영향받지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않는다는 실험 결과를 보임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관련 없는 프롬프트들로 실험한 결과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모델이 오히려 부정적인 적응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즉 학습 성능이 떨어질 가능성이 있는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'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부정적 전이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발생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즉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CLIP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text encoder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통해 제공한 도메인 정보가 주요하게 작용한다는 것을 알 수 있음 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17</a:t>
            </a:fld>
            <a:endParaRPr lang="en-US" altLang="zh-TW" sz="1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FDBC55-55E3-B236-8B84-1BAEFB69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129" y="304800"/>
            <a:ext cx="3454524" cy="64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686041-F138-E618-01C6-47533DA7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61" y="1700808"/>
            <a:ext cx="4950139" cy="4504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Ablation studies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692656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어떤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layer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층에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transfer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적용하면 좋은지에 대한 연구 진행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실험 결과 첫번째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layer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가장 좋은 성능을 지님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또한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overfitting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모델이 학습한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text-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img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관계가 깨지는 등으로 인한 이슈로 인해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encoder layer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들은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freeze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하는 것이 성능이 가장 좋음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18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230106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Ablation studies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7513401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Object detection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classification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또한 잘 작동했다고 주장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classification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은 제대로 된 데이터셋으로 다른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방법들과 비교하지 않았기 때문에 성능에 대한 의문이 존재하긴 함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19</a:t>
            </a:fld>
            <a:endParaRPr lang="en-US" altLang="zh-TW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D37E01-8B96-4D8C-A537-677AC4CF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001" y="1772816"/>
            <a:ext cx="3699850" cy="44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1242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자율 주행 분야에서 데이터를 통해 학습한 상황에서는 좋은 성능을 보이지만 학습하지 못한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야간 자율 주행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같은 상황에서 급격하게 성능이 떨어지는 현상이 발생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label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 dataset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 err="1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unlabel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 dataset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가진 상황에서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‘domain-shift’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 해결하기 위해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UDA(Unsupervised Domain Adaptation)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사용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본 논문은 자연어를 통해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대한 정보를 제공해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모델을 통해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Zero-shot UDA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수행하는 방법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‘PODA(Prompt-driven Zero-shot Domain Adaptation)’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제안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2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296791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Conclusion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1241242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모델의 강력한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제로샷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능력 활용해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자연어로 설명된 도메인 프롬프트로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Zero-shot 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하는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방법 제안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제안하는 방법은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source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featur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 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style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 비용 효율적이게 가상으로 생성하여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증강된 타겟 도메인으로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shift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해결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실험을 통해 다양한 상황에서의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segmantation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다양한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backbone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및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downstream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에서도 비용 효율적이게 효과적으로 작동한다는 것을 증명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추후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foundation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모델을 통해 보다 더 좋고 효과적인 방법을 모색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20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260689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2708920"/>
            <a:ext cx="4364236" cy="2822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Unsupervised Domain Adaptation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DA(Domain Adaptation) :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전이 학습의 한 형태로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라벨이 없거나 거의 없는 타겟 도메인에 잘 일반화할 수 있는 모델을 학습하는 것을 목표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학습 데이터에 존재하는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Source 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개수에 따라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single / multi source 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분류됨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Single Source UDA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크게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가지로 분류됨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Discrepancy-based method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		- Feature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특성에 포커스를 가진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가진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분류기를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구축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Ex) DAN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Adversarial-based method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	-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/ feature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분류기 끼리 서로  경쟁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DANN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Self-supervision-based method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	-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Self-supervised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통해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invariant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특징을 더욱 잘 추출하도록 도움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</a:t>
            </a: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JiGen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Combination method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	- </a:t>
            </a:r>
            <a:r>
              <a:rPr lang="ko-KR" altLang="en-US" sz="14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여러 방법들을 동시에 혼합하여 사용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Ex) SLARDA</a:t>
            </a:r>
            <a:endParaRPr lang="en-US" altLang="ko-KR" sz="1400" dirty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3</a:t>
            </a:fld>
            <a:endParaRPr lang="en-US" altLang="zh-TW" sz="1500" b="1" dirty="0"/>
          </a:p>
        </p:txBody>
      </p:sp>
      <p:sp>
        <p:nvSpPr>
          <p:cNvPr id="18" name="왼쪽으로 구부러진 화살표 17"/>
          <p:cNvSpPr/>
          <p:nvPr/>
        </p:nvSpPr>
        <p:spPr>
          <a:xfrm rot="16200000" flipH="1">
            <a:off x="9513504" y="4888354"/>
            <a:ext cx="454360" cy="207167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86716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Domain Adaptation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691628" y="5589240"/>
            <a:ext cx="1124412" cy="989036"/>
            <a:chOff x="3647728" y="4869160"/>
            <a:chExt cx="1368152" cy="1113348"/>
          </a:xfrm>
        </p:grpSpPr>
        <p:sp>
          <p:nvSpPr>
            <p:cNvPr id="20" name="순서도: 수동 연산 19"/>
            <p:cNvSpPr/>
            <p:nvPr/>
          </p:nvSpPr>
          <p:spPr>
            <a:xfrm rot="16200000">
              <a:off x="3819018" y="5040449"/>
              <a:ext cx="1113348" cy="77077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7728" y="5013176"/>
              <a:ext cx="1368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Domain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Invariant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Model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81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954" y="2617809"/>
            <a:ext cx="2636446" cy="18193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Text-driven image synthesis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VLLM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모델의 발전으로 텍스트 기반 이미지 합성 기술이 크게 향상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VLLM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활용해 이미지와 텍스트 사이의 정보를 매핑하고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이를 통해 텍스트 설명에 기반한 이미지를 수정하거나 생성하는 데 사용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StyleCLIP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StyleGAN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-NADA 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프롬프트를 사용하여 </a:t>
            </a: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StyleGAN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잠재 벡터를 최적화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FlexIT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프롬프트를 사용하여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VQGAN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자동인코더의 잠재 코드를 최적화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CLIPstyler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특정 분포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 데이터 세트의 특성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제한되지 않고 레퍼런스로 사용할 스타일 이미지                                                                                없이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잠재 공간의 정보를 활용하여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transfer 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진행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또한 레퍼런스 이미지 없이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이미지가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인코딩된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low dimension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임베딩에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프롬프트를                                                활용한 텍스트 모델이 </a:t>
            </a:r>
            <a:r>
              <a:rPr lang="ko-KR" altLang="en-US" sz="1800">
                <a:latin typeface="Noto Sans KR" panose="020B0500000000000000" pitchFamily="34" charset="-127"/>
                <a:ea typeface="Noto Sans KR" panose="020B0500000000000000" pitchFamily="34" charset="-127"/>
              </a:rPr>
              <a:t>제공한 정보를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활용해 직접 조작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4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207848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30" y="1988840"/>
            <a:ext cx="1894280" cy="473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90868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Batch Normalization :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각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feature map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별로 평균과 분산을 구해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feature statistics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normalize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하여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feed-forward network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학습을 안정적으로 도와주는 기법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Instance Normalization :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하나의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sample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각 채널 별로 평균과 분산을 구해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feature statistics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normalize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하여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feed-forward network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학습을 안정적으로 도와주는 기법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5</a:t>
            </a:fld>
            <a:endParaRPr lang="en-US" altLang="zh-TW" sz="1500" b="1" dirty="0"/>
          </a:p>
        </p:txBody>
      </p:sp>
      <p:pic>
        <p:nvPicPr>
          <p:cNvPr id="1026" name="Picture 2" descr="https://velog.velcdn.com/images/shj4901/post/e39c840f-f856-4b51-a5a8-07a02fa9b063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837410"/>
            <a:ext cx="5677376" cy="17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bk5a8p/btqSTJ0RWK1/C81guF5ZDCtzZR6i976d9k/im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10" y="1196752"/>
            <a:ext cx="2395632" cy="18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H16CU/btqSXjHmAXq/LBihhotmqU2yRC9PrduIO1/im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10" y="3501008"/>
            <a:ext cx="2395632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6557" y="3957755"/>
            <a:ext cx="1703026" cy="4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endParaRPr lang="en-US" altLang="ko-KR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은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바꾸고자 하는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image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Original image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Image Backbone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넣어서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feature embedding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생성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layer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content embedding, style embedding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각각 넣음</a:t>
            </a:r>
            <a:endParaRPr lang="en-US" altLang="ko-KR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바꾸고자 하는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image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Decoder</a:t>
            </a:r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통해서 원래로 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resolution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Adaptive Instance Normalization : channel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별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mean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variance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feature space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원하는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것으로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바꿔줌으로서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transfer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수행하는 방법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(x: content input, y:style input)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layer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형태이지만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learnable parameter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존재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X(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Enc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/Dec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학습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Loss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나온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embedding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decoder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부터 생성된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image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Encoder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넣어서 나온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embedding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L2 loss + style image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decoder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나온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image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embedding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차이를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L2 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6</a:t>
            </a:fld>
            <a:endParaRPr lang="en-US" altLang="zh-TW" sz="1500" b="1" dirty="0"/>
          </a:p>
        </p:txBody>
      </p:sp>
      <p:pic>
        <p:nvPicPr>
          <p:cNvPr id="2050" name="Picture 2" descr="https://velog.velcdn.com/images/shj4901/post/0a89a003-2d25-42c4-9494-ccb144afc866/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25" y="1286600"/>
            <a:ext cx="2796982" cy="19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325" y="3640446"/>
            <a:ext cx="2600517" cy="4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Overview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unseen target 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주어진 자연어 정보만을 기반으로 이미지의 스타일을 바꾸면서도 원본 이미지의 의미 내용은 유지하도록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“steer”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하는 방법을 제안 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 image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class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대한 정보를 보존하면서 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가상으로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만든 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style 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변환을 통해</a:t>
            </a:r>
            <a:r>
              <a:rPr lang="en-US" altLang="ko-KR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(prompt-driven feature augmentation)</a:t>
            </a:r>
            <a:r>
              <a:rPr lang="ko-KR" altLang="en-US" sz="18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가깝게 조정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결론적으로 학습하지 않은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 대해서도 간단한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prompt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통해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DA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진행될 수 있음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7</a:t>
            </a:fld>
            <a:endParaRPr lang="en-US" altLang="zh-TW" sz="1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4541527"/>
            <a:ext cx="8179804" cy="22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2"/>
                <a:ext cx="10972800" cy="5356448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모델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CLIP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기반 이미지 인코더를 특징 추출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backbone network(freeze)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 사용하고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픽셀 분류 헤드는 임의로 초기화된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DeepLabv3+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모델이며 학습 진행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픽셀 분류 헤드만 학습하는 이유는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source data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에 대해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overfitting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방지하고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CLIP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모델의 관계성을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깨지않기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위해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Source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domain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dataset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이미지와 해당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semantic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레이블 쌍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/ Target domain dataset : 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도메인 정보만 존재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f :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백본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네트워크의 중간 결과물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oto Sans KR" panose="020B0500000000000000" pitchFamily="34" charset="-127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: </a:t>
                </a:r>
                <a:r>
                  <a:rPr lang="ko-KR" altLang="en-US" sz="1800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백본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네트워크의 중간 결과물에 </a:t>
                </a:r>
                <a:r>
                  <a:rPr lang="en-US" altLang="ko-KR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Prompt-driven Instance Normalization</a:t>
                </a:r>
                <a:r>
                  <a:rPr lang="ko-KR" altLang="en-US" sz="1800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적용한 결과물</a:t>
                </a:r>
                <a:endParaRPr lang="en-US" altLang="ko-KR" sz="18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2"/>
                <a:ext cx="10972800" cy="5356448"/>
              </a:xfr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8</a:t>
            </a:fld>
            <a:endParaRPr lang="en-US" altLang="zh-TW" sz="1500" b="1" dirty="0"/>
          </a:p>
        </p:txBody>
      </p:sp>
    </p:spTree>
    <p:extLst>
      <p:ext uri="{BB962C8B-B14F-4D97-AF65-F5344CB8AC3E}">
        <p14:creationId xmlns:p14="http://schemas.microsoft.com/office/powerpoint/2010/main" val="20735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PODA - PIN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6752"/>
            <a:ext cx="7286600" cy="535644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제안된 방법은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source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중간 결과물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집합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</a:t>
            </a:r>
            <a:r>
              <a:rPr lang="en-US" altLang="ko-KR" sz="1800" baseline="-25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target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domain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프롬프트의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CLIP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텍스트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임베딩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TrgEmb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사용하여 가상의 스타일 변환 방법을 생성하는 프로세스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본 논문에서 제안하는 가상의 스타일 변환 방법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PIN(Prompt-driven Instance Normalization)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은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방법과 유사하게 타겟 도메인의 스타일로 변환하는 과정을 진행</a:t>
            </a: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하지만 </a:t>
            </a:r>
            <a:r>
              <a:rPr lang="en-US" altLang="ko-KR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AdaIN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다르게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style input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 존재하지 않기에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μ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σ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</a:t>
            </a:r>
            <a:r>
              <a:rPr lang="ko-KR" altLang="en-US" sz="18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프롬프터</a:t>
            </a:r>
            <a:r>
              <a:rPr lang="ko-KR" altLang="en-US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정보를 통해 설정</a:t>
            </a:r>
            <a:r>
              <a:rPr lang="en-US" altLang="ko-KR" sz="18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(optimizable variables driven by a prompt)</a:t>
            </a:r>
          </a:p>
        </p:txBody>
      </p:sp>
      <p:pic>
        <p:nvPicPr>
          <p:cNvPr id="6" name="Google Shape;53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8528" y="392413"/>
            <a:ext cx="1002314" cy="5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2235200" y="686570"/>
            <a:ext cx="2844800" cy="244475"/>
          </a:xfrm>
        </p:spPr>
        <p:txBody>
          <a:bodyPr/>
          <a:lstStyle/>
          <a:p>
            <a:pPr>
              <a:defRPr/>
            </a:pPr>
            <a:fld id="{EB920B53-77CF-4838-A2F2-45C5A158F6AE}" type="slidenum">
              <a:rPr lang="zh-TW" altLang="en-US" sz="1500" b="1" smtClean="0"/>
              <a:pPr>
                <a:defRPr/>
              </a:pPr>
              <a:t>9</a:t>
            </a:fld>
            <a:endParaRPr lang="en-US" altLang="zh-TW" sz="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628800"/>
            <a:ext cx="4086256" cy="4653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17032"/>
            <a:ext cx="2615952" cy="42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38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57651</TotalTime>
  <Words>1479</Words>
  <Application>Microsoft Office PowerPoint</Application>
  <PresentationFormat>와이드스크린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Noto Sans KR</vt:lpstr>
      <vt:lpstr>Noto Sans KR Black</vt:lpstr>
      <vt:lpstr>Tmon몬소리 Black</vt:lpstr>
      <vt:lpstr>맑은 고딕</vt:lpstr>
      <vt:lpstr>Arial</vt:lpstr>
      <vt:lpstr>Calibri</vt:lpstr>
      <vt:lpstr>Cambria Math</vt:lpstr>
      <vt:lpstr>Tahoma</vt:lpstr>
      <vt:lpstr>Wingdings</vt:lpstr>
      <vt:lpstr>1_Office 테마</vt:lpstr>
      <vt:lpstr>PØDA: Prompt-driven Zero-shot Domain Adaptation Fahes, M., Vu, T. H., Bursuc, A., Pérez, P., &amp; De Charette, R. (2023). Poda: Prompt-driven zero-shot domain adaptation. In Proceedings of the IEEE/CVF International Conference on Computer Vision (pp. 18623-18633).</vt:lpstr>
      <vt:lpstr>Introduction</vt:lpstr>
      <vt:lpstr>Unsupervised Domain Adaptation</vt:lpstr>
      <vt:lpstr>Text-driven image synthesis</vt:lpstr>
      <vt:lpstr>AdaIN</vt:lpstr>
      <vt:lpstr>AdaIN</vt:lpstr>
      <vt:lpstr>PODA - Overview</vt:lpstr>
      <vt:lpstr>PODA - Problem formulation</vt:lpstr>
      <vt:lpstr>PODA - PIN</vt:lpstr>
      <vt:lpstr>PODA - PIN</vt:lpstr>
      <vt:lpstr>PODA - PIN</vt:lpstr>
      <vt:lpstr>PODA - Fine-tuning for Adaptation</vt:lpstr>
      <vt:lpstr>Experiment - setting</vt:lpstr>
      <vt:lpstr>Experiment - result</vt:lpstr>
      <vt:lpstr>Experiment - result</vt:lpstr>
      <vt:lpstr>Experiment - result</vt:lpstr>
      <vt:lpstr>Ablation studies</vt:lpstr>
      <vt:lpstr>Ablation studies</vt:lpstr>
      <vt:lpstr>Ablation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VQA : Visual Question Answering</dc:title>
  <dc:creator>HJS</dc:creator>
  <cp:lastModifiedBy>LeeSungHo</cp:lastModifiedBy>
  <cp:revision>4926</cp:revision>
  <dcterms:created xsi:type="dcterms:W3CDTF">2014-04-14T02:09:26Z</dcterms:created>
  <dcterms:modified xsi:type="dcterms:W3CDTF">2024-04-29T02:21:53Z</dcterms:modified>
</cp:coreProperties>
</file>