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3"/>
  </p:notesMasterIdLst>
  <p:handoutMasterIdLst>
    <p:handoutMasterId r:id="rId64"/>
  </p:handoutMasterIdLst>
  <p:sldIdLst>
    <p:sldId id="331" r:id="rId2"/>
    <p:sldId id="332" r:id="rId3"/>
    <p:sldId id="333" r:id="rId4"/>
    <p:sldId id="420" r:id="rId5"/>
    <p:sldId id="424" r:id="rId6"/>
    <p:sldId id="338" r:id="rId7"/>
    <p:sldId id="339" r:id="rId8"/>
    <p:sldId id="480" r:id="rId9"/>
    <p:sldId id="446" r:id="rId10"/>
    <p:sldId id="453" r:id="rId11"/>
    <p:sldId id="459" r:id="rId12"/>
    <p:sldId id="460" r:id="rId13"/>
    <p:sldId id="458" r:id="rId14"/>
    <p:sldId id="457" r:id="rId15"/>
    <p:sldId id="407" r:id="rId16"/>
    <p:sldId id="427" r:id="rId17"/>
    <p:sldId id="447" r:id="rId18"/>
    <p:sldId id="429" r:id="rId19"/>
    <p:sldId id="456" r:id="rId20"/>
    <p:sldId id="462" r:id="rId21"/>
    <p:sldId id="463" r:id="rId22"/>
    <p:sldId id="464" r:id="rId23"/>
    <p:sldId id="343" r:id="rId24"/>
    <p:sldId id="433" r:id="rId25"/>
    <p:sldId id="448" r:id="rId26"/>
    <p:sldId id="346" r:id="rId27"/>
    <p:sldId id="449" r:id="rId28"/>
    <p:sldId id="348" r:id="rId29"/>
    <p:sldId id="349" r:id="rId30"/>
    <p:sldId id="434" r:id="rId31"/>
    <p:sldId id="435" r:id="rId32"/>
    <p:sldId id="450" r:id="rId33"/>
    <p:sldId id="432" r:id="rId34"/>
    <p:sldId id="352" r:id="rId35"/>
    <p:sldId id="451" r:id="rId36"/>
    <p:sldId id="472" r:id="rId37"/>
    <p:sldId id="354" r:id="rId38"/>
    <p:sldId id="355" r:id="rId39"/>
    <p:sldId id="452" r:id="rId40"/>
    <p:sldId id="356" r:id="rId41"/>
    <p:sldId id="418" r:id="rId42"/>
    <p:sldId id="369" r:id="rId43"/>
    <p:sldId id="370" r:id="rId44"/>
    <p:sldId id="476" r:id="rId45"/>
    <p:sldId id="371" r:id="rId46"/>
    <p:sldId id="372" r:id="rId47"/>
    <p:sldId id="481" r:id="rId48"/>
    <p:sldId id="377" r:id="rId49"/>
    <p:sldId id="378" r:id="rId50"/>
    <p:sldId id="379" r:id="rId51"/>
    <p:sldId id="380" r:id="rId52"/>
    <p:sldId id="419" r:id="rId53"/>
    <p:sldId id="479" r:id="rId54"/>
    <p:sldId id="381" r:id="rId55"/>
    <p:sldId id="475" r:id="rId56"/>
    <p:sldId id="438" r:id="rId57"/>
    <p:sldId id="437" r:id="rId58"/>
    <p:sldId id="439" r:id="rId59"/>
    <p:sldId id="404" r:id="rId60"/>
    <p:sldId id="482" r:id="rId61"/>
    <p:sldId id="478" r:id="rId62"/>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6600"/>
    <a:srgbClr val="993300"/>
    <a:srgbClr val="FF0000"/>
    <a:srgbClr val="CCECFF"/>
    <a:srgbClr val="66CCFF"/>
    <a:srgbClr val="CCFFFF"/>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5"/>
    <p:restoredTop sz="94646"/>
  </p:normalViewPr>
  <p:slideViewPr>
    <p:cSldViewPr snapToGrid="0">
      <p:cViewPr varScale="1">
        <p:scale>
          <a:sx n="64" d="100"/>
          <a:sy n="64" d="100"/>
        </p:scale>
        <p:origin x="1272" y="5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7640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5133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92188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D9C756DA-0910-4B7D-BA30-48A9FC686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B137B5-843E-4699-AC99-27F3C83659A6}"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id="{A93A18B2-8712-47B2-8840-D2BF4C07E1B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B65C61F6-2681-487B-AD98-ABBC08189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DB77C4CC-0B6E-4673-9841-95D0B39AA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501839-7371-45B1-A86F-4D6848EB5C24}"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id="{7E671584-9367-4579-B3BD-07FD1DBA19B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67CCFE29-A06F-49EB-AABF-030082EB23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75788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58E0421F-C869-41D1-9716-7CAF59026E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0AE906-C0B8-4912-8B43-B6F5DCC2F4F2}" type="slidenum">
              <a:rPr lang="en-US" altLang="en-US" smtClean="0">
                <a:latin typeface="Times New Roman" panose="02020603050405020304" pitchFamily="18" charset="0"/>
              </a:rPr>
              <a:pPr/>
              <a:t>54</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3A1099E5-7EC3-4BAD-B6C9-DF6EA2BB1C6E}"/>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AF7BABCC-290D-4003-9210-9DB91A87B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57770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57</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58</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59</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ADC9AB17-50E1-449A-9A02-181C762C6A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75EDE-691C-4E57-8B4F-6469856C297B}" type="slidenum">
              <a:rPr lang="en-US" altLang="en-US" smtClean="0">
                <a:latin typeface="Times New Roman" panose="02020603050405020304" pitchFamily="18" charset="0"/>
              </a:rPr>
              <a:pPr/>
              <a:t>60</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id="{DA813B07-D589-472C-99F0-F378F999F036}"/>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4FF80E7A-A9BF-421F-A65B-7520FF9FE5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88219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61</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82398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956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688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63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596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6348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ja-JP" dirty="0"/>
              <a:t>Software Solution 1</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285329"/>
            <a:ext cx="6757437" cy="4131221"/>
          </a:xfrm>
        </p:spPr>
        <p:txBody>
          <a:bodyPr/>
          <a:lstStyle/>
          <a:p>
            <a:pPr>
              <a:lnSpc>
                <a:spcPct val="90000"/>
              </a:lnSpc>
              <a:tabLst>
                <a:tab pos="739775" algn="l"/>
                <a:tab pos="1020763" algn="l"/>
                <a:tab pos="1257300" algn="l"/>
              </a:tabLst>
            </a:pPr>
            <a:r>
              <a:rPr lang="en-US" altLang="en-US" sz="2400" dirty="0" smtClean="0"/>
              <a:t>Two-process </a:t>
            </a:r>
            <a:r>
              <a:rPr lang="en-US" altLang="en-US" sz="2400" dirty="0"/>
              <a:t>solution</a:t>
            </a:r>
            <a:endParaRPr lang="en-US" altLang="en-US" sz="1000" dirty="0"/>
          </a:p>
          <a:p>
            <a:pPr>
              <a:lnSpc>
                <a:spcPct val="90000"/>
              </a:lnSpc>
              <a:tabLst>
                <a:tab pos="739775" algn="l"/>
                <a:tab pos="1020763" algn="l"/>
                <a:tab pos="1257300" algn="l"/>
              </a:tabLst>
            </a:pPr>
            <a:r>
              <a:rPr lang="en-US" altLang="en-US" sz="2400" dirty="0"/>
              <a:t>Assume that the </a:t>
            </a:r>
            <a:r>
              <a:rPr lang="en-US" altLang="en-US" sz="2800" b="1" dirty="0">
                <a:latin typeface="Courier New" panose="02070309020205020404" pitchFamily="49" charset="0"/>
              </a:rPr>
              <a:t>load</a:t>
            </a:r>
            <a:r>
              <a:rPr lang="en-US" altLang="en-US" sz="2400" dirty="0">
                <a:latin typeface="Courier New" panose="02070309020205020404" pitchFamily="49" charset="0"/>
              </a:rPr>
              <a:t> </a:t>
            </a:r>
            <a:r>
              <a:rPr lang="en-US" altLang="en-US" sz="2400" dirty="0"/>
              <a:t>and </a:t>
            </a:r>
            <a:r>
              <a:rPr lang="en-US" altLang="en-US" sz="2800" b="1" dirty="0">
                <a:latin typeface="Courier New" panose="02070309020205020404" pitchFamily="49" charset="0"/>
              </a:rPr>
              <a:t>store</a:t>
            </a:r>
            <a:r>
              <a:rPr lang="en-US" altLang="en-US" sz="2400" dirty="0"/>
              <a:t> machine-language instructions are </a:t>
            </a:r>
            <a:r>
              <a:rPr lang="en-US" altLang="en-US" sz="2400" dirty="0">
                <a:solidFill>
                  <a:srgbClr val="0000FF"/>
                </a:solidFill>
              </a:rPr>
              <a:t>atomic</a:t>
            </a:r>
            <a:r>
              <a:rPr lang="en-US" altLang="en-US" sz="2400" dirty="0"/>
              <a:t>; that is, cannot be interrupted</a:t>
            </a:r>
            <a:endParaRPr lang="en-US" altLang="en-US" sz="1000" dirty="0"/>
          </a:p>
          <a:p>
            <a:pPr>
              <a:lnSpc>
                <a:spcPct val="90000"/>
              </a:lnSpc>
              <a:tabLst>
                <a:tab pos="739775" algn="l"/>
                <a:tab pos="1020763" algn="l"/>
                <a:tab pos="1257300" algn="l"/>
              </a:tabLst>
            </a:pPr>
            <a:r>
              <a:rPr lang="en-US" altLang="en-US" sz="2400" dirty="0">
                <a:solidFill>
                  <a:srgbClr val="000000"/>
                </a:solidFill>
              </a:rPr>
              <a:t>The two processes share one variable:</a:t>
            </a:r>
          </a:p>
          <a:p>
            <a:pPr lvl="1">
              <a:lnSpc>
                <a:spcPct val="90000"/>
              </a:lnSpc>
              <a:tabLst>
                <a:tab pos="739775" algn="l"/>
                <a:tab pos="1020763" algn="l"/>
                <a:tab pos="1257300" algn="l"/>
              </a:tabLst>
            </a:pPr>
            <a:r>
              <a:rPr lang="en-US" altLang="en-US" sz="2800" b="1" dirty="0">
                <a:latin typeface="Courier New" panose="02070309020205020404" pitchFamily="49" charset="0"/>
              </a:rPr>
              <a:t>int turn</a:t>
            </a:r>
            <a:r>
              <a:rPr lang="en-US" altLang="en-US" sz="2000" b="1" dirty="0">
                <a:latin typeface="Courier New" panose="02070309020205020404" pitchFamily="49" charset="0"/>
              </a:rPr>
              <a:t>; </a:t>
            </a:r>
            <a:endParaRPr lang="en-US" altLang="en-US" sz="1000" b="1" dirty="0">
              <a:solidFill>
                <a:srgbClr val="000000"/>
              </a:solidFill>
            </a:endParaRPr>
          </a:p>
          <a:p>
            <a:pPr>
              <a:lnSpc>
                <a:spcPct val="90000"/>
              </a:lnSpc>
              <a:tabLst>
                <a:tab pos="739775" algn="l"/>
                <a:tab pos="1020763" algn="l"/>
                <a:tab pos="1257300" algn="l"/>
              </a:tabLst>
            </a:pPr>
            <a:r>
              <a:rPr lang="en-US" altLang="en-US" sz="2400" dirty="0">
                <a:solidFill>
                  <a:srgbClr val="000000"/>
                </a:solidFill>
              </a:rPr>
              <a:t>The variable </a:t>
            </a:r>
            <a:r>
              <a:rPr lang="en-US" altLang="en-US" sz="2800" b="1" dirty="0">
                <a:latin typeface="Courier New" panose="02070309020205020404" pitchFamily="49" charset="0"/>
              </a:rPr>
              <a:t>turn</a:t>
            </a:r>
            <a:r>
              <a:rPr lang="en-US" altLang="en-US" sz="2400" dirty="0">
                <a:solidFill>
                  <a:srgbClr val="000000"/>
                </a:solidFill>
              </a:rPr>
              <a:t> indicates whose turn it is to enter the critical section</a:t>
            </a:r>
            <a:endParaRPr lang="en-US" altLang="en-US" sz="1000" dirty="0">
              <a:solidFill>
                <a:srgbClr val="000000"/>
              </a:solidFill>
            </a:endParaRPr>
          </a:p>
        </p:txBody>
      </p:sp>
    </p:spTree>
    <p:extLst>
      <p:ext uri="{BB962C8B-B14F-4D97-AF65-F5344CB8AC3E}">
        <p14:creationId xmlns:p14="http://schemas.microsoft.com/office/powerpoint/2010/main" val="236281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529937" y="134933"/>
            <a:ext cx="8229600" cy="576262"/>
          </a:xfrm>
        </p:spPr>
        <p:txBody>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630868" y="1304290"/>
            <a:ext cx="6027738"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sz="2400" b="1" dirty="0">
                <a:solidFill>
                  <a:srgbClr val="000000"/>
                </a:solidFill>
                <a:latin typeface="Courier New" panose="02070309020205020404" pitchFamily="49" charset="0"/>
              </a:rPr>
              <a:t>while (true){ </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turn = </a:t>
            </a:r>
            <a:r>
              <a:rPr lang="en-US" altLang="en-US" sz="2400" b="1" dirty="0" err="1">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while (turn </a:t>
            </a:r>
            <a:r>
              <a:rPr lang="en-US" altLang="en-US" sz="2400" b="1" dirty="0" smtClean="0">
                <a:solidFill>
                  <a:srgbClr val="000000"/>
                </a:solidFill>
                <a:latin typeface="Courier New" panose="02070309020205020404" pitchFamily="49" charset="0"/>
              </a:rPr>
              <a:t>== </a:t>
            </a:r>
            <a:r>
              <a:rPr lang="en-US" altLang="en-US" sz="2400" b="1" dirty="0">
                <a:solidFill>
                  <a:srgbClr val="000000"/>
                </a:solidFill>
                <a:latin typeface="Courier New" panose="02070309020205020404" pitchFamily="49" charset="0"/>
              </a:rPr>
              <a:t>j)</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 critical section */</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turn = j;</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 remainder section */</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554080" y="2037522"/>
            <a:ext cx="3505200" cy="1115271"/>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554080" y="4013814"/>
            <a:ext cx="3505200" cy="834451"/>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16466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26167" y="169872"/>
            <a:ext cx="7586662" cy="576262"/>
          </a:xfrm>
        </p:spPr>
        <p:txBody>
          <a:bodyPr/>
          <a:lstStyle/>
          <a:p>
            <a:pPr eaLnBrk="1" hangingPunct="1"/>
            <a:r>
              <a:rPr lang="en-US" altLang="en-US" dirty="0"/>
              <a:t>Correctness of the Software </a:t>
            </a:r>
            <a:r>
              <a:rPr lang="en-US" altLang="ja-JP" dirty="0"/>
              <a:t>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normAutofit fontScale="92500" lnSpcReduction="10000"/>
          </a:bodyPr>
          <a:lstStyle/>
          <a:p>
            <a:r>
              <a:rPr lang="en-US" altLang="en-US" sz="2400" dirty="0">
                <a:solidFill>
                  <a:srgbClr val="000000"/>
                </a:solidFill>
              </a:rPr>
              <a:t>Mutual exclusion is preserved</a:t>
            </a:r>
          </a:p>
          <a:p>
            <a:pPr>
              <a:buFont typeface="Monotype Sorts" pitchFamily="-84" charset="2"/>
              <a:buNone/>
            </a:pPr>
            <a:r>
              <a:rPr lang="en-US" altLang="en-US" sz="2400" dirty="0">
                <a:solidFill>
                  <a:srgbClr val="000000"/>
                </a:solidFill>
              </a:rPr>
              <a:t>                </a:t>
            </a:r>
            <a:r>
              <a:rPr lang="en-US" altLang="en-US" sz="2800" b="1" dirty="0">
                <a:solidFill>
                  <a:srgbClr val="000000"/>
                </a:solidFill>
                <a:latin typeface="Courier New" panose="02070309020205020404" pitchFamily="49" charset="0"/>
              </a:rPr>
              <a:t>P</a:t>
            </a:r>
            <a:r>
              <a:rPr lang="en-US" altLang="en-US" sz="2800" b="1" baseline="-25000" dirty="0">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a:t>
            </a:r>
            <a:r>
              <a:rPr lang="en-US" altLang="en-US" sz="2400" dirty="0">
                <a:solidFill>
                  <a:srgbClr val="000000"/>
                </a:solidFill>
              </a:rPr>
              <a:t>enters critical section only if:</a:t>
            </a:r>
          </a:p>
          <a:p>
            <a:pPr>
              <a:buFont typeface="Monotype Sorts" pitchFamily="-84" charset="2"/>
              <a:buNone/>
            </a:pPr>
            <a:r>
              <a:rPr lang="en-US" altLang="en-US" sz="2400" dirty="0">
                <a:solidFill>
                  <a:srgbClr val="000000"/>
                </a:solidFill>
              </a:rPr>
              <a:t>                      </a:t>
            </a:r>
            <a:r>
              <a:rPr lang="en-US" altLang="en-US" sz="2800" b="1" dirty="0">
                <a:solidFill>
                  <a:srgbClr val="000000"/>
                </a:solidFill>
                <a:latin typeface="Courier New" panose="02070309020205020404" pitchFamily="49" charset="0"/>
              </a:rPr>
              <a:t>turn</a:t>
            </a:r>
            <a:r>
              <a:rPr lang="en-US" altLang="en-US" sz="2400" b="1" dirty="0">
                <a:solidFill>
                  <a:srgbClr val="000000"/>
                </a:solidFill>
                <a:latin typeface="Courier New" panose="02070309020205020404" pitchFamily="49" charset="0"/>
              </a:rPr>
              <a:t> = </a:t>
            </a:r>
            <a:r>
              <a:rPr lang="en-US" altLang="en-US" sz="2400" b="1" dirty="0" err="1">
                <a:solidFill>
                  <a:srgbClr val="000000"/>
                </a:solidFill>
                <a:latin typeface="Courier New" panose="02070309020205020404" pitchFamily="49" charset="0"/>
              </a:rPr>
              <a:t>i</a:t>
            </a: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rPr>
              <a:t>and </a:t>
            </a:r>
            <a:r>
              <a:rPr lang="en-US" altLang="en-US" sz="2800" b="1" dirty="0">
                <a:solidFill>
                  <a:srgbClr val="000000"/>
                </a:solidFill>
                <a:latin typeface="Courier New" panose="02070309020205020404" pitchFamily="49" charset="0"/>
              </a:rPr>
              <a:t>turn </a:t>
            </a:r>
            <a:r>
              <a:rPr lang="en-US" altLang="en-US" sz="2400" dirty="0">
                <a:solidFill>
                  <a:srgbClr val="000000"/>
                </a:solidFill>
              </a:rPr>
              <a:t>cannot be both 0 and 1 at the same time</a:t>
            </a:r>
          </a:p>
          <a:p>
            <a:r>
              <a:rPr lang="en-US" altLang="en-US" sz="2400" dirty="0">
                <a:solidFill>
                  <a:srgbClr val="000000"/>
                </a:solidFill>
              </a:rPr>
              <a:t>What about the Progress requirement</a:t>
            </a:r>
            <a:r>
              <a:rPr lang="en-US" altLang="en-US" sz="2400" dirty="0" smtClean="0">
                <a:solidFill>
                  <a:srgbClr val="000000"/>
                </a:solidFill>
              </a:rPr>
              <a:t>?</a:t>
            </a:r>
          </a:p>
          <a:p>
            <a:pPr lvl="1"/>
            <a:r>
              <a:rPr lang="en-US" altLang="en-US" sz="2400" dirty="0">
                <a:solidFill>
                  <a:srgbClr val="000000"/>
                </a:solidFill>
              </a:rPr>
              <a:t>E.g. consider the case when </a:t>
            </a:r>
            <a:r>
              <a:rPr lang="en-US" altLang="en-US" sz="2400" dirty="0" err="1">
                <a:solidFill>
                  <a:srgbClr val="000000"/>
                </a:solidFill>
              </a:rPr>
              <a:t>Pj</a:t>
            </a:r>
            <a:r>
              <a:rPr lang="en-US" altLang="en-US" sz="2400" dirty="0">
                <a:solidFill>
                  <a:srgbClr val="000000"/>
                </a:solidFill>
              </a:rPr>
              <a:t> is faster than Pi</a:t>
            </a:r>
          </a:p>
          <a:p>
            <a:pPr lvl="2"/>
            <a:r>
              <a:rPr lang="en-US" altLang="en-US" sz="2400" dirty="0">
                <a:solidFill>
                  <a:srgbClr val="000000"/>
                </a:solidFill>
              </a:rPr>
              <a:t>While Pi is waiting in the loop, </a:t>
            </a:r>
            <a:r>
              <a:rPr lang="en-US" altLang="en-US" sz="2400" dirty="0" err="1">
                <a:solidFill>
                  <a:srgbClr val="000000"/>
                </a:solidFill>
              </a:rPr>
              <a:t>Pj</a:t>
            </a:r>
            <a:r>
              <a:rPr lang="en-US" altLang="en-US" sz="2400" dirty="0">
                <a:solidFill>
                  <a:srgbClr val="000000"/>
                </a:solidFill>
              </a:rPr>
              <a:t> could be leaving (by setting turn=</a:t>
            </a:r>
            <a:r>
              <a:rPr lang="en-US" altLang="en-US" sz="2400" dirty="0" err="1">
                <a:solidFill>
                  <a:srgbClr val="000000"/>
                </a:solidFill>
              </a:rPr>
              <a:t>i</a:t>
            </a:r>
            <a:r>
              <a:rPr lang="en-US" altLang="en-US" sz="2400" dirty="0" smtClean="0">
                <a:solidFill>
                  <a:srgbClr val="000000"/>
                </a:solidFill>
              </a:rPr>
              <a:t>) </a:t>
            </a:r>
            <a:r>
              <a:rPr lang="en-US" altLang="en-US" sz="2400" dirty="0">
                <a:solidFill>
                  <a:srgbClr val="000000"/>
                </a:solidFill>
              </a:rPr>
              <a:t>and then entering </a:t>
            </a:r>
            <a:r>
              <a:rPr lang="en-US" altLang="en-US" sz="2400" dirty="0" smtClean="0">
                <a:solidFill>
                  <a:srgbClr val="000000"/>
                </a:solidFill>
              </a:rPr>
              <a:t>again (by </a:t>
            </a:r>
            <a:r>
              <a:rPr lang="en-US" altLang="en-US" sz="2400" dirty="0">
                <a:solidFill>
                  <a:srgbClr val="000000"/>
                </a:solidFill>
              </a:rPr>
              <a:t>setting turn=j) </a:t>
            </a:r>
            <a:r>
              <a:rPr lang="en-US" altLang="en-US" sz="2400" dirty="0">
                <a:solidFill>
                  <a:srgbClr val="0000FF"/>
                </a:solidFill>
              </a:rPr>
              <a:t>before</a:t>
            </a:r>
            <a:r>
              <a:rPr lang="en-US" altLang="en-US" sz="2400" dirty="0">
                <a:solidFill>
                  <a:srgbClr val="000000"/>
                </a:solidFill>
              </a:rPr>
              <a:t> Pi could proceed</a:t>
            </a:r>
          </a:p>
          <a:p>
            <a:r>
              <a:rPr lang="en-US" altLang="en-US" sz="2400" dirty="0" smtClean="0">
                <a:solidFill>
                  <a:srgbClr val="000000"/>
                </a:solidFill>
              </a:rPr>
              <a:t>What </a:t>
            </a:r>
            <a:r>
              <a:rPr lang="en-US" altLang="en-US" sz="2400" dirty="0">
                <a:solidFill>
                  <a:srgbClr val="000000"/>
                </a:solidFill>
              </a:rPr>
              <a:t>about the Bounded-waiting requirement?</a:t>
            </a:r>
            <a:endParaRPr lang="en-US" altLang="en-US" sz="2000" dirty="0">
              <a:solidFill>
                <a:srgbClr val="000000"/>
              </a:solidFill>
            </a:endParaRPr>
          </a:p>
          <a:p>
            <a:pPr>
              <a:lnSpc>
                <a:spcPct val="90000"/>
              </a:lnSpc>
            </a:pPr>
            <a:endParaRPr lang="en-US" altLang="en-US" dirty="0"/>
          </a:p>
        </p:txBody>
      </p:sp>
    </p:spTree>
    <p:extLst>
      <p:ext uri="{BB962C8B-B14F-4D97-AF65-F5344CB8AC3E}">
        <p14:creationId xmlns:p14="http://schemas.microsoft.com/office/powerpoint/2010/main" val="403554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139855"/>
            <a:ext cx="7755767" cy="4131221"/>
          </a:xfrm>
        </p:spPr>
        <p:txBody>
          <a:bodyPr/>
          <a:lstStyle/>
          <a:p>
            <a:pPr>
              <a:lnSpc>
                <a:spcPct val="90000"/>
              </a:lnSpc>
              <a:tabLst>
                <a:tab pos="739775" algn="l"/>
                <a:tab pos="1020763" algn="l"/>
                <a:tab pos="1257300" algn="l"/>
              </a:tabLst>
            </a:pPr>
            <a:r>
              <a:rPr lang="en-US" altLang="en-US" sz="2400" dirty="0" smtClean="0"/>
              <a:t>Two-process </a:t>
            </a:r>
            <a:r>
              <a:rPr lang="en-US" altLang="en-US" sz="2400" dirty="0"/>
              <a:t>solution</a:t>
            </a:r>
            <a:endParaRPr lang="en-US" altLang="en-US" sz="1000" dirty="0"/>
          </a:p>
          <a:p>
            <a:pPr>
              <a:lnSpc>
                <a:spcPct val="90000"/>
              </a:lnSpc>
              <a:tabLst>
                <a:tab pos="739775" algn="l"/>
                <a:tab pos="1020763" algn="l"/>
                <a:tab pos="1257300" algn="l"/>
              </a:tabLst>
            </a:pPr>
            <a:r>
              <a:rPr lang="en-US" altLang="en-US" sz="2400" dirty="0"/>
              <a:t>Assume that the </a:t>
            </a:r>
            <a:r>
              <a:rPr lang="en-US" altLang="en-US" sz="2800" b="1" dirty="0">
                <a:latin typeface="Courier New" panose="02070309020205020404" pitchFamily="49" charset="0"/>
              </a:rPr>
              <a:t>load</a:t>
            </a:r>
            <a:r>
              <a:rPr lang="en-US" altLang="en-US" sz="2400" dirty="0">
                <a:latin typeface="Courier New" panose="02070309020205020404" pitchFamily="49" charset="0"/>
              </a:rPr>
              <a:t> </a:t>
            </a:r>
            <a:r>
              <a:rPr lang="en-US" altLang="en-US" sz="2400" dirty="0"/>
              <a:t>and </a:t>
            </a:r>
            <a:r>
              <a:rPr lang="en-US" altLang="en-US" sz="2800" b="1" dirty="0">
                <a:latin typeface="Courier New" panose="02070309020205020404" pitchFamily="49" charset="0"/>
              </a:rPr>
              <a:t>store</a:t>
            </a:r>
            <a:r>
              <a:rPr lang="en-US" altLang="en-US" sz="2400" dirty="0"/>
              <a:t> machine-language instructions are atomic; that is, cannot be interrupted</a:t>
            </a:r>
            <a:endParaRPr lang="en-US" altLang="en-US" sz="1000" dirty="0"/>
          </a:p>
          <a:p>
            <a:pPr>
              <a:lnSpc>
                <a:spcPct val="90000"/>
              </a:lnSpc>
              <a:tabLst>
                <a:tab pos="739775" algn="l"/>
                <a:tab pos="1020763" algn="l"/>
                <a:tab pos="1257300" algn="l"/>
              </a:tabLst>
            </a:pPr>
            <a:r>
              <a:rPr lang="en-US" altLang="en-US" sz="2400" dirty="0">
                <a:solidFill>
                  <a:srgbClr val="000000"/>
                </a:solidFill>
              </a:rPr>
              <a:t>The two processes share two variables:</a:t>
            </a:r>
          </a:p>
          <a:p>
            <a:pPr lvl="1">
              <a:lnSpc>
                <a:spcPct val="90000"/>
              </a:lnSpc>
              <a:tabLst>
                <a:tab pos="739775" algn="l"/>
                <a:tab pos="1020763" algn="l"/>
                <a:tab pos="1257300" algn="l"/>
              </a:tabLst>
            </a:pPr>
            <a:r>
              <a:rPr lang="en-US" altLang="en-US" sz="2400" b="1" dirty="0" err="1">
                <a:latin typeface="Courier New" panose="02070309020205020404" pitchFamily="49" charset="0"/>
              </a:rPr>
              <a:t>int</a:t>
            </a:r>
            <a:r>
              <a:rPr lang="en-US" altLang="en-US" sz="2400" b="1" dirty="0">
                <a:latin typeface="Courier New" panose="02070309020205020404" pitchFamily="49" charset="0"/>
              </a:rPr>
              <a:t> turn; </a:t>
            </a:r>
          </a:p>
          <a:p>
            <a:pPr lvl="1">
              <a:lnSpc>
                <a:spcPct val="90000"/>
              </a:lnSpc>
              <a:tabLst>
                <a:tab pos="739775" algn="l"/>
                <a:tab pos="1020763" algn="l"/>
                <a:tab pos="1257300" algn="l"/>
              </a:tabLst>
            </a:pPr>
            <a:r>
              <a:rPr lang="en-US" altLang="en-US" sz="2400" b="1" dirty="0" err="1">
                <a:latin typeface="Courier New" panose="02070309020205020404" pitchFamily="49" charset="0"/>
              </a:rPr>
              <a:t>boolean</a:t>
            </a:r>
            <a:r>
              <a:rPr lang="en-US" altLang="en-US" sz="2400" b="1" dirty="0">
                <a:latin typeface="Courier New" panose="02070309020205020404" pitchFamily="49" charset="0"/>
              </a:rPr>
              <a:t> flag[2]</a:t>
            </a:r>
          </a:p>
          <a:p>
            <a:pPr>
              <a:lnSpc>
                <a:spcPct val="90000"/>
              </a:lnSpc>
              <a:tabLst>
                <a:tab pos="739775" algn="l"/>
                <a:tab pos="1020763" algn="l"/>
                <a:tab pos="1257300" algn="l"/>
              </a:tabLst>
            </a:pPr>
            <a:r>
              <a:rPr lang="en-US" altLang="en-US" sz="2400" dirty="0" smtClean="0">
                <a:solidFill>
                  <a:srgbClr val="000000"/>
                </a:solidFill>
              </a:rPr>
              <a:t>The </a:t>
            </a:r>
            <a:r>
              <a:rPr lang="en-US" altLang="en-US" sz="2400" dirty="0">
                <a:solidFill>
                  <a:srgbClr val="000000"/>
                </a:solidFill>
              </a:rPr>
              <a:t>variable </a:t>
            </a:r>
            <a:r>
              <a:rPr lang="en-US" altLang="en-US" sz="2800" b="1" dirty="0">
                <a:latin typeface="Courier New" panose="02070309020205020404" pitchFamily="49" charset="0"/>
              </a:rPr>
              <a:t>turn</a:t>
            </a:r>
            <a:r>
              <a:rPr lang="en-US" altLang="en-US" sz="2400" dirty="0">
                <a:solidFill>
                  <a:srgbClr val="000000"/>
                </a:solidFill>
              </a:rPr>
              <a:t> indicates whose turn it is to enter the critical section</a:t>
            </a:r>
            <a:endParaRPr lang="en-US" altLang="en-US" sz="1000" dirty="0">
              <a:solidFill>
                <a:srgbClr val="000000"/>
              </a:solidFill>
            </a:endParaRPr>
          </a:p>
          <a:p>
            <a:pPr>
              <a:lnSpc>
                <a:spcPct val="90000"/>
              </a:lnSpc>
              <a:tabLst>
                <a:tab pos="739775" algn="l"/>
                <a:tab pos="1020763" algn="l"/>
                <a:tab pos="1257300" algn="l"/>
              </a:tabLst>
            </a:pPr>
            <a:r>
              <a:rPr lang="en-US" altLang="en-US" sz="2400" dirty="0">
                <a:solidFill>
                  <a:srgbClr val="000000"/>
                </a:solidFill>
              </a:rPr>
              <a:t>The </a:t>
            </a:r>
            <a:r>
              <a:rPr lang="en-US" altLang="en-US" sz="2400" b="1" dirty="0">
                <a:latin typeface="Courier New" panose="02070309020205020404" pitchFamily="49" charset="0"/>
              </a:rPr>
              <a:t>flag </a:t>
            </a:r>
            <a:r>
              <a:rPr lang="en-US" altLang="en-US" sz="2400" dirty="0">
                <a:solidFill>
                  <a:srgbClr val="000000"/>
                </a:solidFill>
              </a:rPr>
              <a:t>array is used to indicate if a process is </a:t>
            </a:r>
            <a:r>
              <a:rPr lang="en-US" altLang="en-US" sz="2400" dirty="0">
                <a:solidFill>
                  <a:srgbClr val="0000FF"/>
                </a:solidFill>
              </a:rPr>
              <a:t>ready</a:t>
            </a:r>
            <a:r>
              <a:rPr lang="en-US" altLang="en-US" sz="2400" dirty="0">
                <a:solidFill>
                  <a:srgbClr val="000000"/>
                </a:solidFill>
              </a:rPr>
              <a:t> to enter the critical section. </a:t>
            </a:r>
          </a:p>
          <a:p>
            <a:pPr lvl="1">
              <a:lnSpc>
                <a:spcPct val="90000"/>
              </a:lnSpc>
              <a:tabLst>
                <a:tab pos="739775" algn="l"/>
                <a:tab pos="1020763" algn="l"/>
                <a:tab pos="1257300" algn="l"/>
              </a:tabLst>
            </a:pPr>
            <a:r>
              <a:rPr lang="en-US" altLang="en-US" sz="2400" b="1" dirty="0">
                <a:latin typeface="Courier New" panose="02070309020205020404" pitchFamily="49" charset="0"/>
              </a:rPr>
              <a:t>flag[</a:t>
            </a:r>
            <a:r>
              <a:rPr lang="en-US" altLang="en-US" sz="2400" b="1" dirty="0" err="1">
                <a:latin typeface="Courier New" panose="02070309020205020404" pitchFamily="49" charset="0"/>
              </a:rPr>
              <a:t>i</a:t>
            </a:r>
            <a:r>
              <a:rPr lang="en-US" altLang="en-US" sz="2400" b="1" dirty="0">
                <a:latin typeface="Courier New" panose="02070309020205020404" pitchFamily="49" charset="0"/>
              </a:rPr>
              <a:t>] = </a:t>
            </a:r>
            <a:r>
              <a:rPr lang="en-US" altLang="en-US" sz="2400" b="1" i="1" dirty="0">
                <a:latin typeface="Courier New" panose="02070309020205020404" pitchFamily="49" charset="0"/>
              </a:rPr>
              <a:t>true</a:t>
            </a:r>
            <a:r>
              <a:rPr lang="en-US" altLang="en-US" sz="2400" dirty="0">
                <a:solidFill>
                  <a:srgbClr val="000000"/>
                </a:solidFill>
              </a:rPr>
              <a:t>  implies that process </a:t>
            </a:r>
            <a:r>
              <a:rPr lang="en-US" altLang="en-US" sz="2800" b="1" dirty="0">
                <a:solidFill>
                  <a:srgbClr val="000000"/>
                </a:solidFill>
                <a:latin typeface="Courier New" panose="02070309020205020404" pitchFamily="49" charset="0"/>
              </a:rPr>
              <a:t>P</a:t>
            </a:r>
            <a:r>
              <a:rPr lang="en-US" altLang="en-US" sz="2800" b="1" baseline="-25000" dirty="0">
                <a:solidFill>
                  <a:srgbClr val="000000"/>
                </a:solidFill>
                <a:latin typeface="Courier New" panose="02070309020205020404" pitchFamily="49" charset="0"/>
              </a:rPr>
              <a:t>i</a:t>
            </a:r>
            <a:r>
              <a:rPr lang="en-US" altLang="en-US" sz="2400" dirty="0">
                <a:solidFill>
                  <a:srgbClr val="000000"/>
                </a:solidFill>
              </a:rPr>
              <a:t> is ready!</a:t>
            </a:r>
          </a:p>
        </p:txBody>
      </p:sp>
    </p:spTree>
    <p:extLst>
      <p:ext uri="{BB962C8B-B14F-4D97-AF65-F5344CB8AC3E}">
        <p14:creationId xmlns:p14="http://schemas.microsoft.com/office/powerpoint/2010/main" val="404774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457200" y="150725"/>
            <a:ext cx="8229600" cy="576262"/>
          </a:xfrm>
        </p:spPr>
        <p:txBody>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344759"/>
            <a:ext cx="567607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000" b="1" dirty="0">
                <a:solidFill>
                  <a:srgbClr val="000000"/>
                </a:solidFill>
                <a:latin typeface="Courier New" panose="02070309020205020404" pitchFamily="49" charset="0"/>
              </a:rPr>
              <a:t>while (true){ </a:t>
            </a:r>
          </a:p>
          <a:p>
            <a:pPr>
              <a:buFont typeface="Monotype Sorts" pitchFamily="-84" charset="2"/>
              <a:buNone/>
            </a:pP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flag[</a:t>
            </a:r>
            <a:r>
              <a:rPr lang="en-US" altLang="en-US" sz="2000" b="1" dirty="0" err="1">
                <a:solidFill>
                  <a:srgbClr val="000000"/>
                </a:solidFill>
                <a:latin typeface="Courier New" panose="02070309020205020404" pitchFamily="49" charset="0"/>
              </a:rPr>
              <a:t>i</a:t>
            </a:r>
            <a:r>
              <a:rPr lang="en-US" altLang="en-US" sz="2000" b="1" dirty="0">
                <a:solidFill>
                  <a:srgbClr val="000000"/>
                </a:solidFill>
                <a:latin typeface="Courier New" panose="02070309020205020404" pitchFamily="49" charset="0"/>
              </a:rPr>
              <a:t>] = true; </a:t>
            </a:r>
          </a:p>
          <a:p>
            <a:pPr>
              <a:buFont typeface="Monotype Sorts" pitchFamily="-84" charset="2"/>
              <a:buNone/>
            </a:pPr>
            <a:r>
              <a:rPr lang="en-US" altLang="en-US" sz="2000" b="1" dirty="0">
                <a:solidFill>
                  <a:srgbClr val="000000"/>
                </a:solidFill>
                <a:latin typeface="Courier New" panose="02070309020205020404" pitchFamily="49" charset="0"/>
              </a:rPr>
              <a:t>	turn = j; </a:t>
            </a:r>
          </a:p>
          <a:p>
            <a:pPr>
              <a:buFont typeface="Monotype Sorts" pitchFamily="-84" charset="2"/>
              <a:buNone/>
            </a:pPr>
            <a:r>
              <a:rPr lang="en-US" altLang="en-US" sz="2000" b="1" dirty="0">
                <a:solidFill>
                  <a:srgbClr val="000000"/>
                </a:solidFill>
                <a:latin typeface="Courier New" panose="02070309020205020404" pitchFamily="49" charset="0"/>
              </a:rPr>
              <a:t>	while (flag[j] &amp;&amp; turn </a:t>
            </a:r>
            <a:r>
              <a:rPr lang="en-US" altLang="en-US" sz="2000" b="1" dirty="0" smtClean="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j)</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 critical section */</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flag[</a:t>
            </a:r>
            <a:r>
              <a:rPr lang="en-US" altLang="en-US" sz="2000" b="1" dirty="0" err="1">
                <a:solidFill>
                  <a:srgbClr val="000000"/>
                </a:solidFill>
                <a:latin typeface="Courier New" panose="02070309020205020404" pitchFamily="49" charset="0"/>
              </a:rPr>
              <a:t>i</a:t>
            </a:r>
            <a:r>
              <a:rPr lang="en-US" altLang="en-US" sz="2000" b="1" dirty="0">
                <a:solidFill>
                  <a:srgbClr val="000000"/>
                </a:solidFill>
                <a:latin typeface="Courier New" panose="02070309020205020404" pitchFamily="49" charset="0"/>
              </a:rPr>
              <a:t>] =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 remainder section */</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49" y="1911929"/>
            <a:ext cx="4631911" cy="139882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49" y="4052968"/>
            <a:ext cx="3505200"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93168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05387" y="149090"/>
            <a:ext cx="7586662" cy="576262"/>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sz="2400" dirty="0">
                <a:solidFill>
                  <a:srgbClr val="000000"/>
                </a:solidFill>
              </a:rPr>
              <a:t>Provable that the three </a:t>
            </a:r>
            <a:r>
              <a:rPr lang="en-US" altLang="en-US" sz="2400" dirty="0" smtClean="0">
                <a:solidFill>
                  <a:srgbClr val="000000"/>
                </a:solidFill>
              </a:rPr>
              <a:t>CS requirements </a:t>
            </a:r>
            <a:r>
              <a:rPr lang="en-US" altLang="en-US" sz="2400" dirty="0">
                <a:solidFill>
                  <a:srgbClr val="000000"/>
                </a:solidFill>
              </a:rPr>
              <a:t>are met:</a:t>
            </a:r>
          </a:p>
          <a:p>
            <a:pPr>
              <a:buFont typeface="Monotype Sorts" pitchFamily="-84" charset="2"/>
              <a:buNone/>
            </a:pPr>
            <a:r>
              <a:rPr lang="en-US" altLang="en-US" sz="2400" dirty="0">
                <a:solidFill>
                  <a:srgbClr val="000000"/>
                </a:solidFill>
              </a:rPr>
              <a:t>        1.   Mutual exclusion is preserved</a:t>
            </a:r>
          </a:p>
          <a:p>
            <a:pPr>
              <a:buFont typeface="Monotype Sorts" pitchFamily="-84" charset="2"/>
              <a:buNone/>
            </a:pPr>
            <a:r>
              <a:rPr lang="en-US" altLang="en-US" sz="2400" dirty="0">
                <a:solidFill>
                  <a:srgbClr val="000000"/>
                </a:solidFill>
              </a:rPr>
              <a:t>                </a:t>
            </a:r>
            <a:r>
              <a:rPr lang="en-US" altLang="en-US" sz="2800" b="1" dirty="0">
                <a:solidFill>
                  <a:srgbClr val="000000"/>
                </a:solidFill>
                <a:latin typeface="Courier New" panose="02070309020205020404" pitchFamily="49" charset="0"/>
              </a:rPr>
              <a:t>P</a:t>
            </a:r>
            <a:r>
              <a:rPr lang="en-US" altLang="en-US" sz="2800" b="1" baseline="-25000" dirty="0">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a:t>
            </a:r>
            <a:r>
              <a:rPr lang="en-US" altLang="en-US" sz="2400" dirty="0">
                <a:solidFill>
                  <a:srgbClr val="000000"/>
                </a:solidFill>
              </a:rPr>
              <a:t>enters CS only if:</a:t>
            </a:r>
          </a:p>
          <a:p>
            <a:pPr>
              <a:buFont typeface="Monotype Sorts" pitchFamily="-84" charset="2"/>
              <a:buNone/>
            </a:pPr>
            <a:r>
              <a:rPr lang="en-US" altLang="en-US" sz="2400" dirty="0">
                <a:solidFill>
                  <a:srgbClr val="000000"/>
                </a:solidFill>
              </a:rPr>
              <a:t>                      either </a:t>
            </a:r>
            <a:r>
              <a:rPr lang="en-US" altLang="en-US" sz="2800" b="1" dirty="0">
                <a:solidFill>
                  <a:srgbClr val="000000"/>
                </a:solidFill>
                <a:latin typeface="Courier New" panose="02070309020205020404" pitchFamily="49" charset="0"/>
              </a:rPr>
              <a:t>flag[j</a:t>
            </a:r>
            <a:r>
              <a:rPr lang="en-US" altLang="en-US" sz="2800" b="1" dirty="0" smtClean="0">
                <a:solidFill>
                  <a:srgbClr val="000000"/>
                </a:solidFill>
                <a:latin typeface="Courier New" panose="02070309020205020404" pitchFamily="49" charset="0"/>
              </a:rPr>
              <a:t>]=false</a:t>
            </a:r>
            <a:r>
              <a:rPr lang="en-US" altLang="en-US" sz="2400" b="1" dirty="0" smtClean="0">
                <a:solidFill>
                  <a:srgbClr val="000000"/>
                </a:solidFill>
                <a:latin typeface="Courier New" panose="02070309020205020404" pitchFamily="49" charset="0"/>
              </a:rPr>
              <a:t> </a:t>
            </a:r>
            <a:r>
              <a:rPr lang="en-US" altLang="en-US" sz="2400" dirty="0">
                <a:solidFill>
                  <a:srgbClr val="000000"/>
                </a:solidFill>
              </a:rPr>
              <a:t>or</a:t>
            </a:r>
            <a:r>
              <a:rPr lang="en-US" altLang="en-US" sz="2400" b="1" dirty="0">
                <a:solidFill>
                  <a:srgbClr val="000000"/>
                </a:solidFill>
                <a:latin typeface="Courier New" panose="02070309020205020404" pitchFamily="49" charset="0"/>
              </a:rPr>
              <a:t> </a:t>
            </a:r>
            <a:r>
              <a:rPr lang="en-US" altLang="en-US" sz="2800" b="1" dirty="0" smtClean="0">
                <a:solidFill>
                  <a:srgbClr val="000000"/>
                </a:solidFill>
                <a:latin typeface="Courier New" panose="02070309020205020404" pitchFamily="49" charset="0"/>
              </a:rPr>
              <a:t>turn=</a:t>
            </a:r>
            <a:r>
              <a:rPr lang="en-US" altLang="en-US" sz="2800" b="1" dirty="0" err="1" smtClean="0">
                <a:solidFill>
                  <a:srgbClr val="000000"/>
                </a:solidFill>
                <a:latin typeface="Courier New" panose="02070309020205020404" pitchFamily="49" charset="0"/>
              </a:rPr>
              <a:t>i</a:t>
            </a:r>
            <a:endParaRPr lang="en-US" altLang="en-US" sz="2800" dirty="0">
              <a:solidFill>
                <a:srgbClr val="000000"/>
              </a:solidFill>
            </a:endParaRPr>
          </a:p>
          <a:p>
            <a:pPr>
              <a:buFont typeface="Monotype Sorts" pitchFamily="-84" charset="2"/>
              <a:buNone/>
            </a:pPr>
            <a:r>
              <a:rPr lang="en-US" altLang="en-US" sz="2400" dirty="0">
                <a:solidFill>
                  <a:srgbClr val="000000"/>
                </a:solidFill>
              </a:rPr>
              <a:t>        2.   Progress requirement is satisfied</a:t>
            </a:r>
          </a:p>
          <a:p>
            <a:pPr>
              <a:buFont typeface="Monotype Sorts" pitchFamily="-84" charset="2"/>
              <a:buNone/>
            </a:pPr>
            <a:r>
              <a:rPr lang="en-US" altLang="en-US" sz="2400" dirty="0">
                <a:solidFill>
                  <a:srgbClr val="000000"/>
                </a:solidFill>
              </a:rPr>
              <a:t>        3.   Bounded-waiting requirement is met</a:t>
            </a:r>
            <a:endParaRPr lang="en-US" altLang="en-US" sz="2000" dirty="0">
              <a:solidFill>
                <a:srgbClr val="000000"/>
              </a:solidFill>
            </a:endParaRPr>
          </a:p>
          <a:p>
            <a:pPr>
              <a:lnSpc>
                <a:spcPct val="90000"/>
              </a:lnSpc>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1067D5A1-2272-4024-A672-3810F79D6CA4}"/>
              </a:ext>
            </a:extLst>
          </p:cNvPr>
          <p:cNvSpPr>
            <a:spLocks noGrp="1"/>
          </p:cNvSpPr>
          <p:nvPr>
            <p:ph type="title"/>
          </p:nvPr>
        </p:nvSpPr>
        <p:spPr>
          <a:xfrm>
            <a:off x="832428" y="105026"/>
            <a:ext cx="8229600" cy="576262"/>
          </a:xfrm>
        </p:spPr>
        <p:txBody>
          <a:bodyPr/>
          <a:lstStyle/>
          <a:p>
            <a:r>
              <a:rPr lang="en-US" altLang="en-US" sz="2400" dirty="0"/>
              <a:t>Peterson’s Solution and Modern Architecture</a:t>
            </a:r>
          </a:p>
        </p:txBody>
      </p:sp>
      <p:sp>
        <p:nvSpPr>
          <p:cNvPr id="92162" name="Content Placeholder 2">
            <a:extLst>
              <a:ext uri="{FF2B5EF4-FFF2-40B4-BE49-F238E27FC236}">
                <a16:creationId xmlns:a16="http://schemas.microsoft.com/office/drawing/2014/main" id="{89885C33-B298-418F-A5A5-C557B769448D}"/>
              </a:ext>
            </a:extLst>
          </p:cNvPr>
          <p:cNvSpPr>
            <a:spLocks noGrp="1"/>
          </p:cNvSpPr>
          <p:nvPr>
            <p:ph idx="1"/>
          </p:nvPr>
        </p:nvSpPr>
        <p:spPr>
          <a:xfrm>
            <a:off x="806449" y="1233488"/>
            <a:ext cx="7661689" cy="4385647"/>
          </a:xfrm>
        </p:spPr>
        <p:txBody>
          <a:bodyPr/>
          <a:lstStyle/>
          <a:p>
            <a:r>
              <a:rPr lang="en-US" altLang="en-US" sz="2400" dirty="0"/>
              <a:t>Although useful for demonstrating an algorithm, Peterson’s Solution is </a:t>
            </a:r>
            <a:r>
              <a:rPr lang="en-US" altLang="en-US" sz="2400" dirty="0">
                <a:solidFill>
                  <a:srgbClr val="0000FF"/>
                </a:solidFill>
              </a:rPr>
              <a:t>not</a:t>
            </a:r>
            <a:r>
              <a:rPr lang="en-US" altLang="en-US" sz="2400" dirty="0"/>
              <a:t> guaranteed to work on modern architectures.</a:t>
            </a:r>
          </a:p>
          <a:p>
            <a:pPr lvl="1"/>
            <a:r>
              <a:rPr lang="en-US" altLang="en-US" sz="2400" dirty="0"/>
              <a:t>To improve performance, processors and/or compilers may </a:t>
            </a:r>
            <a:r>
              <a:rPr lang="en-US" altLang="en-US" sz="2400" dirty="0">
                <a:solidFill>
                  <a:srgbClr val="0000FF"/>
                </a:solidFill>
              </a:rPr>
              <a:t>reorder</a:t>
            </a:r>
            <a:r>
              <a:rPr lang="en-US" altLang="en-US" sz="2400" dirty="0"/>
              <a:t> operations that have no dependencies</a:t>
            </a:r>
          </a:p>
          <a:p>
            <a:r>
              <a:rPr lang="en-US" altLang="en-US" sz="2400" dirty="0"/>
              <a:t>Understanding why it will not work is useful for better understanding race conditions.</a:t>
            </a:r>
          </a:p>
          <a:p>
            <a:pPr lvl="1"/>
            <a:r>
              <a:rPr lang="en-US" altLang="en-US" sz="2400" dirty="0"/>
              <a:t>For single-threaded this is ok as the result will always be the same.</a:t>
            </a:r>
          </a:p>
          <a:p>
            <a:pPr lvl="1"/>
            <a:r>
              <a:rPr lang="en-US" altLang="en-US" sz="2400" dirty="0"/>
              <a:t>For multithreaded the reordering may produce inconsistent or unexpected results!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5C3632D9-3079-4203-A048-4564E49B2FE0}"/>
              </a:ext>
            </a:extLst>
          </p:cNvPr>
          <p:cNvSpPr>
            <a:spLocks noGrp="1"/>
          </p:cNvSpPr>
          <p:nvPr>
            <p:ph type="title"/>
          </p:nvPr>
        </p:nvSpPr>
        <p:spPr>
          <a:xfrm>
            <a:off x="457200" y="131003"/>
            <a:ext cx="8229600" cy="576262"/>
          </a:xfrm>
        </p:spPr>
        <p:txBody>
          <a:bodyPr/>
          <a:lstStyle/>
          <a:p>
            <a:r>
              <a:rPr lang="en-US" altLang="en-US" dirty="0"/>
              <a:t>Modern Architecture Example</a:t>
            </a:r>
          </a:p>
        </p:txBody>
      </p:sp>
      <p:sp>
        <p:nvSpPr>
          <p:cNvPr id="93186" name="Content Placeholder 2">
            <a:extLst>
              <a:ext uri="{FF2B5EF4-FFF2-40B4-BE49-F238E27FC236}">
                <a16:creationId xmlns:a16="http://schemas.microsoft.com/office/drawing/2014/main" id="{730E5BB2-522A-41D0-BC1E-7C95D63AAB07}"/>
              </a:ext>
            </a:extLst>
          </p:cNvPr>
          <p:cNvSpPr>
            <a:spLocks noGrp="1"/>
          </p:cNvSpPr>
          <p:nvPr>
            <p:ph idx="1"/>
          </p:nvPr>
        </p:nvSpPr>
        <p:spPr>
          <a:xfrm>
            <a:off x="806450" y="1233489"/>
            <a:ext cx="7727950" cy="4123702"/>
          </a:xfrm>
        </p:spPr>
        <p:txBody>
          <a:bodyPr/>
          <a:lstStyle/>
          <a:p>
            <a:r>
              <a:rPr lang="en-US" altLang="en-US" sz="2400" dirty="0"/>
              <a:t>Two threads share the data:</a:t>
            </a:r>
            <a:br>
              <a:rPr lang="en-US" altLang="en-US" sz="2400" dirty="0"/>
            </a:br>
            <a:r>
              <a:rPr lang="en-US" altLang="en-US" sz="2400" dirty="0"/>
              <a:t>      </a:t>
            </a:r>
            <a:r>
              <a:rPr lang="en-US" altLang="en-US" sz="2400" dirty="0" err="1">
                <a:latin typeface="Courier New" panose="02070309020205020404" pitchFamily="49" charset="0"/>
                <a:cs typeface="Courier New" panose="02070309020205020404" pitchFamily="49" charset="0"/>
              </a:rPr>
              <a:t>boolean</a:t>
            </a:r>
            <a:r>
              <a:rPr lang="en-US" altLang="en-US" sz="2400" dirty="0">
                <a:latin typeface="Courier New" panose="02070309020205020404" pitchFamily="49" charset="0"/>
                <a:cs typeface="Courier New" panose="02070309020205020404" pitchFamily="49" charset="0"/>
              </a:rPr>
              <a:t> flag = false;</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int x = 0;</a:t>
            </a:r>
          </a:p>
          <a:p>
            <a:r>
              <a:rPr lang="en-US" altLang="en-US" sz="2400" dirty="0"/>
              <a:t>Thread 1 performs</a:t>
            </a:r>
            <a:br>
              <a:rPr lang="en-US" altLang="en-US" sz="2400" dirty="0"/>
            </a:br>
            <a:r>
              <a:rPr lang="en-US" altLang="en-US" sz="2400" dirty="0"/>
              <a:t>      </a:t>
            </a:r>
            <a:r>
              <a:rPr lang="en-US" altLang="en-US" sz="2400" dirty="0">
                <a:latin typeface="Courier New" panose="02070309020205020404" pitchFamily="49" charset="0"/>
                <a:cs typeface="Courier New" panose="02070309020205020404" pitchFamily="49" charset="0"/>
              </a:rPr>
              <a:t>while (!flag)</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print x</a:t>
            </a:r>
          </a:p>
          <a:p>
            <a:r>
              <a:rPr lang="en-US" altLang="en-US" sz="2400" dirty="0"/>
              <a:t>Thread 2 performs</a:t>
            </a:r>
            <a:br>
              <a:rPr lang="en-US" altLang="en-US" sz="2400" dirty="0"/>
            </a:br>
            <a:r>
              <a:rPr lang="en-US" altLang="en-US" sz="2400" dirty="0"/>
              <a:t>       </a:t>
            </a:r>
            <a:r>
              <a:rPr lang="en-US" altLang="en-US" sz="2400" dirty="0">
                <a:latin typeface="Courier New" panose="02070309020205020404" pitchFamily="49" charset="0"/>
                <a:cs typeface="Courier New" panose="02070309020205020404" pitchFamily="49" charset="0"/>
              </a:rPr>
              <a:t>x = 100;</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flag = true</a:t>
            </a:r>
          </a:p>
          <a:p>
            <a:r>
              <a:rPr lang="en-US" altLang="en-US" sz="2400" dirty="0"/>
              <a:t>What is the expected output</a:t>
            </a:r>
            <a:r>
              <a:rPr lang="en-US" altLang="en-US" sz="2400" dirty="0" smtClean="0"/>
              <a:t>?</a:t>
            </a:r>
          </a:p>
          <a:p>
            <a:pPr marL="457200" lvl="1" indent="0">
              <a:buNone/>
            </a:pPr>
            <a:r>
              <a:rPr lang="en-US" altLang="zh-TW" sz="2400" dirty="0" smtClean="0"/>
              <a:t>	100</a:t>
            </a:r>
            <a:endParaRPr lang="en-US" altLang="zh-TW" sz="2400" dirty="0"/>
          </a:p>
          <a:p>
            <a:pPr lvl="1"/>
            <a:endParaRPr lang="en-US" altLang="en-US" dirty="0"/>
          </a:p>
          <a:p>
            <a:pPr marL="0" indent="0">
              <a:buNone/>
            </a:pPr>
            <a:r>
              <a:rPr lang="en-US" altLang="en-US" dirty="0"/>
              <a:t>            </a:t>
            </a:r>
          </a:p>
          <a:p>
            <a:pPr marL="0" indent="0">
              <a:buNone/>
            </a:pPr>
            <a:r>
              <a:rPr lang="en-US"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1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1111833" y="182958"/>
            <a:ext cx="8229600" cy="576262"/>
          </a:xfrm>
        </p:spPr>
        <p:txBody>
          <a:bodyPr/>
          <a:lstStyle/>
          <a:p>
            <a:r>
              <a:rPr lang="en-US" altLang="en-US" dirty="0"/>
              <a:t>Modern Architecture Example (Cont.)</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a:xfrm>
            <a:off x="806450" y="1233489"/>
            <a:ext cx="6623050" cy="4294476"/>
          </a:xfrm>
        </p:spPr>
        <p:txBody>
          <a:bodyPr/>
          <a:lstStyle/>
          <a:p>
            <a:r>
              <a:rPr lang="en-US" altLang="en-US" sz="2400" dirty="0"/>
              <a:t>However, since the variables </a:t>
            </a:r>
            <a:r>
              <a:rPr lang="en-US" altLang="en-US" sz="2400" dirty="0">
                <a:latin typeface="Courier New" panose="02070309020205020404" pitchFamily="49" charset="0"/>
                <a:cs typeface="Courier New" panose="02070309020205020404" pitchFamily="49" charset="0"/>
              </a:rPr>
              <a:t>flag</a:t>
            </a:r>
            <a:r>
              <a:rPr lang="en-US" altLang="en-US" sz="2400" dirty="0"/>
              <a:t> and </a:t>
            </a:r>
            <a:r>
              <a:rPr lang="en-US" altLang="en-US" sz="2400" dirty="0">
                <a:latin typeface="Courier New" panose="02070309020205020404" pitchFamily="49" charset="0"/>
                <a:cs typeface="Courier New" panose="02070309020205020404" pitchFamily="49" charset="0"/>
              </a:rPr>
              <a:t>x</a:t>
            </a:r>
            <a:r>
              <a:rPr lang="en-US" altLang="en-US" sz="2400" dirty="0"/>
              <a:t> are independent of each other, the instructions:</a:t>
            </a:r>
          </a:p>
          <a:p>
            <a:pPr marL="0" indent="0">
              <a:buNone/>
            </a:pPr>
            <a:r>
              <a:rPr lang="en-US" altLang="en-US" sz="2400" dirty="0"/>
              <a:t/>
            </a:r>
            <a:br>
              <a:rPr lang="en-US" altLang="en-US" sz="2400" dirty="0"/>
            </a:br>
            <a:r>
              <a:rPr lang="en-US" altLang="en-US" sz="2400" dirty="0"/>
              <a:t>            </a:t>
            </a:r>
            <a:r>
              <a:rPr lang="en-US" altLang="en-US" sz="2400" dirty="0">
                <a:latin typeface="Courier New" panose="02070309020205020404" pitchFamily="49" charset="0"/>
                <a:cs typeface="Courier New" panose="02070309020205020404" pitchFamily="49" charset="0"/>
              </a:rPr>
              <a:t>flag = true;</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x = 100;</a:t>
            </a:r>
          </a:p>
          <a:p>
            <a:pPr marL="0" indent="0">
              <a:buNone/>
            </a:pPr>
            <a:endParaRPr lang="en-US" altLang="en-US" sz="2400" dirty="0">
              <a:latin typeface="Courier New" panose="02070309020205020404" pitchFamily="49" charset="0"/>
              <a:cs typeface="Courier New" panose="02070309020205020404" pitchFamily="49" charset="0"/>
            </a:endParaRPr>
          </a:p>
          <a:p>
            <a:pPr marL="0" indent="0">
              <a:buNone/>
            </a:pPr>
            <a:r>
              <a:rPr lang="en-US" altLang="en-US" sz="2400" dirty="0">
                <a:latin typeface="Courier New" panose="02070309020205020404" pitchFamily="49" charset="0"/>
                <a:cs typeface="Courier New" panose="02070309020205020404" pitchFamily="49" charset="0"/>
              </a:rPr>
              <a:t>   </a:t>
            </a:r>
            <a:r>
              <a:rPr lang="en-US" altLang="en-US" sz="2400" dirty="0"/>
              <a:t>for Thread 2 may be reordered</a:t>
            </a:r>
            <a:endParaRPr lang="en-US" altLang="en-US" sz="2400" dirty="0">
              <a:latin typeface="Courier New" panose="02070309020205020404" pitchFamily="49" charset="0"/>
              <a:cs typeface="Courier New" panose="02070309020205020404" pitchFamily="49" charset="0"/>
            </a:endParaRPr>
          </a:p>
          <a:p>
            <a:r>
              <a:rPr lang="en-US" altLang="en-US" sz="2400" dirty="0"/>
              <a:t>If this occurs, the output may be 0!</a:t>
            </a:r>
          </a:p>
          <a:p>
            <a:pPr marL="0" indent="0">
              <a:buNone/>
            </a:pP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963549" y="182958"/>
            <a:ext cx="8229600" cy="576262"/>
          </a:xfrm>
        </p:spPr>
        <p:txBody>
          <a:bodyPr/>
          <a:lstStyle/>
          <a:p>
            <a:r>
              <a:rPr lang="en-US" altLang="en-US" dirty="0"/>
              <a:t>Peterson’s Solution Revisited</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p:txBody>
          <a:bodyPr/>
          <a:lstStyle/>
          <a:p>
            <a:r>
              <a:rPr lang="en-US" altLang="en-US" sz="2400" dirty="0"/>
              <a:t>The effects of </a:t>
            </a:r>
            <a:r>
              <a:rPr lang="en-US" altLang="en-US" sz="2400" dirty="0">
                <a:solidFill>
                  <a:srgbClr val="0000FF"/>
                </a:solidFill>
              </a:rPr>
              <a:t>instruction reordering </a:t>
            </a:r>
            <a:r>
              <a:rPr lang="en-US" altLang="en-US" sz="2400" dirty="0"/>
              <a:t>in Peterson’s Solution</a:t>
            </a:r>
          </a:p>
          <a:p>
            <a:endParaRPr lang="en-US" altLang="en-US" sz="2400" dirty="0"/>
          </a:p>
          <a:p>
            <a:endParaRPr lang="en-US" altLang="en-US" sz="2400" dirty="0"/>
          </a:p>
          <a:p>
            <a:endParaRPr lang="en-US" altLang="en-US" sz="2400" dirty="0"/>
          </a:p>
          <a:p>
            <a:endParaRPr lang="en-US" altLang="en-US" sz="2400" dirty="0"/>
          </a:p>
          <a:p>
            <a:r>
              <a:rPr lang="en-US" altLang="en-US" sz="2400" dirty="0"/>
              <a:t>This allows both processes to be in their critical section at the same time!</a:t>
            </a:r>
          </a:p>
          <a:p>
            <a:r>
              <a:rPr lang="en-US" altLang="en-US" sz="2400" dirty="0"/>
              <a:t>To ensure that Peterson’s solution will work correctly on modern computer architecture we must use </a:t>
            </a:r>
            <a:r>
              <a:rPr lang="en-US" altLang="en-US" sz="2400" b="1" dirty="0">
                <a:solidFill>
                  <a:srgbClr val="006699"/>
                </a:solidFill>
                <a:latin typeface="+mj-lt"/>
              </a:rPr>
              <a:t>Memory Barrier</a:t>
            </a:r>
            <a:r>
              <a:rPr lang="en-US" altLang="en-US" sz="2400" dirty="0"/>
              <a:t>.</a:t>
            </a: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pic>
        <p:nvPicPr>
          <p:cNvPr id="94211" name="Picture 3">
            <a:extLst>
              <a:ext uri="{FF2B5EF4-FFF2-40B4-BE49-F238E27FC236}">
                <a16:creationId xmlns:a16="http://schemas.microsoft.com/office/drawing/2014/main"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2829" y="2182245"/>
            <a:ext cx="7395192" cy="179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08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sz="2400" dirty="0"/>
              <a:t>Background</a:t>
            </a:r>
          </a:p>
          <a:p>
            <a:pPr>
              <a:lnSpc>
                <a:spcPct val="80000"/>
              </a:lnSpc>
              <a:defRPr/>
            </a:pPr>
            <a:r>
              <a:rPr lang="en-US" altLang="en-US" sz="2400" dirty="0"/>
              <a:t>The Critical-Section Problem</a:t>
            </a:r>
          </a:p>
          <a:p>
            <a:pPr>
              <a:lnSpc>
                <a:spcPct val="80000"/>
              </a:lnSpc>
              <a:defRPr/>
            </a:pPr>
            <a:r>
              <a:rPr lang="en-US" altLang="en-US" sz="2400" dirty="0"/>
              <a:t>Peterson</a:t>
            </a:r>
            <a:r>
              <a:rPr lang="ja-JP" altLang="en-US" sz="2400" dirty="0"/>
              <a:t>’</a:t>
            </a:r>
            <a:r>
              <a:rPr lang="en-US" altLang="ja-JP" sz="2400" dirty="0"/>
              <a:t>s Solution</a:t>
            </a:r>
          </a:p>
          <a:p>
            <a:pPr>
              <a:lnSpc>
                <a:spcPct val="80000"/>
              </a:lnSpc>
              <a:defRPr/>
            </a:pPr>
            <a:r>
              <a:rPr lang="en-US" altLang="en-US" sz="2400" dirty="0">
                <a:solidFill>
                  <a:schemeClr val="bg1">
                    <a:lumMod val="75000"/>
                  </a:schemeClr>
                </a:solidFill>
              </a:rPr>
              <a:t>Hardware Support for Synchronization</a:t>
            </a:r>
          </a:p>
          <a:p>
            <a:pPr>
              <a:lnSpc>
                <a:spcPct val="80000"/>
              </a:lnSpc>
              <a:defRPr/>
            </a:pPr>
            <a:r>
              <a:rPr lang="en-US" altLang="en-US" sz="2400" dirty="0"/>
              <a:t>Mutex Locks</a:t>
            </a:r>
          </a:p>
          <a:p>
            <a:pPr>
              <a:lnSpc>
                <a:spcPct val="80000"/>
              </a:lnSpc>
              <a:defRPr/>
            </a:pPr>
            <a:r>
              <a:rPr lang="en-US" altLang="en-US" sz="2400" dirty="0"/>
              <a:t>Semaphores</a:t>
            </a:r>
          </a:p>
          <a:p>
            <a:pPr>
              <a:lnSpc>
                <a:spcPct val="80000"/>
              </a:lnSpc>
              <a:defRPr/>
            </a:pPr>
            <a:r>
              <a:rPr lang="en-US" altLang="en-US" sz="2400" dirty="0"/>
              <a:t>Monitors</a:t>
            </a:r>
          </a:p>
          <a:p>
            <a:pPr>
              <a:lnSpc>
                <a:spcPct val="80000"/>
              </a:lnSpc>
              <a:defRPr/>
            </a:pPr>
            <a:r>
              <a:rPr lang="en-US" altLang="en-US" sz="2400" dirty="0"/>
              <a:t>Liveness</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224522"/>
            <a:ext cx="8229600" cy="576262"/>
          </a:xfrm>
        </p:spPr>
        <p:txBody>
          <a:bodyPr/>
          <a:lstStyle/>
          <a:p>
            <a:r>
              <a:rPr lang="en-US" altLang="en-US" dirty="0"/>
              <a:t>Memory Barrier</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880350" cy="4590537"/>
          </a:xfrm>
        </p:spPr>
        <p:txBody>
          <a:bodyPr/>
          <a:lstStyle/>
          <a:p>
            <a:r>
              <a:rPr lang="en-US" altLang="en-US" sz="2400" b="1" dirty="0"/>
              <a:t>Memory model </a:t>
            </a:r>
            <a:r>
              <a:rPr lang="en-US" altLang="en-US" sz="2400" dirty="0"/>
              <a:t>are the memory guarantees a computer architecture makes to application programs.</a:t>
            </a:r>
          </a:p>
          <a:p>
            <a:r>
              <a:rPr lang="en-US" altLang="en-US" sz="2400" dirty="0"/>
              <a:t>Memory models may be either:</a:t>
            </a:r>
          </a:p>
          <a:p>
            <a:pPr lvl="1"/>
            <a:r>
              <a:rPr lang="en-US" altLang="en-US" sz="2400" b="1" dirty="0"/>
              <a:t>Strongly ordered </a:t>
            </a:r>
            <a:r>
              <a:rPr lang="en-US" altLang="en-US" sz="2400" dirty="0"/>
              <a:t>– where a memory modification of one processor is immediately visible to all other processors.</a:t>
            </a:r>
          </a:p>
          <a:p>
            <a:pPr lvl="1"/>
            <a:r>
              <a:rPr lang="en-US" altLang="en-US" sz="2400" b="1" dirty="0"/>
              <a:t>Weakly ordered  </a:t>
            </a:r>
            <a:r>
              <a:rPr lang="en-US" altLang="en-US" sz="2400" dirty="0"/>
              <a:t>– where a memory modification of one processor may not be immediately visible to all other processors.</a:t>
            </a:r>
          </a:p>
          <a:p>
            <a:r>
              <a:rPr lang="en-US" altLang="en-US" sz="2400" dirty="0"/>
              <a:t>A </a:t>
            </a:r>
            <a:r>
              <a:rPr lang="en-US" altLang="en-US" sz="2400" b="1" dirty="0"/>
              <a:t>memory barrier </a:t>
            </a:r>
            <a:r>
              <a:rPr lang="en-US" altLang="en-US" sz="2400" dirty="0"/>
              <a:t>is an instruction that </a:t>
            </a:r>
            <a:r>
              <a:rPr lang="en-US" altLang="en-US" sz="2400" dirty="0">
                <a:solidFill>
                  <a:srgbClr val="0000FF"/>
                </a:solidFill>
              </a:rPr>
              <a:t>forces any change in memory to be propagated (made visible) to all other processors</a:t>
            </a:r>
            <a:r>
              <a:rPr lang="en-US" altLang="en-US" dirty="0"/>
              <a:t>.</a:t>
            </a:r>
            <a:br>
              <a:rPr lang="en-US" altLang="en-US" dirty="0"/>
            </a:br>
            <a:endParaRPr lang="en-US" altLang="en-US" dirty="0"/>
          </a:p>
        </p:txBody>
      </p:sp>
    </p:spTree>
    <p:extLst>
      <p:ext uri="{BB962C8B-B14F-4D97-AF65-F5344CB8AC3E}">
        <p14:creationId xmlns:p14="http://schemas.microsoft.com/office/powerpoint/2010/main" val="2482274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191570"/>
            <a:ext cx="8229600" cy="576262"/>
          </a:xfrm>
        </p:spPr>
        <p:txBody>
          <a:bodyPr/>
          <a:lstStyle/>
          <a:p>
            <a:r>
              <a:rPr lang="en-US" altLang="en-US" dirty="0"/>
              <a:t>Memory Barrier Instructions</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sz="2400" dirty="0"/>
              <a:t>When a memory barrier instruction is performed, the system ensures that all loads and stores are </a:t>
            </a:r>
            <a:r>
              <a:rPr lang="en-US" altLang="en-US" sz="2400" dirty="0">
                <a:solidFill>
                  <a:srgbClr val="0000FF"/>
                </a:solidFill>
              </a:rPr>
              <a:t>completed</a:t>
            </a:r>
            <a:r>
              <a:rPr lang="en-US" altLang="en-US" sz="2400" dirty="0"/>
              <a:t> before any subsequent load or store operations are performed.</a:t>
            </a:r>
          </a:p>
          <a:p>
            <a:r>
              <a:rPr lang="en-US" altLang="en-US" sz="2400" dirty="0"/>
              <a:t>Therefore, even if instructions were reordered, the memory barrier ensures that the store operations are completed in memory and visible to other processors before future load or store operations are performed.</a:t>
            </a:r>
          </a:p>
          <a:p>
            <a:endParaRPr lang="en-US" altLang="en-US" dirty="0"/>
          </a:p>
        </p:txBody>
      </p:sp>
    </p:spTree>
    <p:extLst>
      <p:ext uri="{BB962C8B-B14F-4D97-AF65-F5344CB8AC3E}">
        <p14:creationId xmlns:p14="http://schemas.microsoft.com/office/powerpoint/2010/main" val="1006609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379BF608-A8FA-40FE-B005-6162543C6F5B}"/>
              </a:ext>
            </a:extLst>
          </p:cNvPr>
          <p:cNvSpPr>
            <a:spLocks noGrp="1"/>
          </p:cNvSpPr>
          <p:nvPr>
            <p:ph type="title"/>
          </p:nvPr>
        </p:nvSpPr>
        <p:spPr>
          <a:xfrm>
            <a:off x="457200" y="224522"/>
            <a:ext cx="8229600" cy="576262"/>
          </a:xfrm>
        </p:spPr>
        <p:txBody>
          <a:bodyPr/>
          <a:lstStyle/>
          <a:p>
            <a:r>
              <a:rPr lang="en-US" altLang="en-US" dirty="0"/>
              <a:t>Memory Barrier Example</a:t>
            </a:r>
          </a:p>
        </p:txBody>
      </p:sp>
      <p:sp>
        <p:nvSpPr>
          <p:cNvPr id="96258" name="Content Placeholder 2">
            <a:extLst>
              <a:ext uri="{FF2B5EF4-FFF2-40B4-BE49-F238E27FC236}">
                <a16:creationId xmlns:a16="http://schemas.microsoft.com/office/drawing/2014/main" id="{8D224D07-59C4-4B58-A928-1886B4803514}"/>
              </a:ext>
            </a:extLst>
          </p:cNvPr>
          <p:cNvSpPr>
            <a:spLocks noGrp="1"/>
          </p:cNvSpPr>
          <p:nvPr>
            <p:ph idx="1"/>
          </p:nvPr>
        </p:nvSpPr>
        <p:spPr>
          <a:xfrm>
            <a:off x="837622" y="1161866"/>
            <a:ext cx="6726959" cy="4854469"/>
          </a:xfrm>
        </p:spPr>
        <p:txBody>
          <a:bodyPr/>
          <a:lstStyle/>
          <a:p>
            <a:r>
              <a:rPr lang="en-US" altLang="en-US" sz="2000" dirty="0"/>
              <a:t>Returning to the example of slides 6.17 - 6.18</a:t>
            </a:r>
          </a:p>
          <a:p>
            <a:r>
              <a:rPr lang="en-US" altLang="en-US" sz="2000" dirty="0"/>
              <a:t>We could add a memory barrier to the following instructions to ensure Thread 1 outputs 100:</a:t>
            </a:r>
          </a:p>
          <a:p>
            <a:r>
              <a:rPr lang="en-US" altLang="en-US" sz="2000" dirty="0"/>
              <a:t>Thread 1 now performs</a:t>
            </a:r>
            <a:br>
              <a:rPr lang="en-US" altLang="en-US" sz="2000" dirty="0"/>
            </a:br>
            <a:r>
              <a:rPr lang="en-US" altLang="en-US" sz="2000" dirty="0"/>
              <a:t>     </a:t>
            </a:r>
            <a:r>
              <a:rPr lang="en-US" altLang="en-US" sz="2000" dirty="0">
                <a:latin typeface="Courier New" panose="02070309020205020404" pitchFamily="49" charset="0"/>
                <a:cs typeface="Courier New" panose="02070309020205020404" pitchFamily="49" charset="0"/>
              </a:rPr>
              <a:t>while (!flag)</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a:t>
            </a:r>
            <a:r>
              <a:rPr lang="en-US" altLang="en-US" sz="2000" dirty="0" err="1">
                <a:solidFill>
                  <a:srgbClr val="FF0000"/>
                </a:solidFill>
                <a:latin typeface="Courier New" panose="02070309020205020404" pitchFamily="49" charset="0"/>
                <a:cs typeface="Courier New" panose="02070309020205020404" pitchFamily="49" charset="0"/>
              </a:rPr>
              <a:t>memory_barrier</a:t>
            </a:r>
            <a:r>
              <a:rPr lang="en-US" altLang="en-US" sz="2000" dirty="0">
                <a:solidFill>
                  <a:srgbClr val="FF0000"/>
                </a:solidFill>
                <a:latin typeface="Courier New" panose="02070309020205020404" pitchFamily="49" charset="0"/>
                <a:cs typeface="Courier New" panose="02070309020205020404" pitchFamily="49" charset="0"/>
              </a:rPr>
              <a:t>();</a:t>
            </a:r>
            <a:r>
              <a:rPr lang="en-US" altLang="en-US" sz="2000" dirty="0">
                <a:latin typeface="Courier New" panose="02070309020205020404" pitchFamily="49" charset="0"/>
                <a:cs typeface="Courier New" panose="02070309020205020404" pitchFamily="49" charset="0"/>
              </a:rPr>
              <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print x</a:t>
            </a:r>
          </a:p>
          <a:p>
            <a:r>
              <a:rPr lang="en-US" altLang="en-US" sz="2000" dirty="0"/>
              <a:t>Thread 2 now performs</a:t>
            </a:r>
            <a:br>
              <a:rPr lang="en-US" altLang="en-US" sz="2000" dirty="0"/>
            </a:br>
            <a:r>
              <a:rPr lang="en-US" altLang="en-US" sz="2000" dirty="0"/>
              <a:t>     </a:t>
            </a:r>
            <a:r>
              <a:rPr lang="en-US" altLang="en-US" sz="2000" dirty="0">
                <a:latin typeface="Courier New" panose="02070309020205020404" pitchFamily="49" charset="0"/>
                <a:cs typeface="Courier New" panose="02070309020205020404" pitchFamily="49" charset="0"/>
              </a:rPr>
              <a:t>x = 100;</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a:t>
            </a:r>
            <a:r>
              <a:rPr lang="en-US" altLang="en-US" sz="2000" dirty="0" err="1">
                <a:solidFill>
                  <a:srgbClr val="FF0000"/>
                </a:solidFill>
                <a:latin typeface="Courier New" panose="02070309020205020404" pitchFamily="49" charset="0"/>
                <a:cs typeface="Courier New" panose="02070309020205020404" pitchFamily="49" charset="0"/>
              </a:rPr>
              <a:t>memory_barrier</a:t>
            </a:r>
            <a:r>
              <a:rPr lang="en-US" altLang="en-US" sz="2000" dirty="0">
                <a:solidFill>
                  <a:srgbClr val="FF0000"/>
                </a:solidFill>
                <a:latin typeface="Courier New" panose="02070309020205020404" pitchFamily="49" charset="0"/>
                <a:cs typeface="Courier New" panose="02070309020205020404" pitchFamily="49" charset="0"/>
              </a:rPr>
              <a:t>();</a:t>
            </a:r>
            <a:br>
              <a:rPr lang="en-US" altLang="en-US" sz="2000" dirty="0">
                <a:solidFill>
                  <a:srgbClr val="FF0000"/>
                </a:solidFill>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flag = true</a:t>
            </a:r>
          </a:p>
          <a:p>
            <a:r>
              <a:rPr lang="en-US" altLang="en-US" sz="2000" dirty="0"/>
              <a:t>For</a:t>
            </a:r>
            <a:r>
              <a:rPr lang="en-US" altLang="en-US" sz="2000" dirty="0">
                <a:latin typeface="Courier New" panose="02070309020205020404" pitchFamily="49" charset="0"/>
                <a:cs typeface="Courier New" panose="02070309020205020404" pitchFamily="49" charset="0"/>
              </a:rPr>
              <a:t> </a:t>
            </a:r>
            <a:r>
              <a:rPr lang="en-US" altLang="en-US" sz="2000" dirty="0"/>
              <a:t>Thread </a:t>
            </a:r>
            <a:r>
              <a:rPr lang="en-US" altLang="en-US" sz="2000" dirty="0" smtClean="0"/>
              <a:t>1, </a:t>
            </a:r>
            <a:r>
              <a:rPr lang="en-US" altLang="en-US" sz="2000" dirty="0"/>
              <a:t>we are guaranteed that </a:t>
            </a:r>
            <a:r>
              <a:rPr lang="en-US" altLang="en-US" sz="2000" dirty="0" smtClean="0"/>
              <a:t>the </a:t>
            </a:r>
            <a:r>
              <a:rPr lang="en-US" altLang="en-US" sz="2000" dirty="0"/>
              <a:t>value of </a:t>
            </a:r>
            <a:r>
              <a:rPr lang="en-US" altLang="en-US" sz="2000" dirty="0">
                <a:latin typeface="Courier New" panose="02070309020205020404" pitchFamily="49" charset="0"/>
                <a:cs typeface="Courier New" panose="02070309020205020404" pitchFamily="49" charset="0"/>
              </a:rPr>
              <a:t>flag</a:t>
            </a:r>
            <a:r>
              <a:rPr lang="en-US" altLang="en-US" sz="2000" dirty="0"/>
              <a:t> is loaded </a:t>
            </a:r>
            <a:r>
              <a:rPr lang="en-US" altLang="en-US" sz="2000" dirty="0">
                <a:solidFill>
                  <a:srgbClr val="0000FF"/>
                </a:solidFill>
              </a:rPr>
              <a:t>before</a:t>
            </a:r>
            <a:r>
              <a:rPr lang="en-US" altLang="en-US" sz="2000" dirty="0"/>
              <a:t> the value of </a:t>
            </a:r>
            <a:r>
              <a:rPr lang="en-US" altLang="en-US" sz="2000" dirty="0">
                <a:latin typeface="Courier New" panose="02070309020205020404" pitchFamily="49" charset="0"/>
                <a:cs typeface="Courier New" panose="02070309020205020404" pitchFamily="49" charset="0"/>
              </a:rPr>
              <a:t>x</a:t>
            </a:r>
            <a:r>
              <a:rPr lang="en-US" altLang="en-US" sz="2000" dirty="0"/>
              <a:t>.</a:t>
            </a:r>
          </a:p>
          <a:p>
            <a:r>
              <a:rPr lang="en-US" altLang="en-US" sz="2000" dirty="0"/>
              <a:t>For Thread </a:t>
            </a:r>
            <a:r>
              <a:rPr lang="en-US" altLang="en-US" sz="2000" dirty="0" smtClean="0"/>
              <a:t>2, </a:t>
            </a:r>
            <a:r>
              <a:rPr lang="en-US" altLang="en-US" sz="2000" dirty="0"/>
              <a:t>we ensure that the assignment to </a:t>
            </a:r>
            <a:r>
              <a:rPr lang="en-US" altLang="en-US" sz="2000" dirty="0">
                <a:latin typeface="Courier New" panose="02070309020205020404" pitchFamily="49" charset="0"/>
                <a:cs typeface="Courier New" panose="02070309020205020404" pitchFamily="49" charset="0"/>
              </a:rPr>
              <a:t>x</a:t>
            </a:r>
            <a:r>
              <a:rPr lang="en-US" altLang="en-US" sz="2000" dirty="0"/>
              <a:t> occurs </a:t>
            </a:r>
            <a:r>
              <a:rPr lang="en-US" altLang="en-US" sz="2000" dirty="0">
                <a:solidFill>
                  <a:srgbClr val="0000FF"/>
                </a:solidFill>
              </a:rPr>
              <a:t>before</a:t>
            </a:r>
            <a:r>
              <a:rPr lang="en-US" altLang="en-US" sz="2000" dirty="0"/>
              <a:t> the assignment </a:t>
            </a:r>
            <a:r>
              <a:rPr lang="en-US" altLang="en-US" sz="2000" dirty="0">
                <a:latin typeface="Courier New" panose="02070309020205020404" pitchFamily="49" charset="0"/>
                <a:cs typeface="Courier New" panose="02070309020205020404" pitchFamily="49" charset="0"/>
              </a:rPr>
              <a:t>flag.</a:t>
            </a:r>
          </a:p>
          <a:p>
            <a:pPr marL="0" indent="0">
              <a:buNone/>
            </a:pPr>
            <a:endParaRPr lang="en-US" altLang="en-US" dirty="0"/>
          </a:p>
        </p:txBody>
      </p:sp>
    </p:spTree>
    <p:extLst>
      <p:ext uri="{BB962C8B-B14F-4D97-AF65-F5344CB8AC3E}">
        <p14:creationId xmlns:p14="http://schemas.microsoft.com/office/powerpoint/2010/main" val="2104174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42C1761-4412-475C-9839-4768E62E127C}"/>
              </a:ext>
            </a:extLst>
          </p:cNvPr>
          <p:cNvSpPr>
            <a:spLocks noGrp="1" noChangeArrowheads="1"/>
          </p:cNvSpPr>
          <p:nvPr>
            <p:ph type="title"/>
          </p:nvPr>
        </p:nvSpPr>
        <p:spPr>
          <a:xfrm>
            <a:off x="1100138" y="221827"/>
            <a:ext cx="7586662" cy="576262"/>
          </a:xfrm>
        </p:spPr>
        <p:txBody>
          <a:bodyPr/>
          <a:lstStyle/>
          <a:p>
            <a:pPr eaLnBrk="1" hangingPunct="1"/>
            <a:r>
              <a:rPr lang="en-US" altLang="en-US" dirty="0">
                <a:solidFill>
                  <a:schemeClr val="bg1">
                    <a:lumMod val="75000"/>
                  </a:schemeClr>
                </a:solidFill>
              </a:rPr>
              <a:t>Synchronization Hardware</a:t>
            </a:r>
          </a:p>
        </p:txBody>
      </p:sp>
      <p:sp>
        <p:nvSpPr>
          <p:cNvPr id="29698" name="Rectangle 3">
            <a:extLst>
              <a:ext uri="{FF2B5EF4-FFF2-40B4-BE49-F238E27FC236}">
                <a16:creationId xmlns:a16="http://schemas.microsoft.com/office/drawing/2014/main" id="{2DD2140A-53F2-4366-93DC-AD9AE2167D50}"/>
              </a:ext>
            </a:extLst>
          </p:cNvPr>
          <p:cNvSpPr>
            <a:spLocks noGrp="1" noChangeArrowheads="1"/>
          </p:cNvSpPr>
          <p:nvPr>
            <p:ph idx="1"/>
          </p:nvPr>
        </p:nvSpPr>
        <p:spPr>
          <a:xfrm>
            <a:off x="821094" y="1233488"/>
            <a:ext cx="7965097" cy="4372487"/>
          </a:xfrm>
        </p:spPr>
        <p:txBody>
          <a:bodyPr/>
          <a:lstStyle/>
          <a:p>
            <a:pPr>
              <a:lnSpc>
                <a:spcPct val="90000"/>
              </a:lnSpc>
              <a:tabLst>
                <a:tab pos="739775" algn="l"/>
                <a:tab pos="1020763" algn="l"/>
                <a:tab pos="1257300" algn="l"/>
              </a:tabLst>
            </a:pPr>
            <a:r>
              <a:rPr lang="en-US" altLang="en-US" sz="2400" dirty="0"/>
              <a:t>Many systems provide hardware support for implementing the critical section code.</a:t>
            </a:r>
          </a:p>
          <a:p>
            <a:pPr>
              <a:lnSpc>
                <a:spcPct val="90000"/>
              </a:lnSpc>
              <a:tabLst>
                <a:tab pos="739775" algn="l"/>
                <a:tab pos="1020763" algn="l"/>
                <a:tab pos="1257300" algn="l"/>
              </a:tabLst>
            </a:pPr>
            <a:r>
              <a:rPr lang="en-US" altLang="en-US" sz="2400" dirty="0"/>
              <a:t>Uniprocessors – could disable interrupts</a:t>
            </a:r>
          </a:p>
          <a:p>
            <a:pPr lvl="1">
              <a:lnSpc>
                <a:spcPct val="90000"/>
              </a:lnSpc>
              <a:tabLst>
                <a:tab pos="739775" algn="l"/>
                <a:tab pos="1020763" algn="l"/>
                <a:tab pos="1257300" algn="l"/>
              </a:tabLst>
            </a:pPr>
            <a:r>
              <a:rPr lang="en-US" altLang="en-US" sz="2400" dirty="0"/>
              <a:t>Currently running code would execute without preemption</a:t>
            </a:r>
          </a:p>
          <a:p>
            <a:pPr lvl="1">
              <a:lnSpc>
                <a:spcPct val="90000"/>
              </a:lnSpc>
              <a:tabLst>
                <a:tab pos="739775" algn="l"/>
                <a:tab pos="1020763" algn="l"/>
                <a:tab pos="1257300" algn="l"/>
              </a:tabLst>
            </a:pPr>
            <a:r>
              <a:rPr lang="en-US" altLang="en-US" sz="2400" dirty="0"/>
              <a:t>Generally too inefficient on multiprocessor systems</a:t>
            </a:r>
          </a:p>
          <a:p>
            <a:pPr lvl="2">
              <a:lnSpc>
                <a:spcPct val="90000"/>
              </a:lnSpc>
              <a:tabLst>
                <a:tab pos="739775" algn="l"/>
                <a:tab pos="1020763" algn="l"/>
                <a:tab pos="1257300" algn="l"/>
              </a:tabLst>
            </a:pPr>
            <a:r>
              <a:rPr lang="en-US" altLang="en-US" sz="2400" dirty="0"/>
              <a:t>Operating systems using this not broadly scalable</a:t>
            </a:r>
          </a:p>
          <a:p>
            <a:pPr>
              <a:lnSpc>
                <a:spcPct val="90000"/>
              </a:lnSpc>
              <a:tabLst>
                <a:tab pos="739775" algn="l"/>
                <a:tab pos="1020763" algn="l"/>
                <a:tab pos="1257300" algn="l"/>
              </a:tabLst>
            </a:pPr>
            <a:r>
              <a:rPr lang="en-US" altLang="en-US" sz="2400" dirty="0"/>
              <a:t>We will look at </a:t>
            </a:r>
            <a:r>
              <a:rPr lang="en-US" altLang="en-US" sz="2400" dirty="0" smtClean="0"/>
              <a:t>two </a:t>
            </a:r>
            <a:r>
              <a:rPr lang="en-US" altLang="en-US" sz="2400" dirty="0"/>
              <a:t>forms of hardware support:</a:t>
            </a:r>
            <a:br>
              <a:rPr lang="en-US" altLang="en-US" sz="2400" dirty="0"/>
            </a:br>
            <a:r>
              <a:rPr lang="en-US" altLang="en-US" sz="2400" dirty="0" smtClean="0">
                <a:solidFill>
                  <a:srgbClr val="CC6600"/>
                </a:solidFill>
              </a:rPr>
              <a:t>1</a:t>
            </a:r>
            <a:r>
              <a:rPr lang="en-US" altLang="en-US" sz="2400" dirty="0">
                <a:solidFill>
                  <a:srgbClr val="CC6600"/>
                </a:solidFill>
              </a:rPr>
              <a:t>.  </a:t>
            </a:r>
            <a:r>
              <a:rPr lang="en-US" altLang="en-US" sz="2400" dirty="0"/>
              <a:t>Hardware instructions</a:t>
            </a:r>
            <a:br>
              <a:rPr lang="en-US" altLang="en-US" sz="2400" dirty="0"/>
            </a:br>
            <a:r>
              <a:rPr lang="en-US" altLang="en-US" sz="2400" dirty="0" smtClean="0">
                <a:solidFill>
                  <a:srgbClr val="CC6600"/>
                </a:solidFill>
              </a:rPr>
              <a:t>2</a:t>
            </a:r>
            <a:r>
              <a:rPr lang="en-US" altLang="en-US" sz="2400" dirty="0">
                <a:solidFill>
                  <a:srgbClr val="CC6600"/>
                </a:solidFill>
              </a:rPr>
              <a:t>.  </a:t>
            </a:r>
            <a:r>
              <a:rPr lang="en-US" altLang="en-US" sz="2400" dirty="0"/>
              <a:t>Atomic variables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457200" y="224522"/>
            <a:ext cx="8229600" cy="576262"/>
          </a:xfrm>
        </p:spPr>
        <p:txBody>
          <a:bodyPr/>
          <a:lstStyle/>
          <a:p>
            <a:r>
              <a:rPr lang="en-US" altLang="en-US" dirty="0">
                <a:solidFill>
                  <a:schemeClr val="bg1">
                    <a:lumMod val="75000"/>
                  </a:schemeClr>
                </a:solidFill>
              </a:rPr>
              <a:t>Hardware Instructions</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578324" cy="4147404"/>
          </a:xfrm>
        </p:spPr>
        <p:txBody>
          <a:bodyPr/>
          <a:lstStyle/>
          <a:p>
            <a:r>
              <a:rPr lang="en-US" altLang="en-US" sz="2400" dirty="0"/>
              <a:t>Special hardware instructions that allow us to either </a:t>
            </a:r>
            <a:r>
              <a:rPr lang="en-US" altLang="en-US" sz="2400" i="1" dirty="0"/>
              <a:t>test-and-modify</a:t>
            </a:r>
            <a:r>
              <a:rPr lang="en-US" altLang="en-US" sz="2400" dirty="0"/>
              <a:t> the content of a word, or two </a:t>
            </a:r>
            <a:r>
              <a:rPr lang="en-US" altLang="en-US" sz="2400" i="1" dirty="0"/>
              <a:t>swap</a:t>
            </a:r>
            <a:r>
              <a:rPr lang="en-US" altLang="en-US" sz="2400" dirty="0"/>
              <a:t> the contents of two words atomically (uninterruptedly.)</a:t>
            </a:r>
          </a:p>
          <a:p>
            <a:pPr lvl="1"/>
            <a:r>
              <a:rPr lang="en-US" altLang="en-US" sz="2400" b="1" dirty="0"/>
              <a:t>Test-and-Set</a:t>
            </a:r>
            <a:r>
              <a:rPr lang="en-US" altLang="en-US" sz="2400" dirty="0"/>
              <a:t> instruction</a:t>
            </a:r>
          </a:p>
          <a:p>
            <a:pPr lvl="1"/>
            <a:r>
              <a:rPr lang="en-US" altLang="en-US" sz="2400" b="1" dirty="0"/>
              <a:t>Compare-and-Swap</a:t>
            </a:r>
            <a:r>
              <a:rPr lang="en-US" altLang="en-US" sz="2400"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514866" y="161216"/>
            <a:ext cx="8229600" cy="576262"/>
          </a:xfrm>
        </p:spPr>
        <p:txBody>
          <a:bodyPr/>
          <a:lstStyle/>
          <a:p>
            <a:r>
              <a:rPr lang="en-US" altLang="en-US" dirty="0"/>
              <a:t>The test_and_set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975889" cy="4147404"/>
          </a:xfrm>
        </p:spPr>
        <p:txBody>
          <a:bodyPr/>
          <a:lstStyle/>
          <a:p>
            <a:r>
              <a:rPr lang="en-US" altLang="en-US" sz="2000" dirty="0"/>
              <a:t>Definition</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boolean</a:t>
            </a:r>
            <a:r>
              <a:rPr lang="en-US" altLang="en-US" sz="2000" b="1" dirty="0">
                <a:solidFill>
                  <a:srgbClr val="000000"/>
                </a:solidFill>
                <a:latin typeface="Courier New" panose="02070309020205020404" pitchFamily="49" charset="0"/>
              </a:rPr>
              <a:t> test_and_set (</a:t>
            </a:r>
            <a:r>
              <a:rPr lang="en-US" altLang="en-US" sz="2000" b="1" dirty="0" err="1">
                <a:solidFill>
                  <a:srgbClr val="000000"/>
                </a:solidFill>
                <a:latin typeface="Courier New" panose="02070309020205020404" pitchFamily="49" charset="0"/>
              </a:rPr>
              <a:t>boolean</a:t>
            </a:r>
            <a:r>
              <a:rPr lang="en-US" altLang="en-US" sz="2000"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boolean</a:t>
            </a: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rv</a:t>
            </a:r>
            <a:r>
              <a:rPr lang="en-US" altLang="en-US" sz="2000"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return </a:t>
            </a:r>
            <a:r>
              <a:rPr lang="en-US" altLang="en-US" sz="2000" b="1" dirty="0" err="1">
                <a:solidFill>
                  <a:srgbClr val="000000"/>
                </a:solidFill>
                <a:latin typeface="Courier New" panose="02070309020205020404" pitchFamily="49" charset="0"/>
              </a:rPr>
              <a:t>rv</a:t>
            </a:r>
            <a:r>
              <a:rPr lang="en-US" altLang="en-US" sz="2000"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a:t>
            </a:r>
            <a:endParaRPr lang="en-US" altLang="en-US" sz="2000" dirty="0">
              <a:solidFill>
                <a:srgbClr val="0000FF"/>
              </a:solidFill>
            </a:endParaRPr>
          </a:p>
          <a:p>
            <a:r>
              <a:rPr lang="en-US" altLang="en-US" sz="2000" dirty="0"/>
              <a:t>Properties</a:t>
            </a:r>
          </a:p>
          <a:p>
            <a:pPr lvl="1"/>
            <a:r>
              <a:rPr lang="en-US" altLang="en-US" sz="2000" dirty="0"/>
              <a:t>Executed atomically</a:t>
            </a:r>
          </a:p>
          <a:p>
            <a:pPr lvl="1"/>
            <a:r>
              <a:rPr lang="en-US" altLang="en-US" sz="2000" dirty="0"/>
              <a:t>Returns the original value of passed parameter</a:t>
            </a:r>
          </a:p>
          <a:p>
            <a:pPr lvl="1"/>
            <a:r>
              <a:rPr lang="en-US" altLang="en-US" sz="2000" dirty="0"/>
              <a:t>Set the new value of passed parameter to </a:t>
            </a:r>
            <a:r>
              <a:rPr lang="en-US" altLang="en-US" sz="2000" b="1" dirty="0">
                <a:solidFill>
                  <a:srgbClr val="000000"/>
                </a:solidFill>
                <a:latin typeface="Courier New" panose="02070309020205020404" pitchFamily="49" charset="0"/>
              </a:rPr>
              <a:t>true</a:t>
            </a:r>
            <a:endParaRPr lang="en-US" altLang="en-US" sz="2000"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val="3986950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t>Solution Using test_and_set()</a:t>
            </a:r>
          </a:p>
        </p:txBody>
      </p:sp>
      <p:sp>
        <p:nvSpPr>
          <p:cNvPr id="18435" name="Rectangle 3">
            <a:extLst>
              <a:ext uri="{FF2B5EF4-FFF2-40B4-BE49-F238E27FC236}">
                <a16:creationId xmlns:a16="http://schemas.microsoft.com/office/drawing/2014/main" id="{8373B695-ABAB-490F-AEA7-7E59C905C7D0}"/>
              </a:ext>
            </a:extLst>
          </p:cNvPr>
          <p:cNvSpPr>
            <a:spLocks noGrp="1" noChangeArrowheads="1"/>
          </p:cNvSpPr>
          <p:nvPr>
            <p:ph idx="1"/>
          </p:nvPr>
        </p:nvSpPr>
        <p:spPr>
          <a:xfrm>
            <a:off x="1044575" y="1193800"/>
            <a:ext cx="7054850" cy="5067300"/>
          </a:xfrm>
        </p:spPr>
        <p:txBody>
          <a:bodyPr/>
          <a:lstStyle/>
          <a:p>
            <a:pPr>
              <a:lnSpc>
                <a:spcPct val="90000"/>
              </a:lnSpc>
              <a:tabLst>
                <a:tab pos="741363" algn="l"/>
                <a:tab pos="1022350" algn="l"/>
                <a:tab pos="1258888" algn="l"/>
              </a:tabLst>
            </a:pPr>
            <a:r>
              <a:rPr lang="en-US" altLang="en-US" sz="2000" dirty="0"/>
              <a:t>Shared </a:t>
            </a:r>
            <a:r>
              <a:rPr lang="en-US" altLang="en-US" sz="2000" dirty="0" err="1"/>
              <a:t>boolean</a:t>
            </a:r>
            <a:r>
              <a:rPr lang="en-US" altLang="en-US" sz="2000" dirty="0"/>
              <a:t> variable </a:t>
            </a:r>
            <a:r>
              <a:rPr lang="en-US" altLang="en-US" sz="2000" b="1" dirty="0">
                <a:latin typeface="Courier New" panose="02070309020205020404" pitchFamily="49" charset="0"/>
                <a:cs typeface="Courier New" panose="02070309020205020404" pitchFamily="49" charset="0"/>
              </a:rPr>
              <a:t>lock</a:t>
            </a:r>
            <a:r>
              <a:rPr lang="en-US" altLang="en-US" sz="2000" dirty="0"/>
              <a:t>, initialized to </a:t>
            </a:r>
            <a:r>
              <a:rPr lang="en-US" altLang="en-US" sz="2000"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sz="2000" dirty="0"/>
              <a:t>Solution:</a:t>
            </a:r>
            <a:endParaRPr lang="en-US" altLang="en-US" sz="16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cs typeface="Courier New" panose="02070309020205020404" pitchFamily="49" charset="0"/>
              </a:rPr>
              <a:t>       </a:t>
            </a:r>
            <a:r>
              <a:rPr lang="en-US" altLang="en-US" b="1" dirty="0">
                <a:solidFill>
                  <a:srgbClr val="000000"/>
                </a:solidFill>
                <a:latin typeface="Courier New" panose="02070309020205020404" pitchFamily="49" charset="0"/>
                <a:cs typeface="Courier New" panose="02070309020205020404" pitchFamily="49" charset="0"/>
              </a:rPr>
              <a:t>do {</a:t>
            </a:r>
            <a:br>
              <a:rPr lang="en-US" altLang="en-US" b="1" dirty="0">
                <a:solidFill>
                  <a:srgbClr val="000000"/>
                </a:solidFill>
                <a:latin typeface="Courier New" panose="02070309020205020404" pitchFamily="49" charset="0"/>
                <a:cs typeface="Courier New" panose="02070309020205020404" pitchFamily="49" charset="0"/>
              </a:rPr>
            </a:br>
            <a:r>
              <a:rPr lang="en-US" altLang="en-US" b="1" dirty="0">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b="1" dirty="0" smtClean="0">
                <a:solidFill>
                  <a:srgbClr val="000000"/>
                </a:solidFill>
                <a:latin typeface="Courier New" panose="02070309020205020404" pitchFamily="49" charset="0"/>
                <a:cs typeface="Courier New" panose="02070309020205020404" pitchFamily="49" charset="0"/>
              </a:rPr>
              <a:t>    ; </a:t>
            </a:r>
            <a:r>
              <a:rPr lang="en-US" altLang="en-US" b="1" dirty="0">
                <a:solidFill>
                  <a:srgbClr val="000000"/>
                </a:solidFill>
                <a:latin typeface="Courier New" panose="02070309020205020404" pitchFamily="49" charset="0"/>
                <a:cs typeface="Courier New" panose="02070309020205020404" pitchFamily="49" charset="0"/>
              </a:rPr>
              <a:t>/* do nothing */ </a:t>
            </a:r>
            <a:br>
              <a:rPr lang="en-US" altLang="en-US" b="1" dirty="0">
                <a:solidFill>
                  <a:srgbClr val="000000"/>
                </a:solidFill>
                <a:latin typeface="Courier New" panose="02070309020205020404" pitchFamily="49" charset="0"/>
                <a:cs typeface="Courier New" panose="02070309020205020404" pitchFamily="49" charset="0"/>
              </a:rPr>
            </a:br>
            <a:endParaRPr lang="en-US" altLang="en-US"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b="1" dirty="0" smtClean="0">
                <a:solidFill>
                  <a:srgbClr val="000000"/>
                </a:solidFill>
                <a:latin typeface="Courier New" panose="02070309020205020404" pitchFamily="49" charset="0"/>
                <a:cs typeface="Courier New" panose="02070309020205020404" pitchFamily="49" charset="0"/>
              </a:rPr>
              <a:t>/* </a:t>
            </a:r>
            <a:r>
              <a:rPr lang="en-US" altLang="en-US" b="1" dirty="0">
                <a:solidFill>
                  <a:srgbClr val="000000"/>
                </a:solidFill>
                <a:latin typeface="Courier New" panose="02070309020205020404" pitchFamily="49" charset="0"/>
                <a:cs typeface="Courier New" panose="02070309020205020404" pitchFamily="49" charset="0"/>
              </a:rPr>
              <a:t>critical section */ </a:t>
            </a:r>
            <a:br>
              <a:rPr lang="en-US" altLang="en-US" b="1" dirty="0">
                <a:solidFill>
                  <a:srgbClr val="000000"/>
                </a:solidFill>
                <a:latin typeface="Courier New" panose="02070309020205020404" pitchFamily="49" charset="0"/>
                <a:cs typeface="Courier New" panose="02070309020205020404" pitchFamily="49" charset="0"/>
              </a:rPr>
            </a:br>
            <a:endParaRPr lang="en-US" altLang="en-US"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b="1" dirty="0" smtClean="0">
                <a:solidFill>
                  <a:srgbClr val="000000"/>
                </a:solidFill>
                <a:latin typeface="Courier New" panose="02070309020205020404" pitchFamily="49" charset="0"/>
                <a:cs typeface="Courier New" panose="02070309020205020404" pitchFamily="49" charset="0"/>
              </a:rPr>
              <a:t>   lock </a:t>
            </a:r>
            <a:r>
              <a:rPr lang="en-US" altLang="en-US" b="1" dirty="0">
                <a:solidFill>
                  <a:srgbClr val="000000"/>
                </a:solidFill>
                <a:latin typeface="Courier New" panose="02070309020205020404" pitchFamily="49" charset="0"/>
                <a:cs typeface="Courier New" panose="02070309020205020404" pitchFamily="49" charset="0"/>
              </a:rPr>
              <a:t>= false; </a:t>
            </a:r>
          </a:p>
          <a:p>
            <a:pPr>
              <a:buFont typeface="Monotype Sorts" pitchFamily="-84" charset="2"/>
              <a:buNone/>
              <a:tabLst>
                <a:tab pos="741363" algn="l"/>
                <a:tab pos="1022350" algn="l"/>
                <a:tab pos="1258888" algn="l"/>
              </a:tabLst>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b="1" dirty="0" smtClean="0">
                <a:solidFill>
                  <a:srgbClr val="000000"/>
                </a:solidFill>
                <a:latin typeface="Courier New" panose="02070309020205020404" pitchFamily="49" charset="0"/>
                <a:cs typeface="Courier New" panose="02070309020205020404" pitchFamily="49" charset="0"/>
              </a:rPr>
              <a:t>/* </a:t>
            </a:r>
            <a:r>
              <a:rPr lang="en-US" altLang="en-US" b="1" dirty="0">
                <a:solidFill>
                  <a:srgbClr val="000000"/>
                </a:solidFill>
                <a:latin typeface="Courier New" panose="02070309020205020404" pitchFamily="49" charset="0"/>
                <a:cs typeface="Courier New" panose="02070309020205020404" pitchFamily="49" charset="0"/>
              </a:rPr>
              <a:t>remainder section */ </a:t>
            </a:r>
          </a:p>
          <a:p>
            <a:pPr>
              <a:buFont typeface="Monotype Sorts" pitchFamily="-84" charset="2"/>
              <a:buNone/>
              <a:tabLst>
                <a:tab pos="741363" algn="l"/>
                <a:tab pos="1022350" algn="l"/>
                <a:tab pos="1258888" algn="l"/>
              </a:tabLst>
            </a:pPr>
            <a:r>
              <a:rPr lang="en-US" altLang="en-US" b="1"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tabLst>
                <a:tab pos="741363" algn="l"/>
                <a:tab pos="1022350" algn="l"/>
                <a:tab pos="1258888" algn="l"/>
              </a:tabLst>
            </a:pPr>
            <a:endParaRPr lang="en-US" altLang="en-US"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sz="2000" dirty="0"/>
              <a:t>Does it solve the critical-section problem?</a:t>
            </a:r>
          </a:p>
          <a:p>
            <a:pPr>
              <a:lnSpc>
                <a:spcPct val="90000"/>
              </a:lnSpc>
              <a:buFont typeface="Monotype Sorts" pitchFamily="-84" charset="2"/>
              <a:buNone/>
              <a:tabLst>
                <a:tab pos="741363" algn="l"/>
                <a:tab pos="1022350" algn="l"/>
                <a:tab pos="1258888" algn="l"/>
              </a:tabLst>
            </a:pPr>
            <a:endParaRPr lang="en-US" altLang="en-US" dirty="0"/>
          </a:p>
          <a:p>
            <a:pPr>
              <a:lnSpc>
                <a:spcPct val="90000"/>
              </a:lnSpc>
              <a:buFont typeface="Monotype Sorts" pitchFamily="-84" charset="2"/>
              <a:buNone/>
              <a:tabLst>
                <a:tab pos="741363" algn="l"/>
                <a:tab pos="1022350" algn="l"/>
                <a:tab pos="1258888" algn="l"/>
              </a:tabLst>
            </a:pPr>
            <a:r>
              <a:rPr lang="en-US" alt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893622" y="140434"/>
            <a:ext cx="8229600" cy="576262"/>
          </a:xfrm>
        </p:spPr>
        <p:txBody>
          <a:bodyPr/>
          <a:lstStyle/>
          <a:p>
            <a:r>
              <a:rPr lang="en-US" altLang="en-US" dirty="0"/>
              <a:t>The </a:t>
            </a:r>
            <a:r>
              <a:rPr lang="en-US" altLang="en-US" dirty="0" err="1"/>
              <a:t>compare_and_swap</a:t>
            </a:r>
            <a:r>
              <a:rPr lang="en-US" altLang="en-US" dirty="0"/>
              <a: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49" y="1046451"/>
            <a:ext cx="7807615" cy="2663102"/>
          </a:xfrm>
        </p:spPr>
        <p:txBody>
          <a:bodyPr/>
          <a:lstStyle/>
          <a:p>
            <a:r>
              <a:rPr lang="en-US" altLang="en-US" sz="2000" dirty="0"/>
              <a:t>Definition</a:t>
            </a:r>
          </a:p>
          <a:p>
            <a:pPr>
              <a:buFont typeface="Monotype Sorts" pitchFamily="-84" charset="2"/>
              <a:buNone/>
              <a:tabLst>
                <a:tab pos="741363" algn="l"/>
                <a:tab pos="1022350" algn="l"/>
                <a:tab pos="1258888" algn="l"/>
              </a:tabLst>
            </a:pPr>
            <a:r>
              <a:rPr lang="en-US" altLang="en-US" sz="2000" b="1" dirty="0">
                <a:latin typeface="Courier New" panose="02070309020205020404" pitchFamily="49" charset="0"/>
              </a:rPr>
              <a:t>    </a:t>
            </a:r>
            <a:r>
              <a:rPr lang="en-US" altLang="en-US" sz="1600" b="1" dirty="0">
                <a:latin typeface="Courier New" panose="02070309020205020404" pitchFamily="49" charset="0"/>
              </a:rPr>
              <a:t>int </a:t>
            </a:r>
            <a:r>
              <a:rPr lang="en-US" altLang="en-US" sz="1600" b="1" dirty="0" err="1">
                <a:latin typeface="Courier New" panose="02070309020205020404" pitchFamily="49" charset="0"/>
              </a:rPr>
              <a:t>compare_and_swap</a:t>
            </a:r>
            <a:r>
              <a:rPr lang="en-US" altLang="en-US" sz="1600" b="1" dirty="0">
                <a:latin typeface="Courier New" panose="02070309020205020404" pitchFamily="49" charset="0"/>
              </a:rPr>
              <a:t>(int *value, int expected, int </a:t>
            </a:r>
            <a:r>
              <a:rPr lang="en-US" altLang="en-US" sz="1600" b="1" dirty="0" err="1">
                <a:latin typeface="Courier New" panose="02070309020205020404" pitchFamily="49" charset="0"/>
              </a:rPr>
              <a:t>new_value</a:t>
            </a:r>
            <a:r>
              <a:rPr lang="en-US" altLang="en-US" sz="1600" b="1" dirty="0">
                <a:latin typeface="Courier New" panose="02070309020205020404" pitchFamily="49" charset="0"/>
              </a:rPr>
              <a:t>)</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a:t>
            </a:r>
            <a:r>
              <a:rPr lang="en-US" altLang="en-US" sz="1600" b="1" dirty="0" smtClean="0">
                <a:latin typeface="Courier New" panose="02070309020205020404" pitchFamily="49" charset="0"/>
              </a:rPr>
              <a:t>{                  </a:t>
            </a: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a:t>
            </a:r>
            <a:r>
              <a:rPr lang="en-US" altLang="en-US" sz="2000" b="1" dirty="0">
                <a:latin typeface="Courier New" panose="02070309020205020404" pitchFamily="49" charset="0"/>
              </a:rPr>
              <a:t>    </a:t>
            </a:r>
            <a:r>
              <a:rPr lang="en-US" altLang="en-US" sz="1600" b="1" dirty="0">
                <a:latin typeface="Courier New" panose="02070309020205020404" pitchFamily="49" charset="0"/>
              </a:rPr>
              <a:t>int temp = *value;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if (*value == expected) </a:t>
            </a:r>
            <a:r>
              <a:rPr lang="en-US" altLang="en-US" sz="1600" b="1" dirty="0" smtClean="0">
                <a:latin typeface="Courier New" panose="02070309020205020404" pitchFamily="49" charset="0"/>
              </a:rPr>
              <a:t>*</a:t>
            </a:r>
            <a:r>
              <a:rPr lang="en-US" altLang="en-US" sz="1600" b="1" dirty="0">
                <a:latin typeface="Courier New" panose="02070309020205020404" pitchFamily="49" charset="0"/>
              </a:rPr>
              <a:t>value = </a:t>
            </a:r>
            <a:r>
              <a:rPr lang="en-US" altLang="en-US" sz="1600" b="1" dirty="0" err="1">
                <a:latin typeface="Courier New" panose="02070309020205020404" pitchFamily="49" charset="0"/>
              </a:rPr>
              <a:t>new_value</a:t>
            </a:r>
            <a:r>
              <a:rPr lang="en-US" altLang="en-US" sz="1600" b="1" dirty="0">
                <a:latin typeface="Courier New" panose="02070309020205020404" pitchFamily="49" charset="0"/>
              </a:rPr>
              <a:t>;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a:t>
            </a:r>
            <a:r>
              <a:rPr lang="en-US" altLang="en-US" sz="1600" b="1" dirty="0" smtClean="0">
                <a:latin typeface="Courier New" panose="02070309020205020404" pitchFamily="49" charset="0"/>
              </a:rPr>
              <a:t>return </a:t>
            </a:r>
            <a:r>
              <a:rPr lang="en-US" altLang="en-US" sz="1600" b="1" dirty="0">
                <a:latin typeface="Courier New" panose="02070309020205020404" pitchFamily="49" charset="0"/>
              </a:rPr>
              <a:t>temp; </a:t>
            </a:r>
          </a:p>
          <a:p>
            <a:pPr>
              <a:buFont typeface="Monotype Sorts" pitchFamily="-84" charset="2"/>
              <a:buNone/>
              <a:tabLst>
                <a:tab pos="741363" algn="l"/>
                <a:tab pos="1022350" algn="l"/>
                <a:tab pos="1258888" algn="l"/>
              </a:tabLst>
            </a:pPr>
            <a:r>
              <a:rPr lang="en-US" altLang="en-US" sz="2000" b="1" dirty="0">
                <a:latin typeface="Courier New" panose="02070309020205020404" pitchFamily="49" charset="0"/>
              </a:rPr>
              <a:t>    </a:t>
            </a:r>
            <a:r>
              <a:rPr lang="en-US" altLang="en-US" sz="2000" b="1" dirty="0" smtClean="0">
                <a:latin typeface="Courier New" panose="02070309020205020404" pitchFamily="49" charset="0"/>
              </a:rPr>
              <a:t>} </a:t>
            </a:r>
            <a:endParaRPr lang="en-US" altLang="en-US" sz="2000" dirty="0"/>
          </a:p>
          <a:p>
            <a:r>
              <a:rPr lang="en-US" altLang="en-US" sz="2000" dirty="0"/>
              <a:t>Properties</a:t>
            </a:r>
          </a:p>
          <a:p>
            <a:pPr lvl="1"/>
            <a:r>
              <a:rPr lang="en-US" altLang="en-US" sz="2000" dirty="0"/>
              <a:t>Executed atomically</a:t>
            </a:r>
          </a:p>
          <a:p>
            <a:pPr lvl="1"/>
            <a:r>
              <a:rPr lang="en-US" altLang="en-US" sz="2000" dirty="0"/>
              <a:t>Returns the original value of passed parameter </a:t>
            </a:r>
            <a:r>
              <a:rPr lang="en-US" altLang="en-US" sz="2000" b="1" dirty="0">
                <a:latin typeface="Courier New" panose="02070309020205020404" pitchFamily="49" charset="0"/>
                <a:cs typeface="Courier New" panose="02070309020205020404" pitchFamily="49" charset="0"/>
              </a:rPr>
              <a:t>value</a:t>
            </a:r>
            <a:endParaRPr lang="en-US" altLang="en-US" sz="2000" dirty="0"/>
          </a:p>
          <a:p>
            <a:pPr lvl="1"/>
            <a:r>
              <a:rPr lang="en-US" altLang="en-US" sz="2000" dirty="0"/>
              <a:t>Set  the variable </a:t>
            </a:r>
            <a:r>
              <a:rPr lang="en-US" altLang="en-US" sz="2000" b="1" dirty="0">
                <a:latin typeface="Courier New" panose="02070309020205020404" pitchFamily="49" charset="0"/>
                <a:cs typeface="Courier New" panose="02070309020205020404" pitchFamily="49" charset="0"/>
              </a:rPr>
              <a:t>value</a:t>
            </a:r>
            <a:r>
              <a:rPr lang="en-US" altLang="en-US" sz="2000" dirty="0"/>
              <a:t> the value of the passed parameter </a:t>
            </a:r>
            <a:r>
              <a:rPr lang="en-US" altLang="en-US" sz="2000" b="1" dirty="0" err="1">
                <a:latin typeface="Courier New" panose="02070309020205020404" pitchFamily="49" charset="0"/>
                <a:cs typeface="Courier New" panose="02070309020205020404" pitchFamily="49" charset="0"/>
              </a:rPr>
              <a:t>new_value</a:t>
            </a:r>
            <a:r>
              <a:rPr lang="en-US" altLang="en-US" sz="2000" dirty="0"/>
              <a:t> but only if </a:t>
            </a:r>
            <a:r>
              <a:rPr lang="en-US" altLang="en-US" sz="2000" b="1" dirty="0">
                <a:latin typeface="Courier New" panose="02070309020205020404" pitchFamily="49" charset="0"/>
                <a:cs typeface="Courier New" panose="02070309020205020404" pitchFamily="49" charset="0"/>
              </a:rPr>
              <a:t>*value == expected </a:t>
            </a:r>
            <a:r>
              <a:rPr lang="en-US" altLang="en-US" sz="2000" dirty="0"/>
              <a:t>is true. That is, the swap takes place only under this condition.</a:t>
            </a:r>
          </a:p>
          <a:p>
            <a:pPr lvl="1"/>
            <a:endParaRPr lang="en-US" altLang="en-US" dirty="0"/>
          </a:p>
        </p:txBody>
      </p:sp>
    </p:spTree>
    <p:extLst>
      <p:ext uri="{BB962C8B-B14F-4D97-AF65-F5344CB8AC3E}">
        <p14:creationId xmlns:p14="http://schemas.microsoft.com/office/powerpoint/2010/main" val="3881873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a16="http://schemas.microsoft.com/office/drawing/2014/main" id="{FB36B605-24F7-4EAF-99B9-DC6343A49A68}"/>
              </a:ext>
            </a:extLst>
          </p:cNvPr>
          <p:cNvSpPr>
            <a:spLocks noGrp="1" noChangeArrowheads="1"/>
          </p:cNvSpPr>
          <p:nvPr>
            <p:ph idx="1"/>
          </p:nvPr>
        </p:nvSpPr>
        <p:spPr>
          <a:xfrm>
            <a:off x="827088" y="1211263"/>
            <a:ext cx="7766050" cy="4333875"/>
          </a:xfrm>
        </p:spPr>
        <p:txBody>
          <a:bodyPr/>
          <a:lstStyle/>
          <a:p>
            <a:pPr>
              <a:lnSpc>
                <a:spcPct val="90000"/>
              </a:lnSpc>
              <a:tabLst>
                <a:tab pos="741363" algn="l"/>
                <a:tab pos="1022350" algn="l"/>
                <a:tab pos="1258888" algn="l"/>
              </a:tabLst>
            </a:pPr>
            <a:r>
              <a:rPr lang="en-US" altLang="en-US" sz="2000" dirty="0"/>
              <a:t>Shared integer  </a:t>
            </a:r>
            <a:r>
              <a:rPr lang="en-US" altLang="ja-JP" sz="2000" b="1" dirty="0">
                <a:latin typeface="Courier New" panose="02070309020205020404" pitchFamily="49" charset="0"/>
                <a:cs typeface="Courier New" panose="02070309020205020404" pitchFamily="49" charset="0"/>
              </a:rPr>
              <a:t>lock</a:t>
            </a:r>
            <a:r>
              <a:rPr lang="en-US" altLang="ja-JP" sz="2000" dirty="0"/>
              <a:t>  initialized to 0; </a:t>
            </a:r>
          </a:p>
          <a:p>
            <a:pPr>
              <a:lnSpc>
                <a:spcPct val="90000"/>
              </a:lnSpc>
              <a:tabLst>
                <a:tab pos="741363" algn="l"/>
                <a:tab pos="1022350" algn="l"/>
                <a:tab pos="1258888" algn="l"/>
              </a:tabLst>
            </a:pPr>
            <a:r>
              <a:rPr lang="en-US" altLang="en-US" sz="2000" dirty="0"/>
              <a:t>Solution:</a:t>
            </a:r>
          </a:p>
          <a:p>
            <a:pPr>
              <a:buFont typeface="Monotype Sorts" pitchFamily="-84" charset="2"/>
              <a:buNone/>
              <a:tabLst>
                <a:tab pos="741363" algn="l"/>
                <a:tab pos="1022350" algn="l"/>
                <a:tab pos="1258888" algn="l"/>
              </a:tabLst>
            </a:pPr>
            <a:r>
              <a:rPr lang="en-US" altLang="en-US" sz="2000" b="1" dirty="0">
                <a:latin typeface="Courier New" panose="02070309020205020404" pitchFamily="49" charset="0"/>
              </a:rPr>
              <a:t>      </a:t>
            </a:r>
            <a:r>
              <a:rPr lang="en-US" altLang="en-US" b="1" dirty="0">
                <a:latin typeface="Courier New" panose="02070309020205020404" pitchFamily="49" charset="0"/>
              </a:rPr>
              <a:t>while (true</a:t>
            </a:r>
            <a:r>
              <a:rPr lang="en-US" altLang="en-US" b="1" dirty="0" smtClean="0">
                <a:latin typeface="Courier New" panose="02070309020205020404" pitchFamily="49" charset="0"/>
              </a:rPr>
              <a:t>)</a:t>
            </a:r>
            <a:br>
              <a:rPr lang="en-US" altLang="en-US" b="1" dirty="0" smtClean="0">
                <a:latin typeface="Courier New" panose="02070309020205020404" pitchFamily="49" charset="0"/>
              </a:rPr>
            </a:br>
            <a:r>
              <a:rPr lang="en-US" altLang="en-US" b="1" dirty="0" smtClean="0">
                <a:latin typeface="Courier New" panose="02070309020205020404" pitchFamily="49" charset="0"/>
              </a:rPr>
              <a:t>    {</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a:latin typeface="Courier New" panose="02070309020205020404" pitchFamily="49" charset="0"/>
              </a:rPr>
              <a:t>    		while (</a:t>
            </a:r>
            <a:r>
              <a:rPr lang="en-US" altLang="en-US" b="1" dirty="0" err="1">
                <a:latin typeface="Courier New" panose="02070309020205020404" pitchFamily="49" charset="0"/>
              </a:rPr>
              <a:t>compare_and_swap</a:t>
            </a:r>
            <a:r>
              <a:rPr lang="en-US" altLang="en-US" b="1" dirty="0">
                <a:latin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 /* do nothing */ </a:t>
            </a:r>
            <a:br>
              <a:rPr lang="en-US" altLang="en-US" b="1" dirty="0">
                <a:latin typeface="Courier New" panose="02070309020205020404" pitchFamily="49" charset="0"/>
              </a:rPr>
            </a:br>
            <a:endParaRPr lang="en-US" altLang="en-US"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 critical section */ </a:t>
            </a:r>
            <a:br>
              <a:rPr lang="en-US" altLang="en-US" b="1" dirty="0">
                <a:latin typeface="Courier New" panose="02070309020205020404" pitchFamily="49" charset="0"/>
              </a:rPr>
            </a:br>
            <a:endParaRPr lang="en-US" altLang="en-US"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lock = 0; </a:t>
            </a:r>
            <a:br>
              <a:rPr lang="en-US" altLang="en-US" b="1" dirty="0">
                <a:latin typeface="Courier New" panose="02070309020205020404" pitchFamily="49" charset="0"/>
              </a:rPr>
            </a:br>
            <a:endParaRPr lang="en-US" altLang="en-US"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b="1" dirty="0" smtClean="0">
                <a:latin typeface="Courier New" panose="02070309020205020404" pitchFamily="49" charset="0"/>
              </a:rPr>
              <a:t> } </a:t>
            </a:r>
            <a:endParaRPr lang="en-US" altLang="en-US" b="1" dirty="0">
              <a:latin typeface="Courier New" panose="02070309020205020404" pitchFamily="49" charset="0"/>
            </a:endParaRPr>
          </a:p>
          <a:p>
            <a:pPr>
              <a:buFont typeface="Monotype Sorts" pitchFamily="-84" charset="2"/>
              <a:buNone/>
              <a:tabLst>
                <a:tab pos="741363" algn="l"/>
                <a:tab pos="1022350" algn="l"/>
                <a:tab pos="1258888" algn="l"/>
              </a:tabLst>
            </a:pPr>
            <a:endParaRPr lang="en-US" altLang="en-US" b="1" dirty="0">
              <a:latin typeface="Courier New" panose="02070309020205020404" pitchFamily="49" charset="0"/>
            </a:endParaRPr>
          </a:p>
          <a:p>
            <a:pPr>
              <a:tabLst>
                <a:tab pos="741363" algn="l"/>
                <a:tab pos="1022350" algn="l"/>
                <a:tab pos="1258888" algn="l"/>
              </a:tabLst>
            </a:pPr>
            <a:r>
              <a:rPr lang="en-US" altLang="en-US" sz="2000" dirty="0"/>
              <a:t>Does it solve the critical-section problem?</a:t>
            </a:r>
          </a:p>
          <a:p>
            <a:pPr marL="0" indent="0">
              <a:buNone/>
              <a:tabLst>
                <a:tab pos="741363" algn="l"/>
                <a:tab pos="1022350" algn="l"/>
                <a:tab pos="1258888" algn="l"/>
              </a:tabLst>
            </a:pPr>
            <a:endParaRPr lang="en-US" altLang="en-US" sz="1600" b="1" dirty="0">
              <a:latin typeface="Courier New" panose="02070309020205020404" pitchFamily="49" charset="0"/>
            </a:endParaRPr>
          </a:p>
          <a:p>
            <a:pPr>
              <a:lnSpc>
                <a:spcPct val="90000"/>
              </a:lnSpc>
              <a:buFont typeface="Monotype Sorts" pitchFamily="-84" charset="2"/>
              <a:buNone/>
              <a:tabLst>
                <a:tab pos="741363" algn="l"/>
                <a:tab pos="1022350" algn="l"/>
                <a:tab pos="1258888" algn="l"/>
              </a:tabLst>
            </a:pPr>
            <a:r>
              <a:rPr lang="en-US" altLang="en-US" sz="1600"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EBB45E71-908A-408C-A87C-6066909BCCEC}"/>
              </a:ext>
            </a:extLst>
          </p:cNvPr>
          <p:cNvSpPr>
            <a:spLocks noGrp="1"/>
          </p:cNvSpPr>
          <p:nvPr>
            <p:ph type="title"/>
          </p:nvPr>
        </p:nvSpPr>
        <p:spPr>
          <a:xfrm>
            <a:off x="1217728" y="132320"/>
            <a:ext cx="7931150" cy="576262"/>
          </a:xfrm>
        </p:spPr>
        <p:txBody>
          <a:bodyPr/>
          <a:lstStyle/>
          <a:p>
            <a:r>
              <a:rPr lang="en-US" altLang="en-US" sz="2800" dirty="0"/>
              <a:t>Bounded-waiting with compare-and-swap</a:t>
            </a:r>
          </a:p>
        </p:txBody>
      </p:sp>
      <p:sp>
        <p:nvSpPr>
          <p:cNvPr id="39938" name="Content Placeholder 2">
            <a:extLst>
              <a:ext uri="{FF2B5EF4-FFF2-40B4-BE49-F238E27FC236}">
                <a16:creationId xmlns:a16="http://schemas.microsoft.com/office/drawing/2014/main" id="{4E8D67E4-BCAA-45F8-A130-6E0213E73223}"/>
              </a:ext>
            </a:extLst>
          </p:cNvPr>
          <p:cNvSpPr>
            <a:spLocks noGrp="1"/>
          </p:cNvSpPr>
          <p:nvPr>
            <p:ph idx="1"/>
          </p:nvPr>
        </p:nvSpPr>
        <p:spPr>
          <a:xfrm>
            <a:off x="1068388" y="1233488"/>
            <a:ext cx="6015037" cy="4530725"/>
          </a:xfrm>
        </p:spPr>
        <p:txBody>
          <a:bodyPr/>
          <a:lstStyle/>
          <a:p>
            <a:pPr marL="0" indent="0">
              <a:buFont typeface="Monotype Sorts" pitchFamily="-84" charset="2"/>
              <a:buNone/>
            </a:pPr>
            <a:r>
              <a:rPr lang="en-US" altLang="en-US" sz="1600" b="1" dirty="0">
                <a:latin typeface="Courier New" panose="02070309020205020404" pitchFamily="49" charset="0"/>
              </a:rPr>
              <a:t>while (true) {</a:t>
            </a:r>
            <a:br>
              <a:rPr lang="en-US" altLang="en-US" sz="1600" b="1" dirty="0">
                <a:latin typeface="Courier New" panose="02070309020205020404" pitchFamily="49" charset="0"/>
              </a:rPr>
            </a:br>
            <a:r>
              <a:rPr lang="en-US" altLang="en-US" sz="1600" b="1" dirty="0">
                <a:latin typeface="Courier New" panose="02070309020205020404" pitchFamily="49" charset="0"/>
              </a:rPr>
              <a:t>   waiting[</a:t>
            </a:r>
            <a:r>
              <a:rPr lang="en-US" altLang="en-US" sz="1600" b="1" dirty="0" err="1">
                <a:latin typeface="Courier New" panose="02070309020205020404" pitchFamily="49" charset="0"/>
              </a:rPr>
              <a:t>i</a:t>
            </a:r>
            <a:r>
              <a:rPr lang="en-US" altLang="en-US" sz="1600" b="1" dirty="0">
                <a:latin typeface="Courier New" panose="02070309020205020404" pitchFamily="49" charset="0"/>
              </a:rPr>
              <a:t>] = true;</a:t>
            </a:r>
            <a:br>
              <a:rPr lang="en-US" altLang="en-US" sz="1600" b="1" dirty="0">
                <a:latin typeface="Courier New" panose="02070309020205020404" pitchFamily="49" charset="0"/>
              </a:rPr>
            </a:br>
            <a:r>
              <a:rPr lang="en-US" altLang="en-US" sz="1600" b="1" dirty="0">
                <a:latin typeface="Courier New" panose="02070309020205020404" pitchFamily="49" charset="0"/>
              </a:rPr>
              <a:t>   key = 1;</a:t>
            </a:r>
            <a:br>
              <a:rPr lang="en-US" altLang="en-US" sz="1600" b="1" dirty="0">
                <a:latin typeface="Courier New" panose="02070309020205020404" pitchFamily="49" charset="0"/>
              </a:rPr>
            </a:br>
            <a:r>
              <a:rPr lang="en-US" altLang="en-US" sz="1600" b="1" dirty="0">
                <a:latin typeface="Courier New" panose="02070309020205020404" pitchFamily="49" charset="0"/>
              </a:rPr>
              <a:t>   while (waiting[</a:t>
            </a:r>
            <a:r>
              <a:rPr lang="en-US" altLang="en-US" sz="1600" b="1" dirty="0" err="1">
                <a:latin typeface="Courier New" panose="02070309020205020404" pitchFamily="49" charset="0"/>
              </a:rPr>
              <a:t>i</a:t>
            </a:r>
            <a:r>
              <a:rPr lang="en-US" altLang="en-US" sz="1600" b="1" dirty="0">
                <a:latin typeface="Courier New" panose="02070309020205020404" pitchFamily="49" charset="0"/>
              </a:rPr>
              <a:t>] &amp;&amp; key == 1) </a:t>
            </a:r>
          </a:p>
          <a:p>
            <a:pPr marL="0" indent="0">
              <a:buFont typeface="Monotype Sorts" pitchFamily="-84" charset="2"/>
              <a:buNone/>
            </a:pPr>
            <a:r>
              <a:rPr lang="en-US" altLang="en-US" sz="1600" b="1" dirty="0">
                <a:latin typeface="Courier New" panose="02070309020205020404" pitchFamily="49" charset="0"/>
              </a:rPr>
              <a:t>      key = </a:t>
            </a:r>
            <a:r>
              <a:rPr lang="en-US" altLang="en-US" sz="1600" b="1" dirty="0" err="1">
                <a:latin typeface="Courier New" panose="02070309020205020404" pitchFamily="49" charset="0"/>
              </a:rPr>
              <a:t>compare_and_swap</a:t>
            </a:r>
            <a:r>
              <a:rPr lang="en-US" altLang="en-US" sz="1600" b="1" dirty="0">
                <a:latin typeface="Courier New" panose="02070309020205020404" pitchFamily="49" charset="0"/>
              </a:rPr>
              <a:t>(&amp;lock,0,1); </a:t>
            </a:r>
          </a:p>
          <a:p>
            <a:pPr marL="0" indent="0">
              <a:buFont typeface="Monotype Sorts" pitchFamily="-84" charset="2"/>
              <a:buNone/>
            </a:pPr>
            <a:r>
              <a:rPr lang="en-US" altLang="en-US" sz="1600" b="1" dirty="0">
                <a:latin typeface="Courier New" panose="02070309020205020404" pitchFamily="49" charset="0"/>
              </a:rPr>
              <a:t>   waiting[</a:t>
            </a:r>
            <a:r>
              <a:rPr lang="en-US" altLang="en-US" sz="1600" b="1" dirty="0" err="1">
                <a:latin typeface="Courier New" panose="02070309020205020404" pitchFamily="49" charset="0"/>
              </a:rPr>
              <a:t>i</a:t>
            </a:r>
            <a:r>
              <a:rPr lang="en-US" altLang="en-US" sz="1600" b="1" dirty="0">
                <a:latin typeface="Courier New" panose="02070309020205020404" pitchFamily="49" charset="0"/>
              </a:rPr>
              <a:t>] = false; </a:t>
            </a:r>
          </a:p>
          <a:p>
            <a:pPr marL="0" indent="0">
              <a:buFont typeface="Monotype Sorts" pitchFamily="-84" charset="2"/>
              <a:buNone/>
            </a:pPr>
            <a:r>
              <a:rPr lang="en-US" altLang="en-US" sz="1600" b="1" dirty="0">
                <a:latin typeface="Courier New" panose="02070309020205020404" pitchFamily="49" charset="0"/>
              </a:rPr>
              <a:t>   /* critical section */ </a:t>
            </a:r>
          </a:p>
          <a:p>
            <a:pPr marL="0" indent="0">
              <a:buFont typeface="Monotype Sorts" pitchFamily="-84" charset="2"/>
              <a:buNone/>
            </a:pPr>
            <a:r>
              <a:rPr lang="en-US" altLang="en-US" sz="1600" b="1" dirty="0">
                <a:latin typeface="Courier New" panose="02070309020205020404" pitchFamily="49" charset="0"/>
              </a:rPr>
              <a:t>   j =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+ 1) % n; </a:t>
            </a:r>
          </a:p>
          <a:p>
            <a:pPr marL="0" indent="0">
              <a:buFont typeface="Monotype Sorts" pitchFamily="-84" charset="2"/>
              <a:buNone/>
            </a:pPr>
            <a:r>
              <a:rPr lang="en-US" altLang="en-US" sz="1600" b="1" dirty="0">
                <a:latin typeface="Courier New" panose="02070309020205020404" pitchFamily="49" charset="0"/>
              </a:rPr>
              <a:t>   while ((j !=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&amp;&amp; !waiting[j]) </a:t>
            </a:r>
          </a:p>
          <a:p>
            <a:pPr marL="0" indent="0">
              <a:buFont typeface="Monotype Sorts" pitchFamily="-84" charset="2"/>
              <a:buNone/>
            </a:pPr>
            <a:r>
              <a:rPr lang="en-US" altLang="en-US" sz="1600" b="1" dirty="0">
                <a:latin typeface="Courier New" panose="02070309020205020404" pitchFamily="49" charset="0"/>
              </a:rPr>
              <a:t>      j = (j + 1) % n; </a:t>
            </a:r>
          </a:p>
          <a:p>
            <a:pPr marL="0" indent="0">
              <a:buFont typeface="Monotype Sorts" pitchFamily="-84" charset="2"/>
              <a:buNone/>
            </a:pPr>
            <a:r>
              <a:rPr lang="en-US" altLang="en-US" sz="1600" b="1" dirty="0">
                <a:latin typeface="Courier New" panose="02070309020205020404" pitchFamily="49" charset="0"/>
              </a:rPr>
              <a:t>   if (j ==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a:t>
            </a:r>
          </a:p>
          <a:p>
            <a:pPr marL="0" indent="0">
              <a:buFont typeface="Monotype Sorts" pitchFamily="-84" charset="2"/>
              <a:buNone/>
            </a:pPr>
            <a:r>
              <a:rPr lang="en-US" altLang="en-US" sz="1600" b="1" dirty="0">
                <a:latin typeface="Courier New" panose="02070309020205020404" pitchFamily="49" charset="0"/>
              </a:rPr>
              <a:t>      lock = 0; </a:t>
            </a:r>
          </a:p>
          <a:p>
            <a:pPr marL="0" indent="0">
              <a:buFont typeface="Monotype Sorts" pitchFamily="-84" charset="2"/>
              <a:buNone/>
            </a:pPr>
            <a:r>
              <a:rPr lang="en-US" altLang="en-US" sz="1600" b="1" dirty="0">
                <a:latin typeface="Courier New" panose="02070309020205020404" pitchFamily="49" charset="0"/>
              </a:rPr>
              <a:t>   else </a:t>
            </a:r>
          </a:p>
          <a:p>
            <a:pPr marL="0" indent="0">
              <a:buFont typeface="Monotype Sorts" pitchFamily="-84" charset="2"/>
              <a:buNone/>
            </a:pPr>
            <a:r>
              <a:rPr lang="en-US" altLang="en-US" sz="1600" b="1" dirty="0">
                <a:latin typeface="Courier New" panose="02070309020205020404" pitchFamily="49" charset="0"/>
              </a:rPr>
              <a:t>      waiting[j] = false; </a:t>
            </a:r>
          </a:p>
          <a:p>
            <a:pPr marL="0" indent="0">
              <a:buFont typeface="Monotype Sorts" pitchFamily="-84" charset="2"/>
              <a:buNone/>
            </a:pPr>
            <a:r>
              <a:rPr lang="en-US" altLang="en-US" sz="1600" b="1" dirty="0">
                <a:latin typeface="Courier New" panose="02070309020205020404" pitchFamily="49" charset="0"/>
              </a:rPr>
              <a:t>   /* remainder section */ </a:t>
            </a:r>
          </a:p>
          <a:p>
            <a:pPr marL="0" indent="0">
              <a:buFont typeface="Monotype Sorts" pitchFamily="-84" charset="2"/>
              <a:buNone/>
            </a:pPr>
            <a:r>
              <a:rPr lang="en-US" altLang="en-US" sz="1600" b="1" dirty="0">
                <a:latin typeface="Courier New" panose="02070309020205020404"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9C8EE89-7295-4479-A234-C35555B2F52A}"/>
              </a:ext>
            </a:extLst>
          </p:cNvPr>
          <p:cNvSpPr>
            <a:spLocks noGrp="1"/>
          </p:cNvSpPr>
          <p:nvPr>
            <p:ph type="title"/>
          </p:nvPr>
        </p:nvSpPr>
        <p:spPr>
          <a:xfrm>
            <a:off x="457200" y="223679"/>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D194BB06-2708-484A-A48B-C0104FD92DF4}"/>
              </a:ext>
            </a:extLst>
          </p:cNvPr>
          <p:cNvSpPr>
            <a:spLocks noGrp="1"/>
          </p:cNvSpPr>
          <p:nvPr>
            <p:ph idx="1"/>
          </p:nvPr>
        </p:nvSpPr>
        <p:spPr>
          <a:xfrm>
            <a:off x="839755" y="1144588"/>
            <a:ext cx="7220879" cy="4222237"/>
          </a:xfrm>
        </p:spPr>
        <p:txBody>
          <a:bodyPr/>
          <a:lstStyle/>
          <a:p>
            <a:r>
              <a:rPr lang="en-US" altLang="en-US" sz="2400" dirty="0"/>
              <a:t>Describe the </a:t>
            </a:r>
            <a:r>
              <a:rPr lang="en-US" altLang="en-US" sz="2400" dirty="0">
                <a:solidFill>
                  <a:srgbClr val="0000FF"/>
                </a:solidFill>
              </a:rPr>
              <a:t>critical-section problem </a:t>
            </a:r>
            <a:r>
              <a:rPr lang="en-US" altLang="en-US" sz="2400" dirty="0"/>
              <a:t>and illustrate a race condition</a:t>
            </a:r>
          </a:p>
          <a:p>
            <a:r>
              <a:rPr lang="en-US" altLang="en-US" sz="2400" dirty="0">
                <a:solidFill>
                  <a:schemeClr val="bg1">
                    <a:lumMod val="75000"/>
                  </a:schemeClr>
                </a:solidFill>
              </a:rPr>
              <a:t>Illustrate hardware solutions to the critical-section problem using memory barriers, compare-and-swap operations, and atomic variables</a:t>
            </a:r>
          </a:p>
          <a:p>
            <a:r>
              <a:rPr lang="en-US" altLang="en-US" sz="2400" dirty="0"/>
              <a:t>Demonstrate how </a:t>
            </a:r>
            <a:r>
              <a:rPr lang="en-US" altLang="en-US" sz="2400" dirty="0">
                <a:solidFill>
                  <a:srgbClr val="0000FF"/>
                </a:solidFill>
              </a:rPr>
              <a:t>mutex locks, semaphores, monitors</a:t>
            </a:r>
            <a:r>
              <a:rPr lang="en-US" altLang="en-US" sz="2400" dirty="0"/>
              <a:t>, and condition variables can be used to solve the critical section </a:t>
            </a:r>
            <a:r>
              <a:rPr lang="en-US" altLang="en-US" sz="2400" dirty="0" smtClean="0"/>
              <a:t>problem</a:t>
            </a:r>
            <a:endParaRPr lang="en-US"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6862FF09-8BD5-44E3-9743-A9C942C521BE}"/>
              </a:ext>
            </a:extLst>
          </p:cNvPr>
          <p:cNvSpPr>
            <a:spLocks noGrp="1"/>
          </p:cNvSpPr>
          <p:nvPr>
            <p:ph type="title"/>
          </p:nvPr>
        </p:nvSpPr>
        <p:spPr>
          <a:xfrm>
            <a:off x="457200" y="224522"/>
            <a:ext cx="8229600" cy="576262"/>
          </a:xfrm>
        </p:spPr>
        <p:txBody>
          <a:bodyPr/>
          <a:lstStyle/>
          <a:p>
            <a:r>
              <a:rPr lang="en-US" altLang="en-US" dirty="0">
                <a:solidFill>
                  <a:schemeClr val="bg1">
                    <a:lumMod val="75000"/>
                  </a:schemeClr>
                </a:solidFill>
              </a:rPr>
              <a:t>Atomic Variables</a:t>
            </a:r>
          </a:p>
        </p:txBody>
      </p:sp>
      <p:sp>
        <p:nvSpPr>
          <p:cNvPr id="98306" name="Content Placeholder 2">
            <a:extLst>
              <a:ext uri="{FF2B5EF4-FFF2-40B4-BE49-F238E27FC236}">
                <a16:creationId xmlns:a16="http://schemas.microsoft.com/office/drawing/2014/main" id="{9375CC9B-92B8-4895-9A58-CAE891E48CB4}"/>
              </a:ext>
            </a:extLst>
          </p:cNvPr>
          <p:cNvSpPr>
            <a:spLocks noGrp="1"/>
          </p:cNvSpPr>
          <p:nvPr>
            <p:ph idx="1"/>
          </p:nvPr>
        </p:nvSpPr>
        <p:spPr>
          <a:xfrm>
            <a:off x="806450" y="1233488"/>
            <a:ext cx="6724649" cy="4583111"/>
          </a:xfrm>
        </p:spPr>
        <p:txBody>
          <a:bodyPr/>
          <a:lstStyle/>
          <a:p>
            <a:r>
              <a:rPr lang="en-US" altLang="en-US" sz="2000" dirty="0"/>
              <a:t>Typically, instructions such as compare-and-swap are used as building blocks for other synchronization tools.</a:t>
            </a:r>
          </a:p>
          <a:p>
            <a:r>
              <a:rPr lang="en-US" altLang="en-US" sz="2000" dirty="0"/>
              <a:t>One tool is an </a:t>
            </a:r>
            <a:r>
              <a:rPr lang="en-US" altLang="en-US" sz="2000" b="1" dirty="0"/>
              <a:t>atomic variable </a:t>
            </a:r>
            <a:r>
              <a:rPr lang="en-US" altLang="en-US" sz="2000" dirty="0"/>
              <a:t>that provides </a:t>
            </a:r>
            <a:r>
              <a:rPr lang="en-US" altLang="en-US" sz="2000" i="1" dirty="0"/>
              <a:t>atomic</a:t>
            </a:r>
            <a:r>
              <a:rPr lang="en-US" altLang="en-US" sz="2000" dirty="0"/>
              <a:t> (uninterruptible) updates on basic data types such as integers and </a:t>
            </a:r>
            <a:r>
              <a:rPr lang="en-US" altLang="en-US" sz="2000" dirty="0" err="1"/>
              <a:t>booleans</a:t>
            </a:r>
            <a:r>
              <a:rPr lang="en-US" altLang="en-US" sz="2000" dirty="0"/>
              <a:t>.</a:t>
            </a:r>
          </a:p>
          <a:p>
            <a:r>
              <a:rPr lang="en-US" altLang="en-US" sz="2000" dirty="0"/>
              <a:t>For example:</a:t>
            </a:r>
          </a:p>
          <a:p>
            <a:pPr lvl="1"/>
            <a:r>
              <a:rPr lang="en-US" altLang="en-US" sz="2000" dirty="0"/>
              <a:t>Let </a:t>
            </a:r>
            <a:r>
              <a:rPr lang="en-US" altLang="en-US" sz="2400" b="1" dirty="0">
                <a:latin typeface="Courier New" panose="02070309020205020404" pitchFamily="49" charset="0"/>
                <a:cs typeface="Courier New" panose="02070309020205020404" pitchFamily="49" charset="0"/>
              </a:rPr>
              <a:t>sequence </a:t>
            </a:r>
            <a:r>
              <a:rPr lang="en-US" altLang="en-US" sz="2000" dirty="0"/>
              <a:t>be an atomic variable </a:t>
            </a:r>
          </a:p>
          <a:p>
            <a:pPr lvl="1"/>
            <a:r>
              <a:rPr lang="en-US" altLang="en-US" sz="2000" dirty="0"/>
              <a:t>Let  </a:t>
            </a:r>
            <a:r>
              <a:rPr lang="en-US" altLang="en-US" sz="2400" b="1" dirty="0">
                <a:latin typeface="Courier New" panose="02070309020205020404" pitchFamily="49" charset="0"/>
                <a:cs typeface="Courier New" panose="02070309020205020404" pitchFamily="49" charset="0"/>
              </a:rPr>
              <a:t>increment()</a:t>
            </a:r>
            <a:r>
              <a:rPr lang="en-US" altLang="en-US" sz="2000" dirty="0"/>
              <a:t> be operation on the atomic variable </a:t>
            </a:r>
            <a:r>
              <a:rPr lang="en-US" altLang="en-US" sz="2400" b="1" dirty="0">
                <a:latin typeface="Courier New" panose="02070309020205020404" pitchFamily="49" charset="0"/>
                <a:cs typeface="Courier New" panose="02070309020205020404" pitchFamily="49" charset="0"/>
              </a:rPr>
              <a:t>sequence</a:t>
            </a:r>
            <a:r>
              <a:rPr lang="en-US" altLang="en-US" sz="2000" dirty="0"/>
              <a:t> </a:t>
            </a:r>
          </a:p>
          <a:p>
            <a:pPr lvl="1"/>
            <a:r>
              <a:rPr lang="en-US" altLang="en-US" sz="2000" dirty="0"/>
              <a:t>The Command:</a:t>
            </a:r>
          </a:p>
          <a:p>
            <a:pPr marL="457200" lvl="1" indent="0">
              <a:buNone/>
            </a:pPr>
            <a:r>
              <a:rPr lang="en-US" altLang="en-US" sz="2000" b="1" dirty="0">
                <a:latin typeface="Courier New" panose="02070309020205020404" pitchFamily="49" charset="0"/>
                <a:cs typeface="Courier New" panose="02070309020205020404" pitchFamily="49" charset="0"/>
              </a:rPr>
              <a:t>     </a:t>
            </a:r>
            <a:r>
              <a:rPr lang="en-US" altLang="en-US" sz="2400" b="1" dirty="0">
                <a:latin typeface="Courier New" panose="02070309020205020404" pitchFamily="49" charset="0"/>
                <a:cs typeface="Courier New" panose="02070309020205020404" pitchFamily="49" charset="0"/>
              </a:rPr>
              <a:t>increment(&amp;sequence);</a:t>
            </a:r>
            <a:r>
              <a:rPr lang="en-US" altLang="en-US" sz="2400" dirty="0"/>
              <a:t> </a:t>
            </a:r>
          </a:p>
          <a:p>
            <a:pPr marL="457200" lvl="1" indent="0">
              <a:buNone/>
            </a:pPr>
            <a:r>
              <a:rPr lang="en-US" altLang="en-US" sz="2000" dirty="0"/>
              <a:t>      ensures </a:t>
            </a:r>
            <a:r>
              <a:rPr lang="en-US" altLang="en-US" sz="2400" b="1" dirty="0">
                <a:latin typeface="Courier New" panose="02070309020205020404" pitchFamily="49" charset="0"/>
                <a:cs typeface="Courier New" panose="02070309020205020404" pitchFamily="49" charset="0"/>
              </a:rPr>
              <a:t>sequence</a:t>
            </a:r>
            <a:r>
              <a:rPr lang="en-US" altLang="en-US" sz="2000" dirty="0"/>
              <a:t> is incremented without interruption:</a:t>
            </a:r>
            <a:r>
              <a:rPr lang="en-US" altLang="en-US" dirty="0"/>
              <a:t/>
            </a:r>
            <a:br>
              <a:rPr lang="en-US" altLang="en-US" dirty="0"/>
            </a:br>
            <a:r>
              <a:rPr lang="en-US" altLang="en-US" dirty="0"/>
              <a:t/>
            </a:r>
            <a:br>
              <a:rPr lang="en-US" altLang="en-US" dirty="0"/>
            </a:b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354459D8-788F-4E7F-8143-7108348BF4A6}"/>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9330" name="Content Placeholder 2">
            <a:extLst>
              <a:ext uri="{FF2B5EF4-FFF2-40B4-BE49-F238E27FC236}">
                <a16:creationId xmlns:a16="http://schemas.microsoft.com/office/drawing/2014/main" id="{777D8569-7C38-48EC-AED3-7ADEDDAAD5CF}"/>
              </a:ext>
            </a:extLst>
          </p:cNvPr>
          <p:cNvSpPr>
            <a:spLocks noGrp="1"/>
          </p:cNvSpPr>
          <p:nvPr>
            <p:ph idx="1"/>
          </p:nvPr>
        </p:nvSpPr>
        <p:spPr>
          <a:xfrm>
            <a:off x="806450" y="1233488"/>
            <a:ext cx="7671628" cy="5329237"/>
          </a:xfrm>
        </p:spPr>
        <p:txBody>
          <a:bodyPr/>
          <a:lstStyle/>
          <a:p>
            <a:r>
              <a:rPr lang="en-US" altLang="en-US" sz="2400" dirty="0"/>
              <a:t>The </a:t>
            </a:r>
            <a:r>
              <a:rPr lang="en-US" altLang="en-US" sz="2400" b="1" dirty="0">
                <a:latin typeface="Courier New" panose="02070309020205020404" pitchFamily="49" charset="0"/>
                <a:cs typeface="Courier New" panose="02070309020205020404" pitchFamily="49" charset="0"/>
              </a:rPr>
              <a:t>increment()</a:t>
            </a:r>
            <a:r>
              <a:rPr lang="en-US" altLang="en-US" sz="2400" dirty="0"/>
              <a:t> function can be implemented as follows:</a:t>
            </a:r>
            <a:br>
              <a:rPr lang="en-US" altLang="en-US" sz="2400" dirty="0"/>
            </a:br>
            <a:r>
              <a:rPr lang="en-US" altLang="en-US" sz="2400" dirty="0"/>
              <a:t/>
            </a:r>
            <a:br>
              <a:rPr lang="en-US" altLang="en-US" sz="2400" dirty="0"/>
            </a:br>
            <a:r>
              <a:rPr lang="en-US" altLang="en-US" sz="2400" b="1" dirty="0">
                <a:latin typeface="Courier New" panose="02070309020205020404" pitchFamily="49" charset="0"/>
                <a:cs typeface="Courier New" panose="02070309020205020404" pitchFamily="49" charset="0"/>
              </a:rPr>
              <a:t>void increment(</a:t>
            </a:r>
            <a:r>
              <a:rPr lang="en-US" altLang="en-US" sz="2400" b="1" dirty="0" err="1">
                <a:latin typeface="Courier New" panose="02070309020205020404" pitchFamily="49" charset="0"/>
                <a:cs typeface="Courier New" panose="02070309020205020404" pitchFamily="49" charset="0"/>
              </a:rPr>
              <a:t>atomic_int</a:t>
            </a:r>
            <a:r>
              <a:rPr lang="en-US" altLang="en-US" sz="2400" b="1" dirty="0">
                <a:latin typeface="Courier New" panose="02070309020205020404" pitchFamily="49" charset="0"/>
                <a:cs typeface="Courier New" panose="02070309020205020404" pitchFamily="49" charset="0"/>
              </a:rPr>
              <a:t> *v)</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int temp;</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do {</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temp = *v;</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while (temp != (</a:t>
            </a:r>
            <a:r>
              <a:rPr lang="en-US" altLang="en-US" sz="2400" b="1" dirty="0" err="1">
                <a:latin typeface="Courier New" panose="02070309020205020404" pitchFamily="49" charset="0"/>
                <a:cs typeface="Courier New" panose="02070309020205020404" pitchFamily="49" charset="0"/>
              </a:rPr>
              <a:t>compare_and_swap</a:t>
            </a:r>
            <a:r>
              <a:rPr lang="en-US" altLang="en-US" sz="2400" b="1" dirty="0">
                <a:latin typeface="Courier New" panose="02070309020205020404" pitchFamily="49" charset="0"/>
                <a:cs typeface="Courier New" panose="02070309020205020404" pitchFamily="49" charset="0"/>
              </a:rPr>
              <a:t>(v,temp,temp+1</a:t>
            </a:r>
            <a:r>
              <a:rPr lang="en-US" altLang="en-US" sz="2400" b="1" dirty="0" smtClean="0">
                <a:latin typeface="Courier New" panose="02070309020205020404" pitchFamily="49" charset="0"/>
                <a:cs typeface="Courier New" panose="02070309020205020404" pitchFamily="49" charset="0"/>
              </a:rPr>
              <a:t>))</a:t>
            </a:r>
            <a:br>
              <a:rPr lang="en-US" altLang="en-US" sz="2400" b="1" dirty="0" smtClean="0">
                <a:latin typeface="Courier New" panose="02070309020205020404" pitchFamily="49" charset="0"/>
                <a:cs typeface="Courier New" panose="02070309020205020404" pitchFamily="49" charset="0"/>
              </a:rPr>
            </a:br>
            <a:r>
              <a:rPr lang="en-US" altLang="en-US" sz="2400" b="1" dirty="0" smtClean="0">
                <a:latin typeface="Courier New" panose="02070309020205020404" pitchFamily="49" charset="0"/>
                <a:cs typeface="Courier New" panose="02070309020205020404" pitchFamily="49" charset="0"/>
              </a:rPr>
              <a:t>      ;</a:t>
            </a:r>
            <a:r>
              <a:rPr lang="en-US" altLang="en-US" sz="2400" b="1" dirty="0">
                <a:latin typeface="Courier New" panose="02070309020205020404" pitchFamily="49" charset="0"/>
                <a:cs typeface="Courier New" panose="02070309020205020404" pitchFamily="49" charset="0"/>
              </a:rPr>
              <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
            </a:r>
            <a:br>
              <a:rPr lang="en-US" altLang="en-US" b="1" dirty="0">
                <a:latin typeface="Courier New" panose="02070309020205020404" pitchFamily="49" charset="0"/>
                <a:cs typeface="Courier New" panose="02070309020205020404" pitchFamily="49" charset="0"/>
              </a:rPr>
            </a:br>
            <a:r>
              <a:rPr lang="en-US" altLang="en-US" dirty="0"/>
              <a:t/>
            </a:r>
            <a:br>
              <a:rPr lang="en-US" altLang="en-US" dirty="0"/>
            </a:b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sz="2000" dirty="0"/>
              <a:t>Previous solutions are complicated and generally inaccessible to application programmers</a:t>
            </a:r>
          </a:p>
          <a:p>
            <a:pPr>
              <a:lnSpc>
                <a:spcPct val="90000"/>
              </a:lnSpc>
            </a:pPr>
            <a:r>
              <a:rPr lang="en-US" altLang="en-US" sz="2000" dirty="0"/>
              <a:t>OS designers build software tools to solve critical section problem</a:t>
            </a:r>
          </a:p>
          <a:p>
            <a:pPr>
              <a:lnSpc>
                <a:spcPct val="90000"/>
              </a:lnSpc>
            </a:pPr>
            <a:r>
              <a:rPr lang="en-US" altLang="en-US" sz="2000" dirty="0"/>
              <a:t>Simplest is </a:t>
            </a:r>
            <a:r>
              <a:rPr lang="en-US" altLang="en-US" sz="2400" dirty="0"/>
              <a:t>mutex</a:t>
            </a:r>
            <a:r>
              <a:rPr lang="en-US" altLang="en-US" sz="2000" dirty="0"/>
              <a:t> lock</a:t>
            </a:r>
          </a:p>
          <a:p>
            <a:pPr lvl="1">
              <a:lnSpc>
                <a:spcPct val="90000"/>
              </a:lnSpc>
            </a:pPr>
            <a:r>
              <a:rPr lang="en-US" altLang="en-US" sz="2000" dirty="0"/>
              <a:t>Boolean variable indicating if lock is available or not</a:t>
            </a:r>
          </a:p>
          <a:p>
            <a:pPr>
              <a:lnSpc>
                <a:spcPct val="90000"/>
              </a:lnSpc>
            </a:pPr>
            <a:r>
              <a:rPr lang="en-US" altLang="en-US" sz="2000" dirty="0"/>
              <a:t>Protect a critical section </a:t>
            </a:r>
            <a:r>
              <a:rPr lang="en-US" altLang="en-US" sz="2000" dirty="0" smtClean="0"/>
              <a:t>by </a:t>
            </a:r>
            <a:endParaRPr lang="en-US" altLang="en-US" sz="2000" dirty="0"/>
          </a:p>
          <a:p>
            <a:pPr lvl="1">
              <a:lnSpc>
                <a:spcPct val="90000"/>
              </a:lnSpc>
            </a:pPr>
            <a:r>
              <a:rPr lang="en-US" altLang="en-US" sz="2000" dirty="0"/>
              <a:t>First </a:t>
            </a:r>
            <a:r>
              <a:rPr lang="en-US" altLang="en-US" sz="2400" b="1" dirty="0">
                <a:latin typeface="Courier New" panose="02070309020205020404" pitchFamily="49" charset="0"/>
                <a:cs typeface="Courier New" panose="02070309020205020404" pitchFamily="49" charset="0"/>
              </a:rPr>
              <a:t>acquire()</a:t>
            </a:r>
            <a:r>
              <a:rPr lang="en-US" altLang="en-US" sz="2400" dirty="0"/>
              <a:t> </a:t>
            </a:r>
            <a:r>
              <a:rPr lang="en-US" altLang="en-US" sz="2000" dirty="0"/>
              <a:t>a lock </a:t>
            </a:r>
          </a:p>
          <a:p>
            <a:pPr lvl="1">
              <a:lnSpc>
                <a:spcPct val="90000"/>
              </a:lnSpc>
            </a:pPr>
            <a:r>
              <a:rPr lang="en-US" altLang="en-US" sz="2000" dirty="0"/>
              <a:t>Then </a:t>
            </a:r>
            <a:r>
              <a:rPr lang="en-US" altLang="en-US" sz="2400" b="1" dirty="0">
                <a:latin typeface="Courier New" panose="02070309020205020404" pitchFamily="49" charset="0"/>
              </a:rPr>
              <a:t>release()</a:t>
            </a:r>
            <a:r>
              <a:rPr lang="en-US" altLang="en-US" sz="2400" dirty="0"/>
              <a:t> </a:t>
            </a:r>
            <a:r>
              <a:rPr lang="en-US" altLang="en-US" sz="2000" dirty="0"/>
              <a:t>the lock</a:t>
            </a:r>
          </a:p>
          <a:p>
            <a:pPr>
              <a:lnSpc>
                <a:spcPct val="90000"/>
              </a:lnSpc>
            </a:pPr>
            <a:r>
              <a:rPr lang="en-US" altLang="en-US" sz="2000" dirty="0"/>
              <a:t>Calls to </a:t>
            </a:r>
            <a:r>
              <a:rPr lang="en-US" altLang="en-US" sz="2400" b="1" dirty="0">
                <a:latin typeface="Courier New" panose="02070309020205020404" pitchFamily="49" charset="0"/>
              </a:rPr>
              <a:t>acquire()</a:t>
            </a:r>
            <a:r>
              <a:rPr lang="en-US" altLang="en-US" sz="2400" dirty="0"/>
              <a:t> </a:t>
            </a:r>
            <a:r>
              <a:rPr lang="en-US" altLang="en-US" sz="2000" dirty="0"/>
              <a:t>and </a:t>
            </a:r>
            <a:r>
              <a:rPr lang="en-US" altLang="en-US" sz="2400" b="1" dirty="0">
                <a:latin typeface="Courier New" panose="02070309020205020404" pitchFamily="49" charset="0"/>
              </a:rPr>
              <a:t>release()</a:t>
            </a:r>
            <a:r>
              <a:rPr lang="en-US" altLang="en-US" sz="2400" dirty="0"/>
              <a:t> </a:t>
            </a:r>
            <a:r>
              <a:rPr lang="en-US" altLang="en-US" sz="2000" dirty="0"/>
              <a:t>must be </a:t>
            </a:r>
            <a:r>
              <a:rPr lang="en-US" altLang="en-US" sz="2000" b="1" dirty="0">
                <a:solidFill>
                  <a:srgbClr val="006699"/>
                </a:solidFill>
                <a:latin typeface="+mj-lt"/>
              </a:rPr>
              <a:t>atomic</a:t>
            </a:r>
          </a:p>
          <a:p>
            <a:pPr lvl="1">
              <a:lnSpc>
                <a:spcPct val="90000"/>
              </a:lnSpc>
            </a:pPr>
            <a:r>
              <a:rPr lang="en-US" altLang="en-US" sz="2000" dirty="0"/>
              <a:t>Usually implemented via hardware atomic instructions such as compare-and-swap.</a:t>
            </a:r>
          </a:p>
          <a:p>
            <a:pPr>
              <a:lnSpc>
                <a:spcPct val="90000"/>
              </a:lnSpc>
            </a:pPr>
            <a:r>
              <a:rPr lang="en-US" altLang="en-US" sz="2000" dirty="0"/>
              <a:t>But this solution requires </a:t>
            </a:r>
            <a:r>
              <a:rPr lang="en-US" altLang="en-US" sz="2000" b="1" dirty="0">
                <a:solidFill>
                  <a:srgbClr val="006699"/>
                </a:solidFill>
                <a:latin typeface="+mj-lt"/>
              </a:rPr>
              <a:t>busy waiting</a:t>
            </a:r>
          </a:p>
          <a:p>
            <a:pPr lvl="1">
              <a:lnSpc>
                <a:spcPct val="90000"/>
              </a:lnSpc>
            </a:pPr>
            <a:r>
              <a:rPr lang="en-US" altLang="en-US" sz="2000" dirty="0"/>
              <a:t>This lock therefore called a </a:t>
            </a:r>
            <a:r>
              <a:rPr lang="en-US" altLang="en-US" sz="2000"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a:extLst>
              <a:ext uri="{FF2B5EF4-FFF2-40B4-BE49-F238E27FC236}">
                <a16:creationId xmlns:a16="http://schemas.microsoft.com/office/drawing/2014/main" id="{267E4949-D8C0-4A2A-95D8-AD20DC3009E9}"/>
              </a:ext>
            </a:extLst>
          </p:cNvPr>
          <p:cNvSpPr>
            <a:spLocks noChangeArrowheads="1"/>
          </p:cNvSpPr>
          <p:nvPr/>
        </p:nvSpPr>
        <p:spPr bwMode="auto">
          <a:xfrm>
            <a:off x="2355574" y="2151052"/>
            <a:ext cx="4572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sz="2400" b="1" dirty="0">
                <a:solidFill>
                  <a:srgbClr val="000000"/>
                </a:solidFill>
                <a:latin typeface="Courier New" panose="02070309020205020404" pitchFamily="49" charset="0"/>
              </a:rPr>
              <a:t>while (true) { </a:t>
            </a:r>
          </a:p>
          <a:p>
            <a:pPr>
              <a:buFont typeface="Monotype Sorts" pitchFamily="-84" charset="2"/>
              <a:buNone/>
            </a:pPr>
            <a:r>
              <a:rPr lang="en-US" altLang="en-US" sz="2400" b="1" dirty="0">
                <a:solidFill>
                  <a:srgbClr val="000000"/>
                </a:solidFill>
                <a:latin typeface="Courier New" panose="02070309020205020404" pitchFamily="49" charset="0"/>
              </a:rPr>
              <a:t>	acquire lock </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b="1" dirty="0" smtClean="0">
                <a:solidFill>
                  <a:srgbClr val="000000"/>
                </a:solidFill>
                <a:latin typeface="Courier New" panose="02070309020205020404" pitchFamily="49" charset="0"/>
              </a:rPr>
              <a:t>critical </a:t>
            </a:r>
            <a:r>
              <a:rPr lang="en-US" altLang="en-US" sz="2400" b="1" dirty="0">
                <a:solidFill>
                  <a:srgbClr val="000000"/>
                </a:solidFill>
                <a:latin typeface="Courier New" panose="02070309020205020404" pitchFamily="49" charset="0"/>
              </a:rPr>
              <a:t>section </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release lock </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smtClean="0">
                <a:solidFill>
                  <a:srgbClr val="000000"/>
                </a:solidFill>
                <a:latin typeface="Courier New" panose="02070309020205020404" pitchFamily="49" charset="0"/>
              </a:rPr>
              <a:t>      remainder </a:t>
            </a:r>
            <a:r>
              <a:rPr lang="en-US" altLang="en-US" sz="2400" b="1" dirty="0">
                <a:solidFill>
                  <a:srgbClr val="000000"/>
                </a:solidFill>
                <a:latin typeface="Courier New" panose="02070309020205020404" pitchFamily="49" charset="0"/>
              </a:rPr>
              <a:t>section </a:t>
            </a:r>
          </a:p>
          <a:p>
            <a:pPr>
              <a:buFont typeface="Monotype Sorts" pitchFamily="-84" charset="2"/>
              <a:buNone/>
            </a:pPr>
            <a:r>
              <a:rPr lang="en-US" altLang="en-US" sz="2400" b="1" dirty="0">
                <a:solidFill>
                  <a:srgbClr val="000000"/>
                </a:solidFill>
                <a:latin typeface="Courier New" panose="02070309020205020404" pitchFamily="49" charset="0"/>
              </a:rPr>
              <a:t>} </a:t>
            </a:r>
          </a:p>
        </p:txBody>
      </p:sp>
      <p:sp>
        <p:nvSpPr>
          <p:cNvPr id="7" name="Rectangle 6">
            <a:extLst>
              <a:ext uri="{FF2B5EF4-FFF2-40B4-BE49-F238E27FC236}">
                <a16:creationId xmlns:a16="http://schemas.microsoft.com/office/drawing/2014/main" id="{F874A0C2-4038-40CE-B8F5-4EE988D17AB5}"/>
              </a:ext>
            </a:extLst>
          </p:cNvPr>
          <p:cNvSpPr/>
          <p:nvPr/>
        </p:nvSpPr>
        <p:spPr bwMode="auto">
          <a:xfrm>
            <a:off x="3178175" y="2609850"/>
            <a:ext cx="2536825" cy="371889"/>
          </a:xfrm>
          <a:prstGeom prst="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id="{A3778C6D-AEC7-48EC-BE5D-470EDD9A8460}"/>
              </a:ext>
            </a:extLst>
          </p:cNvPr>
          <p:cNvSpPr/>
          <p:nvPr/>
        </p:nvSpPr>
        <p:spPr bwMode="auto">
          <a:xfrm>
            <a:off x="3178175" y="4053537"/>
            <a:ext cx="2536825" cy="346075"/>
          </a:xfrm>
          <a:prstGeom prst="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827088" y="1163639"/>
            <a:ext cx="7929285" cy="4970462"/>
          </a:xfrm>
        </p:spPr>
        <p:txBody>
          <a:bodyPr/>
          <a:lstStyle/>
          <a:p>
            <a:pPr>
              <a:lnSpc>
                <a:spcPct val="90000"/>
              </a:lnSpc>
            </a:pPr>
            <a:r>
              <a:rPr lang="en-US" altLang="en-US" dirty="0"/>
              <a:t>Synchronization tool that provides more sophisticated ways (than Mutex locks)  for processes to synchronize their activities.</a:t>
            </a:r>
            <a:endParaRPr lang="en-US" altLang="en-US" i="1" dirty="0">
              <a:solidFill>
                <a:schemeClr val="tx2"/>
              </a:solidFill>
            </a:endParaRPr>
          </a:p>
          <a:p>
            <a:pPr>
              <a:lnSpc>
                <a:spcPct val="90000"/>
              </a:lnSpc>
            </a:pPr>
            <a:r>
              <a:rPr lang="en-US" altLang="en-US" dirty="0"/>
              <a:t>Semaphore </a:t>
            </a:r>
            <a:r>
              <a:rPr lang="en-US" altLang="en-US" b="1" i="1" dirty="0"/>
              <a:t>S</a:t>
            </a:r>
            <a:r>
              <a:rPr lang="en-US" altLang="en-US" dirty="0"/>
              <a:t> – integer variable</a:t>
            </a:r>
          </a:p>
          <a:p>
            <a:pPr>
              <a:lnSpc>
                <a:spcPct val="90000"/>
              </a:lnSpc>
            </a:pPr>
            <a:r>
              <a:rPr lang="en-US" altLang="en-US" dirty="0"/>
              <a:t>Can only be accessed via two indivisible (atomic) operations</a:t>
            </a:r>
          </a:p>
          <a:p>
            <a:pPr lvl="1">
              <a:lnSpc>
                <a:spcPct val="90000"/>
              </a:lnSpc>
            </a:pPr>
            <a:r>
              <a:rPr lang="en-US" altLang="en-US" sz="2000" b="1" dirty="0">
                <a:solidFill>
                  <a:srgbClr val="000000"/>
                </a:solidFill>
                <a:latin typeface="Courier New" panose="02070309020205020404" pitchFamily="49" charset="0"/>
              </a:rPr>
              <a:t>wait()</a:t>
            </a:r>
            <a:r>
              <a:rPr lang="en-US" altLang="en-US" sz="2000" dirty="0">
                <a:solidFill>
                  <a:srgbClr val="000000"/>
                </a:solidFill>
              </a:rPr>
              <a:t> </a:t>
            </a:r>
            <a:r>
              <a:rPr lang="en-US" altLang="en-US" dirty="0">
                <a:solidFill>
                  <a:srgbClr val="000000"/>
                </a:solidFill>
              </a:rPr>
              <a:t>and </a:t>
            </a:r>
            <a:r>
              <a:rPr lang="en-US" altLang="en-US" sz="2000" b="1" dirty="0">
                <a:solidFill>
                  <a:srgbClr val="000000"/>
                </a:solidFill>
                <a:latin typeface="Courier New" panose="02070309020205020404" pitchFamily="49" charset="0"/>
              </a:rPr>
              <a:t>signal()</a:t>
            </a:r>
          </a:p>
          <a:p>
            <a:pPr lvl="2">
              <a:lnSpc>
                <a:spcPct val="90000"/>
              </a:lnSpc>
            </a:pPr>
            <a:r>
              <a:rPr lang="en-US" altLang="en-US" dirty="0"/>
              <a:t>Originally called </a:t>
            </a:r>
            <a:r>
              <a:rPr lang="en-US" altLang="en-US" sz="2000" b="1" dirty="0">
                <a:solidFill>
                  <a:srgbClr val="000000"/>
                </a:solidFill>
                <a:latin typeface="Courier New" panose="02070309020205020404" pitchFamily="49" charset="0"/>
              </a:rPr>
              <a:t>P()</a:t>
            </a:r>
            <a:r>
              <a:rPr lang="en-US" altLang="en-US" sz="2000" dirty="0"/>
              <a:t> </a:t>
            </a:r>
            <a:r>
              <a:rPr lang="en-US" altLang="en-US" dirty="0"/>
              <a:t>and </a:t>
            </a:r>
            <a:r>
              <a:rPr lang="en-US" altLang="en-US" sz="2000" b="1" dirty="0">
                <a:solidFill>
                  <a:srgbClr val="000000"/>
                </a:solidFill>
                <a:latin typeface="Courier New" panose="02070309020205020404" pitchFamily="49" charset="0"/>
              </a:rPr>
              <a:t>V()</a:t>
            </a:r>
          </a:p>
          <a:p>
            <a:pPr>
              <a:lnSpc>
                <a:spcPct val="90000"/>
              </a:lnSpc>
            </a:pPr>
            <a:r>
              <a:rPr lang="en-US" altLang="en-US" dirty="0"/>
              <a:t>Definition of  the </a:t>
            </a:r>
            <a:r>
              <a:rPr lang="en-US" altLang="en-US" sz="2000" b="1" dirty="0">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sz="2000" b="1" dirty="0">
                <a:latin typeface="Courier New" panose="02070309020205020404" pitchFamily="49" charset="0"/>
                <a:sym typeface="Symbol" panose="05050102010706020507" pitchFamily="18" charset="2"/>
              </a:rPr>
              <a:t>wait(S)</a:t>
            </a:r>
            <a:r>
              <a:rPr lang="en-US" altLang="en-US"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a:t>
            </a:r>
          </a:p>
          <a:p>
            <a:pPr>
              <a:lnSpc>
                <a:spcPct val="90000"/>
              </a:lnSpc>
            </a:pPr>
            <a:r>
              <a:rPr lang="en-US" altLang="en-US" dirty="0"/>
              <a:t>Definition of  the </a:t>
            </a:r>
            <a:r>
              <a:rPr lang="en-US" altLang="en-US" sz="2000" b="1" dirty="0">
                <a:solidFill>
                  <a:srgbClr val="000000"/>
                </a:solidFill>
                <a:latin typeface="Courier New" panose="02070309020205020404" pitchFamily="49" charset="0"/>
              </a:rPr>
              <a:t>signal() operation</a:t>
            </a:r>
            <a:endParaRPr lang="en-US" altLang="en-US"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sz="2000" b="1" dirty="0">
                <a:latin typeface="Courier New" panose="02070309020205020404" pitchFamily="49" charset="0"/>
                <a:sym typeface="Symbol" panose="05050102010706020507" pitchFamily="18" charset="2"/>
              </a:rPr>
              <a:t>signal(S)</a:t>
            </a:r>
            <a:r>
              <a:rPr lang="en-US" altLang="en-US"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9"/>
            <a:ext cx="7166390" cy="4252911"/>
          </a:xfrm>
        </p:spPr>
        <p:txBody>
          <a:bodyPr/>
          <a:lstStyle/>
          <a:p>
            <a:pPr>
              <a:tabLst>
                <a:tab pos="2001838" algn="ctr"/>
                <a:tab pos="4513263" algn="ctr"/>
              </a:tabLst>
            </a:pPr>
            <a:r>
              <a:rPr lang="en-US" altLang="en-US" sz="2400" b="1" dirty="0">
                <a:solidFill>
                  <a:srgbClr val="006699"/>
                </a:solidFill>
                <a:latin typeface="+mj-lt"/>
              </a:rPr>
              <a:t>Counting semaphore</a:t>
            </a:r>
            <a:r>
              <a:rPr lang="en-US" altLang="en-US" sz="2400" b="1" dirty="0">
                <a:solidFill>
                  <a:srgbClr val="3366FF"/>
                </a:solidFill>
              </a:rPr>
              <a:t> </a:t>
            </a:r>
            <a:r>
              <a:rPr lang="en-US" altLang="en-US" sz="2400" dirty="0"/>
              <a:t>– integer value can range over an unrestricted domain</a:t>
            </a:r>
          </a:p>
          <a:p>
            <a:pPr>
              <a:tabLst>
                <a:tab pos="2001838" algn="ctr"/>
                <a:tab pos="4513263" algn="ctr"/>
              </a:tabLst>
            </a:pPr>
            <a:r>
              <a:rPr lang="en-US" altLang="en-US" sz="2400" b="1" dirty="0">
                <a:solidFill>
                  <a:srgbClr val="006699"/>
                </a:solidFill>
                <a:latin typeface="+mj-lt"/>
              </a:rPr>
              <a:t>Binary semaphore </a:t>
            </a:r>
            <a:r>
              <a:rPr lang="en-US" altLang="en-US" sz="2400" dirty="0"/>
              <a:t>– integer value can range only between 0 and 1</a:t>
            </a:r>
          </a:p>
          <a:p>
            <a:pPr lvl="1">
              <a:tabLst>
                <a:tab pos="2001838" algn="ctr"/>
                <a:tab pos="4513263" algn="ctr"/>
              </a:tabLst>
            </a:pPr>
            <a:r>
              <a:rPr lang="en-US" altLang="en-US" sz="2400" dirty="0">
                <a:sym typeface="MT Extra" panose="05050102010205020202" pitchFamily="18" charset="2"/>
              </a:rPr>
              <a:t>Same as a </a:t>
            </a:r>
            <a:r>
              <a:rPr lang="en-US" altLang="en-US" sz="2400" b="1" dirty="0">
                <a:solidFill>
                  <a:srgbClr val="006699"/>
                </a:solidFill>
                <a:latin typeface="+mj-lt"/>
                <a:sym typeface="MT Extra" panose="05050102010205020202" pitchFamily="18" charset="2"/>
              </a:rPr>
              <a:t>mutex lock</a:t>
            </a:r>
          </a:p>
          <a:p>
            <a:pPr>
              <a:tabLst>
                <a:tab pos="2001838" algn="ctr"/>
                <a:tab pos="4513263" algn="ctr"/>
              </a:tabLst>
            </a:pPr>
            <a:r>
              <a:rPr lang="en-US" altLang="en-US" sz="2400" dirty="0"/>
              <a:t>Can implement a counting semaphore </a:t>
            </a:r>
            <a:r>
              <a:rPr lang="en-US" altLang="en-US" sz="2400" b="1" i="1" dirty="0">
                <a:solidFill>
                  <a:srgbClr val="000000"/>
                </a:solidFill>
              </a:rPr>
              <a:t>S</a:t>
            </a:r>
            <a:r>
              <a:rPr lang="en-US" altLang="en-US" sz="2400" dirty="0"/>
              <a:t> as a binary semaphore</a:t>
            </a:r>
            <a:endParaRPr lang="en-US" altLang="en-US" sz="2400" b="1" dirty="0">
              <a:solidFill>
                <a:srgbClr val="3366FF"/>
              </a:solidFill>
            </a:endParaRPr>
          </a:p>
          <a:p>
            <a:pPr>
              <a:tabLst>
                <a:tab pos="2001838" algn="ctr"/>
                <a:tab pos="4513263" algn="ctr"/>
              </a:tabLst>
            </a:pPr>
            <a:r>
              <a:rPr lang="en-US" altLang="en-US" sz="2400"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693164" cy="4468811"/>
          </a:xfrm>
        </p:spPr>
        <p:txBody>
          <a:bodyPr/>
          <a:lstStyle/>
          <a:p>
            <a:pPr>
              <a:tabLst>
                <a:tab pos="2001838" algn="ctr"/>
                <a:tab pos="4513263" algn="ctr"/>
              </a:tabLst>
            </a:pPr>
            <a:r>
              <a:rPr lang="en-US" altLang="en-US" sz="2000" dirty="0">
                <a:sym typeface="MT Extra" panose="05050102010205020202" pitchFamily="18" charset="2"/>
              </a:rPr>
              <a:t>Solution to the CS Problem</a:t>
            </a:r>
          </a:p>
          <a:p>
            <a:pPr lvl="1">
              <a:tabLst>
                <a:tab pos="2001838" algn="ctr"/>
                <a:tab pos="4513263" algn="ctr"/>
              </a:tabLst>
            </a:pPr>
            <a:r>
              <a:rPr lang="en-US" altLang="en-US" sz="2000" dirty="0">
                <a:sym typeface="MT Extra" panose="05050102010205020202" pitchFamily="18" charset="2"/>
              </a:rPr>
              <a:t>Create a semaphore “</a:t>
            </a:r>
            <a:r>
              <a:rPr lang="en-US" altLang="en-US" sz="2000" b="1" dirty="0">
                <a:solidFill>
                  <a:srgbClr val="000000"/>
                </a:solidFill>
                <a:latin typeface="Courier New" panose="02070309020205020404" pitchFamily="49" charset="0"/>
                <a:sym typeface="MT Extra" panose="05050102010205020202" pitchFamily="18" charset="2"/>
              </a:rPr>
              <a:t>mutex</a:t>
            </a:r>
            <a:r>
              <a:rPr lang="en-US" altLang="en-US" sz="2000" dirty="0">
                <a:sym typeface="MT Extra" panose="05050102010205020202" pitchFamily="18" charset="2"/>
              </a:rPr>
              <a:t>”</a:t>
            </a:r>
            <a:r>
              <a:rPr lang="en-US" altLang="ja-JP" sz="2000" dirty="0">
                <a:sym typeface="MT Extra" panose="05050102010205020202" pitchFamily="18" charset="2"/>
              </a:rPr>
              <a:t> initialized to 1 </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signal(mutex)</a:t>
            </a:r>
            <a:r>
              <a:rPr lang="en-US" altLang="en-US" sz="2000" b="1" dirty="0">
                <a:solidFill>
                  <a:srgbClr val="0000FF"/>
                </a:solidFill>
                <a:latin typeface="Courier New" panose="02070309020205020404" pitchFamily="49" charset="0"/>
                <a:sym typeface="MT Extra" panose="05050102010205020202" pitchFamily="18" charset="2"/>
              </a:rPr>
              <a:t>;</a:t>
            </a:r>
            <a:endParaRPr lang="en-US" altLang="en-US" sz="2000" dirty="0">
              <a:sym typeface="MT Extra" panose="05050102010205020202" pitchFamily="18" charset="2"/>
            </a:endParaRPr>
          </a:p>
          <a:p>
            <a:pPr>
              <a:tabLst>
                <a:tab pos="2001838" algn="ctr"/>
                <a:tab pos="4513263" algn="ctr"/>
              </a:tabLst>
            </a:pPr>
            <a:r>
              <a:rPr lang="en-US" altLang="en-US" sz="2000" dirty="0">
                <a:sym typeface="MT Extra" panose="05050102010205020202" pitchFamily="18" charset="2"/>
              </a:rPr>
              <a:t>Consider </a:t>
            </a:r>
            <a:r>
              <a:rPr lang="en-US" altLang="en-US" sz="2000" b="1" i="1" dirty="0">
                <a:sym typeface="MT Extra" panose="05050102010205020202" pitchFamily="18" charset="2"/>
              </a:rPr>
              <a:t>P</a:t>
            </a:r>
            <a:r>
              <a:rPr lang="en-US" altLang="en-US" sz="2000" b="1"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b="1" i="1" dirty="0">
                <a:sym typeface="MT Extra" panose="05050102010205020202" pitchFamily="18" charset="2"/>
              </a:rPr>
              <a:t>P</a:t>
            </a:r>
            <a:r>
              <a:rPr lang="en-US" altLang="en-US" sz="2000" b="1" i="1" baseline="-25000" dirty="0">
                <a:sym typeface="MT Extra" panose="05050102010205020202" pitchFamily="18" charset="2"/>
              </a:rPr>
              <a:t>2</a:t>
            </a:r>
            <a:r>
              <a:rPr lang="en-US" altLang="en-US" sz="2000" dirty="0">
                <a:sym typeface="MT Extra" panose="05050102010205020202" pitchFamily="18" charset="2"/>
              </a:rPr>
              <a:t> that with two statements </a:t>
            </a:r>
            <a:r>
              <a:rPr lang="en-US" altLang="en-US" sz="2000" b="1" i="1" dirty="0">
                <a:sym typeface="MT Extra" panose="05050102010205020202" pitchFamily="18" charset="2"/>
              </a:rPr>
              <a:t>S</a:t>
            </a:r>
            <a:r>
              <a:rPr lang="en-US" altLang="en-US" sz="2000" b="1"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and</a:t>
            </a:r>
            <a:r>
              <a:rPr lang="en-US" altLang="en-US" sz="2000" b="1" i="1" dirty="0">
                <a:sym typeface="MT Extra" panose="05050102010205020202" pitchFamily="18" charset="2"/>
              </a:rPr>
              <a:t> S</a:t>
            </a:r>
            <a:r>
              <a:rPr lang="en-US" altLang="en-US" sz="2000" b="1" i="1" baseline="-25000" dirty="0">
                <a:sym typeface="MT Extra" panose="05050102010205020202" pitchFamily="18" charset="2"/>
              </a:rPr>
              <a:t>2    </a:t>
            </a:r>
            <a:r>
              <a:rPr lang="en-US" altLang="en-US" sz="2000" dirty="0">
                <a:sym typeface="MT Extra" panose="05050102010205020202" pitchFamily="18" charset="2"/>
              </a:rPr>
              <a:t>and the requirement </a:t>
            </a:r>
            <a:r>
              <a:rPr lang="en-US" altLang="en-US" sz="2000" b="1" i="1" dirty="0">
                <a:sym typeface="MT Extra" panose="05050102010205020202" pitchFamily="18" charset="2"/>
              </a:rPr>
              <a:t> </a:t>
            </a:r>
            <a:r>
              <a:rPr lang="en-US" altLang="en-US" sz="2000" dirty="0">
                <a:sym typeface="MT Extra" panose="05050102010205020202" pitchFamily="18" charset="2"/>
              </a:rPr>
              <a:t>that</a:t>
            </a:r>
            <a:r>
              <a:rPr lang="en-US" altLang="en-US" sz="2000" b="1" i="1" dirty="0">
                <a:sym typeface="MT Extra" panose="05050102010205020202" pitchFamily="18" charset="2"/>
              </a:rPr>
              <a:t> S</a:t>
            </a:r>
            <a:r>
              <a:rPr lang="en-US" altLang="en-US" sz="2000" b="1"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to happen before </a:t>
            </a:r>
            <a:r>
              <a:rPr lang="en-US" altLang="en-US" sz="2000" b="1" i="1" dirty="0">
                <a:sym typeface="MT Extra" panose="05050102010205020202" pitchFamily="18" charset="2"/>
              </a:rPr>
              <a:t>S</a:t>
            </a:r>
            <a:r>
              <a:rPr lang="en-US" altLang="en-US" sz="2000" b="1" i="1" baseline="-25000" dirty="0">
                <a:sym typeface="MT Extra" panose="05050102010205020202" pitchFamily="18" charset="2"/>
              </a:rPr>
              <a:t>2</a:t>
            </a:r>
          </a:p>
          <a:p>
            <a:pPr lvl="1">
              <a:tabLst>
                <a:tab pos="2001838" algn="ctr"/>
                <a:tab pos="4513263" algn="ctr"/>
              </a:tabLst>
            </a:pPr>
            <a:r>
              <a:rPr lang="en-US" altLang="en-US" sz="2000" dirty="0">
                <a:sym typeface="MT Extra" panose="05050102010205020202" pitchFamily="18" charset="2"/>
              </a:rPr>
              <a:t>Create a semaphore “</a:t>
            </a:r>
            <a:r>
              <a:rPr lang="en-US" altLang="ja-JP" sz="2000" b="1" dirty="0">
                <a:solidFill>
                  <a:srgbClr val="000000"/>
                </a:solidFill>
                <a:latin typeface="Courier New" panose="02070309020205020404" pitchFamily="49" charset="0"/>
                <a:sym typeface="MT Extra" panose="05050102010205020202" pitchFamily="18" charset="2"/>
              </a:rPr>
              <a:t>synch</a:t>
            </a:r>
            <a:r>
              <a:rPr lang="en-US" altLang="en-US" sz="2000" dirty="0">
                <a:sym typeface="MT Extra" panose="05050102010205020202" pitchFamily="18" charset="2"/>
              </a:rPr>
              <a:t>”</a:t>
            </a:r>
            <a:r>
              <a:rPr lang="en-US" altLang="ja-JP" sz="2000" dirty="0">
                <a:sym typeface="MT Extra" panose="05050102010205020202" pitchFamily="18" charset="2"/>
              </a:rPr>
              <a:t> initialized to 0 </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a:t>
            </a:r>
            <a:r>
              <a:rPr lang="en-US" altLang="en-US" sz="2000" b="1" baseline="-25000" dirty="0">
                <a:solidFill>
                  <a:srgbClr val="000000"/>
                </a:solidFill>
                <a:latin typeface="Courier New" panose="02070309020205020404" pitchFamily="49" charset="0"/>
                <a:sym typeface="MT Extra" panose="05050102010205020202" pitchFamily="18" charset="2"/>
              </a:rPr>
              <a:t>1</a:t>
            </a:r>
            <a:r>
              <a:rPr lang="en-US" altLang="en-US" sz="2000"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wait(synch)</a:t>
            </a:r>
            <a:r>
              <a:rPr lang="en-US" altLang="en-US" sz="2000" dirty="0">
                <a:solidFill>
                  <a:srgbClr val="0000FF"/>
                </a:solidFill>
                <a:sym typeface="MT Extra" panose="05050102010205020202" pitchFamily="18" charset="2"/>
              </a:rPr>
              <a:t>;</a:t>
            </a:r>
            <a:endParaRPr lang="en-US" altLang="en-US" sz="2000"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a:t>
            </a:r>
            <a:r>
              <a:rPr lang="en-US" altLang="en-US" sz="2000" b="1" baseline="-25000" dirty="0">
                <a:solidFill>
                  <a:srgbClr val="000000"/>
                </a:solidFill>
                <a:latin typeface="Courier New" panose="02070309020205020404" pitchFamily="49" charset="0"/>
                <a:sym typeface="MT Extra" panose="05050102010205020202" pitchFamily="18" charset="2"/>
              </a:rPr>
              <a:t>2</a:t>
            </a:r>
            <a:r>
              <a:rPr lang="en-US" altLang="en-US" sz="2000" b="1" dirty="0">
                <a:solidFill>
                  <a:srgbClr val="000000"/>
                </a:solidFill>
                <a:latin typeface="Courier New" panose="02070309020205020404" pitchFamily="49" charset="0"/>
                <a:sym typeface="MT Extra" panose="05050102010205020202" pitchFamily="18" charset="2"/>
              </a:rPr>
              <a:t>;</a:t>
            </a:r>
            <a:endParaRPr lang="en-US" altLang="en-US" sz="2000"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id="{81C74B36-24EB-4A50-92A5-8C139CA647C1}"/>
              </a:ext>
            </a:extLst>
          </p:cNvPr>
          <p:cNvSpPr>
            <a:spLocks noGrp="1" noChangeArrowheads="1"/>
          </p:cNvSpPr>
          <p:nvPr>
            <p:ph idx="1"/>
          </p:nvPr>
        </p:nvSpPr>
        <p:spPr>
          <a:xfrm>
            <a:off x="869949" y="1157289"/>
            <a:ext cx="7338869" cy="4422630"/>
          </a:xfrm>
        </p:spPr>
        <p:txBody>
          <a:bodyPr/>
          <a:lstStyle/>
          <a:p>
            <a:r>
              <a:rPr lang="en-US" altLang="en-US" sz="2000" dirty="0"/>
              <a:t>Must guarantee that no two processes can execute </a:t>
            </a:r>
            <a:r>
              <a:rPr lang="en-US" altLang="en-US" sz="2000" dirty="0" smtClean="0"/>
              <a:t>the </a:t>
            </a:r>
            <a:r>
              <a:rPr lang="en-US" altLang="en-US" sz="2400" b="1" dirty="0">
                <a:latin typeface="Courier New" panose="02070309020205020404" pitchFamily="49" charset="0"/>
              </a:rPr>
              <a:t>wait() </a:t>
            </a:r>
            <a:r>
              <a:rPr lang="en-US" altLang="en-US" sz="2000" dirty="0"/>
              <a:t>and </a:t>
            </a:r>
            <a:r>
              <a:rPr lang="en-US" altLang="en-US" sz="2400" b="1" dirty="0">
                <a:latin typeface="Courier New" panose="02070309020205020404" pitchFamily="49" charset="0"/>
              </a:rPr>
              <a:t>signal() </a:t>
            </a:r>
            <a:r>
              <a:rPr lang="en-US" altLang="en-US" sz="2000" dirty="0"/>
              <a:t>on the same semaphore at the same time</a:t>
            </a:r>
          </a:p>
          <a:p>
            <a:r>
              <a:rPr lang="en-US" altLang="en-US" sz="2000" dirty="0"/>
              <a:t>Thus, the implementation becomes the critical section problem where the </a:t>
            </a:r>
            <a:r>
              <a:rPr lang="en-US" altLang="en-US" sz="2400" b="1" dirty="0">
                <a:latin typeface="Courier New" panose="02070309020205020404" pitchFamily="49" charset="0"/>
              </a:rPr>
              <a:t>wait</a:t>
            </a:r>
            <a:r>
              <a:rPr lang="en-US" altLang="en-US" sz="2000" dirty="0"/>
              <a:t> and </a:t>
            </a:r>
            <a:r>
              <a:rPr lang="en-US" altLang="en-US" sz="2400" b="1" dirty="0">
                <a:latin typeface="Courier New" panose="02070309020205020404" pitchFamily="49" charset="0"/>
              </a:rPr>
              <a:t>signal</a:t>
            </a:r>
            <a:r>
              <a:rPr lang="en-US" altLang="en-US" sz="2000" dirty="0"/>
              <a:t> code are placed in the critical section</a:t>
            </a:r>
          </a:p>
          <a:p>
            <a:r>
              <a:rPr lang="en-US" altLang="en-US" sz="2000" dirty="0"/>
              <a:t>Could now have </a:t>
            </a:r>
            <a:r>
              <a:rPr lang="en-US" altLang="en-US" sz="2000" b="1" dirty="0">
                <a:solidFill>
                  <a:srgbClr val="006699"/>
                </a:solidFill>
                <a:latin typeface="+mj-lt"/>
              </a:rPr>
              <a:t>busy waiting </a:t>
            </a:r>
            <a:r>
              <a:rPr lang="en-US" altLang="en-US" sz="2000" dirty="0"/>
              <a:t>in critical section implementation</a:t>
            </a:r>
          </a:p>
          <a:p>
            <a:pPr lvl="1"/>
            <a:r>
              <a:rPr lang="en-US" altLang="en-US" sz="2000" dirty="0"/>
              <a:t>But implementation code is short</a:t>
            </a:r>
          </a:p>
          <a:p>
            <a:pPr lvl="1"/>
            <a:r>
              <a:rPr lang="en-US" altLang="en-US" sz="2000" dirty="0"/>
              <a:t>Little busy waiting if critical section rarely occupied</a:t>
            </a:r>
          </a:p>
          <a:p>
            <a:r>
              <a:rPr lang="en-US" altLang="en-US" sz="2000" dirty="0"/>
              <a:t>Note that applications may spend lots of time in critical sections and therefore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5"/>
            <a:ext cx="7035111" cy="4740203"/>
          </a:xfrm>
        </p:spPr>
        <p:txBody>
          <a:bodyPr/>
          <a:lstStyle/>
          <a:p>
            <a:r>
              <a:rPr lang="en-US" altLang="en-US" sz="2400" dirty="0"/>
              <a:t>With each semaphore there is an associated waiting queue</a:t>
            </a:r>
          </a:p>
          <a:p>
            <a:r>
              <a:rPr lang="en-US" altLang="en-US" sz="2400" dirty="0"/>
              <a:t>Each entry in a waiting queue has two data items:</a:t>
            </a:r>
          </a:p>
          <a:p>
            <a:pPr lvl="1"/>
            <a:r>
              <a:rPr lang="en-US" altLang="en-US" sz="2400" dirty="0"/>
              <a:t> Value (of type integer)</a:t>
            </a:r>
          </a:p>
          <a:p>
            <a:pPr lvl="1"/>
            <a:r>
              <a:rPr lang="en-US" altLang="en-US" sz="2400" dirty="0"/>
              <a:t> Pointer to next record in the list</a:t>
            </a:r>
          </a:p>
          <a:p>
            <a:r>
              <a:rPr lang="en-US" altLang="en-US" sz="2400" dirty="0"/>
              <a:t>Two operations:</a:t>
            </a:r>
          </a:p>
          <a:p>
            <a:pPr lvl="1"/>
            <a:r>
              <a:rPr lang="en-US" altLang="en-US" sz="2400" b="1" dirty="0">
                <a:solidFill>
                  <a:srgbClr val="006699"/>
                </a:solidFill>
                <a:latin typeface="+mj-lt"/>
              </a:rPr>
              <a:t>block </a:t>
            </a:r>
            <a:r>
              <a:rPr lang="en-US" altLang="en-US" sz="2400" dirty="0"/>
              <a:t>– place the process invoking the operation on the appropriate waiting queue</a:t>
            </a:r>
          </a:p>
          <a:p>
            <a:pPr lvl="1"/>
            <a:r>
              <a:rPr lang="en-US" altLang="en-US" sz="2400" b="1" dirty="0">
                <a:solidFill>
                  <a:srgbClr val="006699"/>
                </a:solidFill>
                <a:latin typeface="+mj-lt"/>
              </a:rPr>
              <a:t>wakeup</a:t>
            </a:r>
            <a:r>
              <a:rPr lang="en-US" altLang="en-US" sz="2400" dirty="0">
                <a:solidFill>
                  <a:srgbClr val="3366FF"/>
                </a:solidFill>
              </a:rPr>
              <a:t> </a:t>
            </a:r>
            <a:r>
              <a:rPr lang="en-US" altLang="en-US" sz="2400"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135423"/>
            <a:ext cx="8779199" cy="609600"/>
          </a:xfrm>
        </p:spPr>
        <p:txBody>
          <a:bodyPr/>
          <a:lstStyle/>
          <a:p>
            <a:pPr eaLnBrk="1" hangingPunct="1"/>
            <a:r>
              <a:rPr lang="en-US" altLang="en-US" sz="2800" dirty="0"/>
              <a:t>Implementation with no Busy waiting (Cont.)</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6"/>
            <a:ext cx="7582224" cy="4700588"/>
          </a:xfrm>
        </p:spPr>
        <p:txBody>
          <a:bodyPr/>
          <a:lstStyle/>
          <a:p>
            <a:endParaRPr lang="en-US" altLang="en-US" sz="2400" dirty="0"/>
          </a:p>
          <a:p>
            <a:r>
              <a:rPr lang="en-US" altLang="en-US" sz="2400" dirty="0"/>
              <a:t>Waiting queue</a:t>
            </a:r>
          </a:p>
          <a:p>
            <a:pPr marL="0" indent="0">
              <a:buNone/>
            </a:pPr>
            <a:r>
              <a:rPr lang="en-US" altLang="en-US" sz="2400" b="1" dirty="0">
                <a:latin typeface="Courier New" panose="02070309020205020404" pitchFamily="49" charset="0"/>
              </a:rPr>
              <a:t>    typedef struct { </a:t>
            </a:r>
          </a:p>
          <a:p>
            <a:pPr>
              <a:buFont typeface="Monotype Sorts" pitchFamily="-84" charset="2"/>
              <a:buNone/>
            </a:pPr>
            <a:r>
              <a:rPr lang="en-US" altLang="en-US" sz="2400" b="1" dirty="0">
                <a:latin typeface="Courier New" panose="02070309020205020404" pitchFamily="49" charset="0"/>
              </a:rPr>
              <a:t>   	</a:t>
            </a:r>
            <a:r>
              <a:rPr lang="en-US" altLang="en-US" sz="2400" b="1" dirty="0" smtClean="0">
                <a:latin typeface="Courier New" panose="02070309020205020404" pitchFamily="49" charset="0"/>
              </a:rPr>
              <a:t> </a:t>
            </a:r>
            <a:r>
              <a:rPr lang="en-US" altLang="en-US" sz="2400" b="1" dirty="0" err="1" smtClean="0">
                <a:latin typeface="Courier New" panose="02070309020205020404" pitchFamily="49" charset="0"/>
              </a:rPr>
              <a:t>int</a:t>
            </a:r>
            <a:r>
              <a:rPr lang="en-US" altLang="en-US" sz="2400" b="1" dirty="0" smtClean="0">
                <a:latin typeface="Courier New" panose="02070309020205020404" pitchFamily="49" charset="0"/>
              </a:rPr>
              <a:t> </a:t>
            </a:r>
            <a:r>
              <a:rPr lang="en-US" altLang="en-US" sz="2400" b="1" dirty="0">
                <a:latin typeface="Courier New" panose="02070309020205020404" pitchFamily="49" charset="0"/>
              </a:rPr>
              <a:t>value; </a:t>
            </a:r>
          </a:p>
          <a:p>
            <a:pPr>
              <a:buFont typeface="Monotype Sorts" pitchFamily="-84" charset="2"/>
              <a:buNone/>
            </a:pPr>
            <a:r>
              <a:rPr lang="en-US" altLang="en-US" sz="2400" b="1" dirty="0">
                <a:latin typeface="Courier New" panose="02070309020205020404" pitchFamily="49" charset="0"/>
              </a:rPr>
              <a:t>   	</a:t>
            </a:r>
            <a:r>
              <a:rPr lang="en-US" altLang="en-US" sz="2400" b="1" dirty="0" smtClean="0">
                <a:latin typeface="Courier New" panose="02070309020205020404" pitchFamily="49" charset="0"/>
              </a:rPr>
              <a:t> </a:t>
            </a:r>
            <a:r>
              <a:rPr lang="en-US" altLang="en-US" sz="2400" b="1" dirty="0" err="1" smtClean="0">
                <a:latin typeface="Courier New" panose="02070309020205020404" pitchFamily="49" charset="0"/>
              </a:rPr>
              <a:t>struct</a:t>
            </a:r>
            <a:r>
              <a:rPr lang="en-US" altLang="en-US" sz="2400" b="1" dirty="0" smtClean="0">
                <a:latin typeface="Courier New" panose="02070309020205020404" pitchFamily="49" charset="0"/>
              </a:rPr>
              <a:t> </a:t>
            </a:r>
            <a:r>
              <a:rPr lang="en-US" altLang="en-US" sz="2400" b="1" dirty="0">
                <a:latin typeface="Courier New" panose="02070309020205020404" pitchFamily="49" charset="0"/>
              </a:rPr>
              <a:t>process *list; </a:t>
            </a:r>
          </a:p>
          <a:p>
            <a:pPr>
              <a:buFont typeface="Monotype Sorts" pitchFamily="-84" charset="2"/>
              <a:buNone/>
            </a:pPr>
            <a:r>
              <a:rPr lang="en-US" altLang="en-US" sz="2400"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val="107661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id="{368FAB7E-F41C-4FB5-A127-15C3BFC35578}"/>
              </a:ext>
            </a:extLst>
          </p:cNvPr>
          <p:cNvSpPr>
            <a:spLocks noGrp="1" noChangeArrowheads="1"/>
          </p:cNvSpPr>
          <p:nvPr>
            <p:ph type="body" idx="1"/>
          </p:nvPr>
        </p:nvSpPr>
        <p:spPr>
          <a:xfrm>
            <a:off x="838588" y="1144200"/>
            <a:ext cx="7848212" cy="4851019"/>
          </a:xfrm>
        </p:spPr>
        <p:txBody>
          <a:bodyPr/>
          <a:lstStyle/>
          <a:p>
            <a:r>
              <a:rPr lang="en-US" altLang="en-US" sz="2400" dirty="0"/>
              <a:t>Processes can execute concurrently</a:t>
            </a:r>
          </a:p>
          <a:p>
            <a:pPr lvl="1"/>
            <a:r>
              <a:rPr lang="en-US" altLang="en-US" sz="2400" dirty="0"/>
              <a:t>May be interrupted at any time, partially completing execution</a:t>
            </a:r>
          </a:p>
          <a:p>
            <a:r>
              <a:rPr lang="en-US" altLang="en-US" sz="2400" dirty="0"/>
              <a:t>Concurrent access to shared data may result in data inconsistency</a:t>
            </a:r>
          </a:p>
          <a:p>
            <a:r>
              <a:rPr lang="en-US" altLang="en-US" sz="2400" dirty="0"/>
              <a:t>Maintaining data consistency requires mechanisms to ensure the orderly execution of cooperating processes</a:t>
            </a:r>
          </a:p>
          <a:p>
            <a:r>
              <a:rPr lang="en-US" altLang="en-US" sz="2400" dirty="0"/>
              <a:t>We illustrated </a:t>
            </a:r>
            <a:r>
              <a:rPr lang="en-US" altLang="en-US" sz="2400" dirty="0" smtClean="0"/>
              <a:t>the </a:t>
            </a:r>
            <a:r>
              <a:rPr lang="en-US" altLang="en-US" sz="2400" dirty="0"/>
              <a:t>problem </a:t>
            </a:r>
            <a:r>
              <a:rPr lang="en-US" altLang="en-US" sz="2400" dirty="0"/>
              <a:t>in Chapter 4 when </a:t>
            </a:r>
            <a:r>
              <a:rPr lang="en-US" altLang="en-US" sz="2400" dirty="0"/>
              <a:t>we considered the Bounded Buffer problem with use of a counter that is updated concurrently by the producer and consumer</a:t>
            </a:r>
            <a:r>
              <a:rPr lang="en-US" altLang="en-US" sz="2400" dirty="0" smtClean="0"/>
              <a:t>, which leads </a:t>
            </a:r>
            <a:r>
              <a:rPr lang="en-US" altLang="en-US" sz="2400" dirty="0"/>
              <a:t>to race condition.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with no Busy waiting (Cont.)</a:t>
            </a:r>
          </a:p>
        </p:txBody>
      </p:sp>
      <p:sp>
        <p:nvSpPr>
          <p:cNvPr id="55298" name="Rectangle 3">
            <a:extLst>
              <a:ext uri="{FF2B5EF4-FFF2-40B4-BE49-F238E27FC236}">
                <a16:creationId xmlns:a16="http://schemas.microsoft.com/office/drawing/2014/main" id="{E98F4248-9756-4C5B-BA54-44B5C180256E}"/>
              </a:ext>
            </a:extLst>
          </p:cNvPr>
          <p:cNvSpPr>
            <a:spLocks noGrp="1" noChangeArrowheads="1"/>
          </p:cNvSpPr>
          <p:nvPr>
            <p:ph idx="1"/>
          </p:nvPr>
        </p:nvSpPr>
        <p:spPr>
          <a:xfrm>
            <a:off x="1154113" y="901700"/>
            <a:ext cx="6122987" cy="5029200"/>
          </a:xfrm>
        </p:spPr>
        <p:txBody>
          <a:bodyPr/>
          <a:lstStyle/>
          <a:p>
            <a:pPr marL="0" indent="0">
              <a:buFont typeface="Monotype Sorts" pitchFamily="-84" charset="2"/>
              <a:buNone/>
            </a:pPr>
            <a:r>
              <a:rPr lang="en-US" altLang="en-US" b="1" dirty="0" smtClean="0">
                <a:latin typeface="Courier New" panose="02070309020205020404" pitchFamily="49" charset="0"/>
              </a:rPr>
              <a:t>wait(semaphore </a:t>
            </a:r>
            <a:r>
              <a:rPr lang="en-US" altLang="en-US" b="1" dirty="0">
                <a:latin typeface="Courier New" panose="02070309020205020404" pitchFamily="49" charset="0"/>
              </a:rPr>
              <a:t>*S) { </a:t>
            </a:r>
          </a:p>
          <a:p>
            <a:pPr marL="0" indent="0">
              <a:buFont typeface="Monotype Sorts" pitchFamily="-84" charset="2"/>
              <a:buNone/>
            </a:pPr>
            <a:r>
              <a:rPr lang="en-US" altLang="en-US" b="1" dirty="0">
                <a:latin typeface="Courier New" panose="02070309020205020404" pitchFamily="49" charset="0"/>
              </a:rPr>
              <a:t>   S-&gt;value--; </a:t>
            </a:r>
          </a:p>
          <a:p>
            <a:pPr marL="0" indent="0">
              <a:buFont typeface="Monotype Sorts" pitchFamily="-84" charset="2"/>
              <a:buNone/>
            </a:pPr>
            <a:r>
              <a:rPr lang="en-US" altLang="en-US" b="1" dirty="0">
                <a:latin typeface="Courier New" panose="02070309020205020404" pitchFamily="49" charset="0"/>
              </a:rPr>
              <a:t>   if (S-&gt;value &lt; 0) {</a:t>
            </a:r>
            <a:br>
              <a:rPr lang="en-US" altLang="en-US" b="1" dirty="0">
                <a:latin typeface="Courier New" panose="02070309020205020404" pitchFamily="49" charset="0"/>
              </a:rPr>
            </a:br>
            <a:r>
              <a:rPr lang="en-US" altLang="en-US" b="1" dirty="0">
                <a:latin typeface="Courier New" panose="02070309020205020404" pitchFamily="49" charset="0"/>
              </a:rPr>
              <a:t>      add this process to S-&gt;list; </a:t>
            </a:r>
          </a:p>
          <a:p>
            <a:pPr marL="0" indent="0">
              <a:buFont typeface="Monotype Sorts" pitchFamily="-84" charset="2"/>
              <a:buNone/>
            </a:pPr>
            <a:r>
              <a:rPr lang="en-US" altLang="en-US" b="1" dirty="0">
                <a:latin typeface="Courier New" panose="02070309020205020404" pitchFamily="49" charset="0"/>
              </a:rPr>
              <a:t>      block(); </a:t>
            </a:r>
          </a:p>
          <a:p>
            <a:pPr marL="0" indent="0">
              <a:buFont typeface="Monotype Sorts" pitchFamily="-84" charset="2"/>
              <a:buNone/>
            </a:pPr>
            <a:r>
              <a:rPr lang="en-US" altLang="en-US" b="1" dirty="0">
                <a:latin typeface="Courier New" panose="02070309020205020404" pitchFamily="49" charset="0"/>
              </a:rPr>
              <a:t>   } </a:t>
            </a:r>
          </a:p>
          <a:p>
            <a:pPr marL="0" indent="0">
              <a:buFont typeface="Monotype Sorts" pitchFamily="-84" charset="2"/>
              <a:buNone/>
            </a:pPr>
            <a:r>
              <a:rPr lang="en-US" altLang="en-US" b="1" dirty="0">
                <a:latin typeface="Courier New" panose="02070309020205020404" pitchFamily="49" charset="0"/>
              </a:rPr>
              <a:t>}</a:t>
            </a:r>
          </a:p>
          <a:p>
            <a:pPr marL="0" indent="0">
              <a:buFont typeface="Monotype Sorts" pitchFamily="-84" charset="2"/>
              <a:buNone/>
            </a:pPr>
            <a:endParaRPr lang="en-US" altLang="en-US" b="1" dirty="0">
              <a:latin typeface="Courier New" panose="02070309020205020404" pitchFamily="49" charset="0"/>
            </a:endParaRPr>
          </a:p>
          <a:p>
            <a:pPr marL="0" indent="0">
              <a:buFont typeface="Monotype Sorts" pitchFamily="-84" charset="2"/>
              <a:buNone/>
            </a:pPr>
            <a:r>
              <a:rPr lang="en-US" altLang="en-US" b="1" dirty="0">
                <a:latin typeface="Courier New" panose="02070309020205020404" pitchFamily="49" charset="0"/>
              </a:rPr>
              <a:t>signal(semaphore *S) { </a:t>
            </a:r>
          </a:p>
          <a:p>
            <a:pPr marL="0" indent="0">
              <a:buFont typeface="Monotype Sorts" pitchFamily="-84" charset="2"/>
              <a:buNone/>
            </a:pPr>
            <a:r>
              <a:rPr lang="en-US" altLang="en-US" b="1" dirty="0">
                <a:latin typeface="Courier New" panose="02070309020205020404" pitchFamily="49" charset="0"/>
              </a:rPr>
              <a:t>   S-&gt;value++; </a:t>
            </a:r>
          </a:p>
          <a:p>
            <a:pPr marL="0" indent="0">
              <a:buFont typeface="Monotype Sorts" pitchFamily="-84" charset="2"/>
              <a:buNone/>
            </a:pPr>
            <a:r>
              <a:rPr lang="en-US" altLang="en-US" b="1" dirty="0">
                <a:latin typeface="Courier New" panose="02070309020205020404" pitchFamily="49" charset="0"/>
              </a:rPr>
              <a:t>   if (S-&gt;value &lt;= 0) {</a:t>
            </a:r>
            <a:br>
              <a:rPr lang="en-US" altLang="en-US" b="1" dirty="0">
                <a:latin typeface="Courier New" panose="02070309020205020404" pitchFamily="49" charset="0"/>
              </a:rPr>
            </a:br>
            <a:r>
              <a:rPr lang="en-US" altLang="en-US" b="1" dirty="0">
                <a:latin typeface="Courier New" panose="02070309020205020404" pitchFamily="49" charset="0"/>
              </a:rPr>
              <a:t>      remove a process P from S-&gt;list; </a:t>
            </a:r>
          </a:p>
          <a:p>
            <a:pPr marL="0" indent="0">
              <a:buFont typeface="Monotype Sorts" pitchFamily="-84" charset="2"/>
              <a:buNone/>
            </a:pPr>
            <a:r>
              <a:rPr lang="en-US" altLang="en-US" b="1" dirty="0">
                <a:latin typeface="Courier New" panose="02070309020205020404" pitchFamily="49" charset="0"/>
              </a:rPr>
              <a:t>      wakeup(P); </a:t>
            </a:r>
          </a:p>
          <a:p>
            <a:pPr marL="0" indent="0">
              <a:buFont typeface="Monotype Sorts" pitchFamily="-84" charset="2"/>
              <a:buNone/>
            </a:pPr>
            <a:r>
              <a:rPr lang="en-US" altLang="en-US" b="1" dirty="0">
                <a:latin typeface="Courier New" panose="02070309020205020404" pitchFamily="49" charset="0"/>
              </a:rPr>
              <a:t>   } </a:t>
            </a:r>
          </a:p>
          <a:p>
            <a:pPr marL="0" indent="0">
              <a:buFont typeface="Monotype Sorts" pitchFamily="-84" charset="2"/>
              <a:buNone/>
            </a:pPr>
            <a:r>
              <a:rPr lang="en-US" altLang="en-US" b="1" dirty="0">
                <a:latin typeface="Courier New" panose="02070309020205020404" pitchFamily="49" charset="0"/>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sz="2400" dirty="0"/>
              <a:t> Incorrect use of semaphore operations:</a:t>
            </a:r>
            <a:br>
              <a:rPr lang="en-US" altLang="en-US" sz="2400" dirty="0"/>
            </a:br>
            <a:endParaRPr lang="en-US" altLang="en-US" sz="2400" dirty="0"/>
          </a:p>
          <a:p>
            <a:pPr lvl="1"/>
            <a:r>
              <a:rPr lang="en-US" altLang="en-US" sz="2400" dirty="0"/>
              <a:t> </a:t>
            </a:r>
            <a:r>
              <a:rPr lang="en-US" altLang="en-US" sz="2400" b="1" dirty="0">
                <a:latin typeface="Courier New" panose="02070309020205020404" pitchFamily="49" charset="0"/>
                <a:cs typeface="Courier New" panose="02070309020205020404" pitchFamily="49" charset="0"/>
              </a:rPr>
              <a:t>signal(</a:t>
            </a:r>
            <a:r>
              <a:rPr lang="en-US" altLang="en-US" sz="2400" b="1" dirty="0" err="1">
                <a:latin typeface="Courier New" panose="02070309020205020404" pitchFamily="49" charset="0"/>
                <a:cs typeface="Courier New" panose="02070309020205020404" pitchFamily="49" charset="0"/>
              </a:rPr>
              <a:t>mutex</a:t>
            </a:r>
            <a:r>
              <a:rPr lang="en-US" altLang="en-US" sz="2400" b="1" dirty="0" smtClean="0">
                <a:latin typeface="Courier New" panose="02070309020205020404" pitchFamily="49" charset="0"/>
                <a:cs typeface="Courier New" panose="02070309020205020404" pitchFamily="49" charset="0"/>
              </a:rPr>
              <a:t>) … </a:t>
            </a:r>
            <a:r>
              <a:rPr lang="en-US" altLang="en-US" sz="2400" b="1" dirty="0" smtClean="0">
                <a:latin typeface="Courier New" panose="02070309020205020404" pitchFamily="49" charset="0"/>
                <a:cs typeface="Courier New" panose="02070309020205020404" pitchFamily="49" charset="0"/>
              </a:rPr>
              <a:t>wait(</a:t>
            </a:r>
            <a:r>
              <a:rPr lang="en-US" altLang="en-US" sz="2400" b="1" dirty="0" err="1" smtClean="0">
                <a:latin typeface="Courier New" panose="02070309020205020404" pitchFamily="49" charset="0"/>
                <a:cs typeface="Courier New" panose="02070309020205020404" pitchFamily="49" charset="0"/>
              </a:rPr>
              <a:t>mutex</a:t>
            </a:r>
            <a:r>
              <a:rPr lang="en-US" altLang="en-US" sz="2400" b="1" dirty="0" smtClean="0">
                <a:latin typeface="Courier New" panose="02070309020205020404" pitchFamily="49" charset="0"/>
                <a:cs typeface="Courier New" panose="02070309020205020404" pitchFamily="49" charset="0"/>
              </a:rPr>
              <a:t>)</a:t>
            </a:r>
          </a:p>
          <a:p>
            <a:pPr lvl="1"/>
            <a:r>
              <a:rPr lang="en-US" altLang="en-US" sz="2400" dirty="0" smtClean="0"/>
              <a:t> </a:t>
            </a:r>
            <a:r>
              <a:rPr lang="en-US" altLang="en-US" sz="2400" b="1" dirty="0" smtClean="0">
                <a:latin typeface="Courier New" panose="02070309020205020404" pitchFamily="49" charset="0"/>
                <a:cs typeface="Courier New" panose="02070309020205020404" pitchFamily="49" charset="0"/>
              </a:rPr>
              <a:t>wait(</a:t>
            </a:r>
            <a:r>
              <a:rPr lang="en-US" altLang="en-US" sz="2400" b="1" dirty="0" err="1" smtClean="0">
                <a:latin typeface="Courier New" panose="02070309020205020404" pitchFamily="49" charset="0"/>
                <a:cs typeface="Courier New" panose="02070309020205020404" pitchFamily="49" charset="0"/>
              </a:rPr>
              <a:t>mutex</a:t>
            </a:r>
            <a:r>
              <a:rPr lang="en-US" altLang="en-US" sz="2400" b="1" dirty="0" smtClean="0">
                <a:latin typeface="Courier New" panose="02070309020205020404" pitchFamily="49" charset="0"/>
                <a:cs typeface="Courier New" panose="02070309020205020404" pitchFamily="49" charset="0"/>
              </a:rPr>
              <a:t>)  …  wait(</a:t>
            </a:r>
            <a:r>
              <a:rPr lang="en-US" altLang="en-US" sz="2400" b="1" dirty="0" err="1" smtClean="0">
                <a:latin typeface="Courier New" panose="02070309020205020404" pitchFamily="49" charset="0"/>
                <a:cs typeface="Courier New" panose="02070309020205020404" pitchFamily="49" charset="0"/>
              </a:rPr>
              <a:t>mutex</a:t>
            </a:r>
            <a:r>
              <a:rPr lang="en-US" altLang="en-US" sz="2400" b="1" dirty="0" smtClean="0">
                <a:latin typeface="Courier New" panose="02070309020205020404" pitchFamily="49" charset="0"/>
                <a:cs typeface="Courier New" panose="02070309020205020404" pitchFamily="49" charset="0"/>
              </a:rPr>
              <a:t>)</a:t>
            </a:r>
            <a:endParaRPr lang="en-US" altLang="en-US" sz="2400" b="1" dirty="0">
              <a:latin typeface="Courier New" panose="02070309020205020404" pitchFamily="49" charset="0"/>
              <a:cs typeface="Courier New" panose="02070309020205020404" pitchFamily="49" charset="0"/>
            </a:endParaRPr>
          </a:p>
          <a:p>
            <a:pPr lvl="1"/>
            <a:r>
              <a:rPr lang="en-US" altLang="en-US" sz="2400" dirty="0"/>
              <a:t> Omitting  of </a:t>
            </a:r>
            <a:r>
              <a:rPr lang="en-US" altLang="en-US" sz="2400" b="1" dirty="0">
                <a:latin typeface="Courier New" panose="02070309020205020404" pitchFamily="49" charset="0"/>
                <a:cs typeface="Courier New" panose="02070309020205020404" pitchFamily="49" charset="0"/>
              </a:rPr>
              <a:t>wait (mutex) </a:t>
            </a:r>
            <a:r>
              <a:rPr lang="en-US" altLang="en-US" sz="2400" dirty="0"/>
              <a:t>and/or </a:t>
            </a:r>
            <a:r>
              <a:rPr lang="en-US" altLang="en-US" sz="2400" b="1" dirty="0">
                <a:latin typeface="Courier New" panose="02070309020205020404" pitchFamily="49" charset="0"/>
                <a:cs typeface="Courier New" panose="02070309020205020404" pitchFamily="49" charset="0"/>
              </a:rPr>
              <a:t>signal (mutex)</a:t>
            </a:r>
            <a:endParaRPr lang="en-US" altLang="en-US" sz="2400" dirty="0"/>
          </a:p>
          <a:p>
            <a:pPr lvl="1"/>
            <a:endParaRPr lang="en-US" altLang="en-US" sz="2400" dirty="0"/>
          </a:p>
          <a:p>
            <a:r>
              <a:rPr lang="en-US" altLang="en-US" sz="2400" dirty="0"/>
              <a:t>These – and others – are examples of what can occur when semaphores and other synchronization tools are used incorrectly.</a:t>
            </a:r>
          </a:p>
          <a:p>
            <a:endParaRPr lang="en-US" altLang="en-US" dirty="0"/>
          </a:p>
          <a:p>
            <a:endParaRPr lang="en-US" altLang="en-US" dirty="0"/>
          </a:p>
          <a:p>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D8EF5652-864F-45D9-B03A-C5641C84E4D5}"/>
              </a:ext>
            </a:extLst>
          </p:cNvPr>
          <p:cNvSpPr>
            <a:spLocks noGrp="1" noChangeArrowheads="1"/>
          </p:cNvSpPr>
          <p:nvPr>
            <p:ph type="title"/>
          </p:nvPr>
        </p:nvSpPr>
        <p:spPr>
          <a:xfrm>
            <a:off x="457200" y="222868"/>
            <a:ext cx="8229600" cy="576262"/>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id="{FD3AB3C2-A7A5-4526-A61F-5C1CB7C4C0BB}"/>
              </a:ext>
            </a:extLst>
          </p:cNvPr>
          <p:cNvSpPr>
            <a:spLocks noGrp="1" noChangeArrowheads="1"/>
          </p:cNvSpPr>
          <p:nvPr>
            <p:ph idx="1"/>
          </p:nvPr>
        </p:nvSpPr>
        <p:spPr>
          <a:xfrm>
            <a:off x="855663" y="1209675"/>
            <a:ext cx="7691178" cy="4860925"/>
          </a:xfrm>
        </p:spPr>
        <p:txBody>
          <a:bodyPr/>
          <a:lstStyle/>
          <a:p>
            <a:pPr>
              <a:lnSpc>
                <a:spcPct val="80000"/>
              </a:lnSpc>
            </a:pPr>
            <a:r>
              <a:rPr lang="en-US" altLang="en-US" sz="2000" dirty="0"/>
              <a:t>A high-level abstraction that provides a convenient and effective mechanism for process synchronization</a:t>
            </a:r>
          </a:p>
          <a:p>
            <a:pPr>
              <a:lnSpc>
                <a:spcPct val="80000"/>
              </a:lnSpc>
            </a:pPr>
            <a:r>
              <a:rPr lang="en-US" altLang="en-US" sz="2000" i="1" dirty="0"/>
              <a:t>Abstract data type</a:t>
            </a:r>
            <a:r>
              <a:rPr lang="en-US" altLang="en-US" sz="2000" dirty="0"/>
              <a:t>, internal variables only accessible by code within the procedure</a:t>
            </a:r>
          </a:p>
          <a:p>
            <a:pPr>
              <a:lnSpc>
                <a:spcPct val="80000"/>
              </a:lnSpc>
            </a:pPr>
            <a:r>
              <a:rPr lang="en-US" altLang="en-US" sz="2000" dirty="0"/>
              <a:t>Only one process may be active within the monitor at a time</a:t>
            </a:r>
          </a:p>
          <a:p>
            <a:pPr>
              <a:lnSpc>
                <a:spcPct val="80000"/>
              </a:lnSpc>
            </a:pPr>
            <a:r>
              <a:rPr lang="en-US" altLang="en-US" sz="2000" dirty="0"/>
              <a:t>Pseudocode syntax of a monitor:</a:t>
            </a:r>
          </a:p>
          <a:p>
            <a:pPr lvl="2">
              <a:lnSpc>
                <a:spcPct val="80000"/>
              </a:lnSpc>
              <a:buFont typeface="Webdings" panose="05030102010509060703" pitchFamily="18" charset="2"/>
              <a:buNone/>
            </a:pPr>
            <a:endParaRPr lang="en-US" altLang="en-US" sz="1600" dirty="0">
              <a:solidFill>
                <a:srgbClr val="0000FF"/>
              </a:solidFill>
            </a:endParaRP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 // </a:t>
            </a:r>
            <a:r>
              <a:rPr lang="en-US" altLang="en-US" b="1" dirty="0">
                <a:solidFill>
                  <a:srgbClr val="000000"/>
                </a:solidFill>
                <a:latin typeface="Courier New" panose="02070309020205020404" pitchFamily="49" charset="0"/>
              </a:rPr>
              <a:t>shared variable declarations</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 procedure </a:t>
            </a:r>
            <a:r>
              <a:rPr lang="en-US" altLang="en-US" b="1" dirty="0">
                <a:solidFill>
                  <a:srgbClr val="000000"/>
                </a:solidFill>
                <a:latin typeface="Courier New" panose="02070309020205020404" pitchFamily="49" charset="0"/>
              </a:rPr>
              <a:t>P1 (…) { </a:t>
            </a:r>
            <a:r>
              <a:rPr lang="en-US" altLang="en-US" b="1" dirty="0" smtClean="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 procedure </a:t>
            </a:r>
            <a:r>
              <a:rPr lang="en-US" altLang="en-US" b="1" dirty="0">
                <a:solidFill>
                  <a:srgbClr val="000000"/>
                </a:solidFill>
                <a:latin typeface="Courier New" panose="02070309020205020404" pitchFamily="49" charset="0"/>
              </a:rPr>
              <a:t>P2 (…) { </a:t>
            </a:r>
            <a:r>
              <a:rPr lang="en-US" altLang="en-US" b="1" dirty="0" smtClean="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a:t>
            </a:r>
            <a:br>
              <a:rPr lang="en-US" altLang="en-US" b="1" dirty="0">
                <a:solidFill>
                  <a:srgbClr val="000000"/>
                </a:solidFill>
                <a:latin typeface="Courier New" panose="02070309020205020404" pitchFamily="49" charset="0"/>
              </a:rPr>
            </a:br>
            <a:r>
              <a:rPr lang="en-US" altLang="en-US" b="1" dirty="0" smtClean="0">
                <a:solidFill>
                  <a:srgbClr val="000000"/>
                </a:solidFill>
                <a:latin typeface="Courier New" panose="02070309020205020404" pitchFamily="49" charset="0"/>
              </a:rPr>
              <a:t> procedure </a:t>
            </a:r>
            <a:r>
              <a:rPr lang="en-US" altLang="en-US" b="1" dirty="0" err="1">
                <a:solidFill>
                  <a:srgbClr val="000000"/>
                </a:solidFill>
                <a:latin typeface="Courier New" panose="02070309020205020404" pitchFamily="49" charset="0"/>
              </a:rPr>
              <a:t>Pn</a:t>
            </a:r>
            <a:r>
              <a:rPr lang="en-US" altLang="en-US" b="1" dirty="0">
                <a:solidFill>
                  <a:srgbClr val="000000"/>
                </a:solidFill>
                <a:latin typeface="Courier New" panose="02070309020205020404" pitchFamily="49" charset="0"/>
              </a:rPr>
              <a:t> (…) </a:t>
            </a:r>
            <a:r>
              <a:rPr lang="en-US" altLang="en-US" b="1" dirty="0" smtClean="0">
                <a:solidFill>
                  <a:srgbClr val="000000"/>
                </a:solidFill>
                <a:latin typeface="Courier New" panose="02070309020205020404" pitchFamily="49" charset="0"/>
              </a:rPr>
              <a:t>{ … }</a:t>
            </a:r>
            <a:endParaRPr lang="en-US" altLang="en-US"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b="1" dirty="0" smtClean="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 initialization </a:t>
            </a:r>
            <a:r>
              <a:rPr lang="en-US" altLang="en-US" b="1" dirty="0">
                <a:solidFill>
                  <a:srgbClr val="000000"/>
                </a:solidFill>
                <a:latin typeface="Courier New" panose="02070309020205020404" pitchFamily="49" charset="0"/>
              </a:rPr>
              <a:t>code (…) { … }</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B4923FCB-66D7-440A-AA43-CBFF531DF558}"/>
              </a:ext>
            </a:extLst>
          </p:cNvPr>
          <p:cNvSpPr>
            <a:spLocks noGrp="1" noChangeArrowheads="1"/>
          </p:cNvSpPr>
          <p:nvPr>
            <p:ph type="title"/>
          </p:nvPr>
        </p:nvSpPr>
        <p:spPr>
          <a:xfrm>
            <a:off x="1222375" y="213537"/>
            <a:ext cx="7464425" cy="576262"/>
          </a:xfrm>
        </p:spPr>
        <p:txBody>
          <a:bodyPr/>
          <a:lstStyle/>
          <a:p>
            <a:pPr eaLnBrk="1" hangingPunct="1"/>
            <a:r>
              <a:rPr lang="en-US" altLang="en-US" dirty="0"/>
              <a:t>Schematic view of a Monitor</a:t>
            </a:r>
          </a:p>
        </p:txBody>
      </p:sp>
      <p:pic>
        <p:nvPicPr>
          <p:cNvPr id="61442" name="Picture 1">
            <a:extLst>
              <a:ext uri="{FF2B5EF4-FFF2-40B4-BE49-F238E27FC236}">
                <a16:creationId xmlns:a16="http://schemas.microsoft.com/office/drawing/2014/main" id="{C3D3F299-7901-40B9-A225-DFB5D193D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97698" y="1134826"/>
            <a:ext cx="5313778" cy="505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sz="2400" dirty="0"/>
              <a:t>Variables </a:t>
            </a:r>
          </a:p>
          <a:p>
            <a:pPr>
              <a:lnSpc>
                <a:spcPct val="80000"/>
              </a:lnSpc>
              <a:buFont typeface="Monotype Sorts" pitchFamily="-84" charset="2"/>
              <a:buNone/>
              <a:tabLst>
                <a:tab pos="1887538" algn="l"/>
                <a:tab pos="2335213" algn="l"/>
                <a:tab pos="2506663" algn="l"/>
              </a:tabLst>
            </a:pPr>
            <a:endParaRPr lang="en-US" altLang="en-US" sz="2400" dirty="0"/>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semaphore </a:t>
            </a:r>
            <a:r>
              <a:rPr lang="en-US" altLang="en-US" sz="2400" b="1" dirty="0" err="1" smtClean="0">
                <a:solidFill>
                  <a:srgbClr val="000000"/>
                </a:solidFill>
                <a:latin typeface="Courier New" panose="02070309020205020404" pitchFamily="49" charset="0"/>
              </a:rPr>
              <a:t>mutex</a:t>
            </a:r>
            <a:r>
              <a:rPr lang="en-US" altLang="en-US" sz="2400" b="1" dirty="0" smtClean="0">
                <a:solidFill>
                  <a:srgbClr val="000000"/>
                </a:solidFill>
                <a:latin typeface="Courier New" panose="02070309020205020404" pitchFamily="49" charset="0"/>
              </a:rPr>
              <a:t>; </a:t>
            </a:r>
            <a:endParaRPr lang="en-US" altLang="en-US" sz="2400" b="1" dirty="0">
              <a:solidFill>
                <a:srgbClr val="000000"/>
              </a:solidFill>
              <a:latin typeface="Courier New" panose="02070309020205020404" pitchFamily="49" charset="0"/>
            </a:endParaRPr>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mutex = </a:t>
            </a:r>
            <a:r>
              <a:rPr lang="en-US" altLang="en-US" sz="2400" b="1" dirty="0" smtClean="0">
                <a:solidFill>
                  <a:srgbClr val="000000"/>
                </a:solidFill>
                <a:latin typeface="Courier New" panose="02070309020205020404" pitchFamily="49" charset="0"/>
              </a:rPr>
              <a:t>1;</a:t>
            </a:r>
            <a:r>
              <a:rPr lang="en-US" altLang="en-US" sz="2400" b="1" dirty="0">
                <a:solidFill>
                  <a:srgbClr val="000000"/>
                </a:solidFill>
                <a:latin typeface="Courier New" panose="02070309020205020404" pitchFamily="49" charset="0"/>
              </a:rPr>
              <a:t/>
            </a:r>
            <a:br>
              <a:rPr lang="en-US" altLang="en-US" sz="2400" b="1" dirty="0">
                <a:solidFill>
                  <a:srgbClr val="000000"/>
                </a:solidFill>
                <a:latin typeface="Courier New" panose="02070309020205020404" pitchFamily="49" charset="0"/>
              </a:rPr>
            </a:br>
            <a:endParaRPr lang="en-US" altLang="en-US" sz="2400"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sz="2400" dirty="0"/>
              <a:t>Each procedure </a:t>
            </a:r>
            <a:r>
              <a:rPr lang="en-US" altLang="en-US" sz="2400" b="1" i="1" dirty="0"/>
              <a:t>P</a:t>
            </a:r>
            <a:r>
              <a:rPr lang="en-US" altLang="en-US" sz="2400" dirty="0"/>
              <a:t>  is replaced by</a:t>
            </a:r>
          </a:p>
          <a:p>
            <a:pPr>
              <a:lnSpc>
                <a:spcPct val="80000"/>
              </a:lnSpc>
              <a:tabLst>
                <a:tab pos="1887538" algn="l"/>
                <a:tab pos="2335213" algn="l"/>
                <a:tab pos="2506663" algn="l"/>
              </a:tabLst>
            </a:pPr>
            <a:endParaRPr lang="en-US" altLang="en-US" sz="2000" dirty="0"/>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a:t>
            </a:r>
            <a:r>
              <a:rPr lang="en-US" altLang="en-US" sz="2400" b="1" dirty="0" smtClean="0">
                <a:solidFill>
                  <a:srgbClr val="000000"/>
                </a:solidFill>
                <a:latin typeface="Courier New" panose="02070309020205020404" pitchFamily="49" charset="0"/>
              </a:rPr>
              <a:t>// </a:t>
            </a:r>
            <a:r>
              <a:rPr lang="en-US" altLang="en-US" sz="2400" b="1" dirty="0">
                <a:solidFill>
                  <a:srgbClr val="000000"/>
                </a:solidFill>
                <a:latin typeface="Courier New" panose="02070309020205020404" pitchFamily="49" charset="0"/>
              </a:rPr>
              <a:t>body of P;</a:t>
            </a:r>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signal(mutex);</a:t>
            </a:r>
            <a:br>
              <a:rPr lang="en-US" altLang="en-US" sz="2400" b="1" dirty="0">
                <a:solidFill>
                  <a:srgbClr val="000000"/>
                </a:solidFill>
                <a:latin typeface="Courier New" panose="02070309020205020404" pitchFamily="49" charset="0"/>
              </a:rPr>
            </a:br>
            <a:endParaRPr lang="en-US" altLang="en-US" sz="2400"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sz="2400" dirty="0"/>
              <a:t>Mutual exclusion within a monitor is ensured</a:t>
            </a:r>
          </a:p>
        </p:txBody>
      </p:sp>
    </p:spTree>
    <p:extLst>
      <p:ext uri="{BB962C8B-B14F-4D97-AF65-F5344CB8AC3E}">
        <p14:creationId xmlns:p14="http://schemas.microsoft.com/office/powerpoint/2010/main" val="2444370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id="{574EFF2A-E6E5-4268-916F-B5A118FF1B2E}"/>
              </a:ext>
            </a:extLst>
          </p:cNvPr>
          <p:cNvSpPr>
            <a:spLocks noGrp="1" noChangeArrowheads="1"/>
          </p:cNvSpPr>
          <p:nvPr>
            <p:ph type="title"/>
          </p:nvPr>
        </p:nvSpPr>
        <p:spPr>
          <a:xfrm>
            <a:off x="1027113" y="217911"/>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id="{E8899307-6996-47CE-A409-977A6B2D9949}"/>
              </a:ext>
            </a:extLst>
          </p:cNvPr>
          <p:cNvSpPr>
            <a:spLocks noGrp="1" noChangeArrowheads="1"/>
          </p:cNvSpPr>
          <p:nvPr>
            <p:ph idx="1"/>
          </p:nvPr>
        </p:nvSpPr>
        <p:spPr>
          <a:xfrm>
            <a:off x="827088" y="1150938"/>
            <a:ext cx="7659687" cy="4394200"/>
          </a:xfrm>
        </p:spPr>
        <p:txBody>
          <a:bodyPr/>
          <a:lstStyle/>
          <a:p>
            <a:r>
              <a:rPr lang="en-US" altLang="en-US" sz="2400" b="1" dirty="0">
                <a:solidFill>
                  <a:srgbClr val="000000"/>
                </a:solidFill>
                <a:latin typeface="Courier New" panose="02070309020205020404" pitchFamily="49" charset="0"/>
              </a:rPr>
              <a:t>condition x, y;</a:t>
            </a:r>
            <a:endParaRPr lang="en-US" altLang="en-US" sz="2400" dirty="0">
              <a:solidFill>
                <a:srgbClr val="0000FF"/>
              </a:solidFill>
            </a:endParaRPr>
          </a:p>
          <a:p>
            <a:r>
              <a:rPr lang="en-US" altLang="en-US" sz="2400" dirty="0"/>
              <a:t>Two operations are allowed on a condition variable:</a:t>
            </a:r>
          </a:p>
          <a:p>
            <a:pPr lvl="1"/>
            <a:r>
              <a:rPr lang="en-US" altLang="en-US" sz="2800" b="1" dirty="0" err="1">
                <a:solidFill>
                  <a:srgbClr val="000000"/>
                </a:solidFill>
                <a:latin typeface="Courier New" panose="02070309020205020404" pitchFamily="49" charset="0"/>
              </a:rPr>
              <a:t>x.wait</a:t>
            </a:r>
            <a:r>
              <a:rPr lang="en-US" altLang="en-US" sz="2800" b="1" dirty="0">
                <a:solidFill>
                  <a:srgbClr val="000000"/>
                </a:solidFill>
                <a:latin typeface="Courier New" panose="02070309020205020404" pitchFamily="49" charset="0"/>
              </a:rPr>
              <a:t>() </a:t>
            </a:r>
            <a:r>
              <a:rPr lang="en-US" altLang="en-US" sz="2400" dirty="0"/>
              <a:t>–  a process that invokes the operation is suspended until </a:t>
            </a:r>
            <a:r>
              <a:rPr lang="en-US" altLang="en-US" sz="2800" b="1" dirty="0" err="1">
                <a:solidFill>
                  <a:srgbClr val="000000"/>
                </a:solidFill>
                <a:latin typeface="Courier New" panose="02070309020205020404" pitchFamily="49" charset="0"/>
              </a:rPr>
              <a:t>x.signal</a:t>
            </a:r>
            <a:r>
              <a:rPr lang="en-US" altLang="en-US" sz="2800" b="1" dirty="0">
                <a:solidFill>
                  <a:srgbClr val="000000"/>
                </a:solidFill>
                <a:latin typeface="Courier New" panose="02070309020205020404" pitchFamily="49" charset="0"/>
              </a:rPr>
              <a:t>() </a:t>
            </a:r>
          </a:p>
          <a:p>
            <a:pPr lvl="1"/>
            <a:r>
              <a:rPr lang="en-US" altLang="en-US" sz="2800" b="1" dirty="0" err="1">
                <a:solidFill>
                  <a:srgbClr val="000000"/>
                </a:solidFill>
                <a:latin typeface="Courier New" panose="02070309020205020404" pitchFamily="49" charset="0"/>
              </a:rPr>
              <a:t>x.signal</a:t>
            </a:r>
            <a:r>
              <a:rPr lang="en-US" altLang="en-US" sz="2800" b="1" dirty="0">
                <a:solidFill>
                  <a:srgbClr val="000000"/>
                </a:solidFill>
                <a:latin typeface="Courier New" panose="02070309020205020404" pitchFamily="49" charset="0"/>
              </a:rPr>
              <a:t>() </a:t>
            </a:r>
            <a:r>
              <a:rPr lang="en-US" altLang="en-US" sz="2400" dirty="0"/>
              <a:t>–</a:t>
            </a:r>
            <a:r>
              <a:rPr lang="en-US" altLang="en-US" sz="2400" dirty="0">
                <a:solidFill>
                  <a:srgbClr val="0000FF"/>
                </a:solidFill>
              </a:rPr>
              <a:t> </a:t>
            </a:r>
            <a:r>
              <a:rPr lang="en-US" altLang="en-US" sz="2400" dirty="0"/>
              <a:t>resumes one of processes</a:t>
            </a:r>
            <a:r>
              <a:rPr lang="en-US" altLang="en-US" sz="2400" dirty="0">
                <a:solidFill>
                  <a:srgbClr val="0000FF"/>
                </a:solidFill>
              </a:rPr>
              <a:t> </a:t>
            </a:r>
            <a:r>
              <a:rPr lang="en-US" altLang="en-US" sz="2400" dirty="0"/>
              <a:t>(if any)</a:t>
            </a:r>
            <a:r>
              <a:rPr lang="en-US" altLang="en-US" sz="2400" dirty="0">
                <a:solidFill>
                  <a:srgbClr val="0000FF"/>
                </a:solidFill>
              </a:rPr>
              <a:t> </a:t>
            </a:r>
            <a:r>
              <a:rPr lang="en-US" altLang="en-US" sz="2400" dirty="0"/>
              <a:t>that</a:t>
            </a:r>
            <a:r>
              <a:rPr lang="en-US" altLang="en-US" sz="2400" dirty="0">
                <a:solidFill>
                  <a:srgbClr val="0000FF"/>
                </a:solidFill>
              </a:rPr>
              <a:t> </a:t>
            </a:r>
            <a:r>
              <a:rPr lang="en-US" altLang="en-US" sz="2400" dirty="0"/>
              <a:t> invoked</a:t>
            </a:r>
            <a:r>
              <a:rPr lang="en-US" altLang="en-US" sz="2400" dirty="0">
                <a:solidFill>
                  <a:srgbClr val="0000FF"/>
                </a:solidFill>
              </a:rPr>
              <a:t> </a:t>
            </a:r>
            <a:r>
              <a:rPr lang="en-US" altLang="en-US" sz="2800" b="1" dirty="0" err="1">
                <a:solidFill>
                  <a:srgbClr val="000000"/>
                </a:solidFill>
                <a:latin typeface="Courier New" panose="02070309020205020404" pitchFamily="49" charset="0"/>
              </a:rPr>
              <a:t>x.wait</a:t>
            </a:r>
            <a:r>
              <a:rPr lang="en-US" altLang="en-US" sz="2800" b="1" dirty="0">
                <a:solidFill>
                  <a:srgbClr val="000000"/>
                </a:solidFill>
                <a:latin typeface="Courier New" panose="02070309020205020404" pitchFamily="49" charset="0"/>
              </a:rPr>
              <a:t>()</a:t>
            </a:r>
          </a:p>
          <a:p>
            <a:pPr lvl="2"/>
            <a:r>
              <a:rPr lang="en-US" altLang="en-US" sz="2400" dirty="0"/>
              <a:t>If no </a:t>
            </a:r>
            <a:r>
              <a:rPr lang="en-US" altLang="en-US" sz="2800" b="1" dirty="0" err="1">
                <a:solidFill>
                  <a:srgbClr val="000000"/>
                </a:solidFill>
                <a:latin typeface="Courier New" panose="02070309020205020404" pitchFamily="49" charset="0"/>
              </a:rPr>
              <a:t>x.wait</a:t>
            </a:r>
            <a:r>
              <a:rPr lang="en-US" altLang="en-US" sz="2800" b="1" dirty="0">
                <a:solidFill>
                  <a:srgbClr val="000000"/>
                </a:solidFill>
                <a:latin typeface="Courier New" panose="02070309020205020404" pitchFamily="49" charset="0"/>
              </a:rPr>
              <a:t>()</a:t>
            </a:r>
            <a:r>
              <a:rPr lang="en-US" altLang="en-US" sz="2800" dirty="0">
                <a:solidFill>
                  <a:srgbClr val="0000FF"/>
                </a:solidFill>
              </a:rPr>
              <a:t> </a:t>
            </a:r>
            <a:r>
              <a:rPr lang="en-US" altLang="en-US" sz="2400" dirty="0"/>
              <a:t>on the variable, then it has no effect on the variable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9762E27F-C786-4739-B149-00BEA2E58932}"/>
              </a:ext>
            </a:extLst>
          </p:cNvPr>
          <p:cNvSpPr>
            <a:spLocks noGrp="1" noChangeArrowheads="1"/>
          </p:cNvSpPr>
          <p:nvPr>
            <p:ph type="title"/>
          </p:nvPr>
        </p:nvSpPr>
        <p:spPr>
          <a:xfrm>
            <a:off x="882650" y="222868"/>
            <a:ext cx="7847013" cy="576262"/>
          </a:xfrm>
        </p:spPr>
        <p:txBody>
          <a:bodyPr/>
          <a:lstStyle/>
          <a:p>
            <a:pPr eaLnBrk="1" hangingPunct="1"/>
            <a:r>
              <a:rPr lang="en-US" altLang="en-US" dirty="0"/>
              <a:t> Monitor with Condition Variables</a:t>
            </a:r>
          </a:p>
        </p:txBody>
      </p:sp>
      <p:pic>
        <p:nvPicPr>
          <p:cNvPr id="65538" name="Picture 1">
            <a:extLst>
              <a:ext uri="{FF2B5EF4-FFF2-40B4-BE49-F238E27FC236}">
                <a16:creationId xmlns:a16="http://schemas.microsoft.com/office/drawing/2014/main" id="{DB48DE8F-C17D-4286-A385-B405B2E724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3681" y="1376639"/>
            <a:ext cx="6584950" cy="455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Condition Variable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sz="2000" dirty="0">
                <a:sym typeface="MT Extra" panose="05050102010205020202" pitchFamily="18" charset="2"/>
              </a:rPr>
              <a:t>Consider </a:t>
            </a:r>
            <a:r>
              <a:rPr lang="en-US" altLang="en-US" sz="2000" i="1" dirty="0">
                <a:sym typeface="MT Extra" panose="05050102010205020202" pitchFamily="18" charset="2"/>
              </a:rPr>
              <a:t>P</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i="1" dirty="0">
                <a:sym typeface="MT Extra" panose="05050102010205020202" pitchFamily="18" charset="2"/>
              </a:rPr>
              <a:t>P</a:t>
            </a:r>
            <a:r>
              <a:rPr lang="en-US" altLang="en-US" sz="2000" i="1" baseline="-25000" dirty="0">
                <a:sym typeface="MT Extra" panose="05050102010205020202" pitchFamily="18" charset="2"/>
              </a:rPr>
              <a:t>2</a:t>
            </a:r>
            <a:r>
              <a:rPr lang="en-US" altLang="en-US" sz="2000" dirty="0">
                <a:sym typeface="MT Extra" panose="05050102010205020202" pitchFamily="18" charset="2"/>
              </a:rPr>
              <a:t> that that need to execute two statements </a:t>
            </a:r>
            <a:r>
              <a:rPr lang="en-US" altLang="en-US" sz="2000" i="1" dirty="0">
                <a:sym typeface="MT Extra" panose="05050102010205020202" pitchFamily="18" charset="2"/>
              </a:rPr>
              <a:t>S</a:t>
            </a:r>
            <a:r>
              <a:rPr lang="en-US" altLang="en-US" sz="2000" i="1" baseline="-25000" dirty="0">
                <a:sym typeface="MT Extra" panose="05050102010205020202" pitchFamily="18" charset="2"/>
              </a:rPr>
              <a:t>1</a:t>
            </a:r>
            <a:r>
              <a:rPr lang="en-US" altLang="en-US" sz="2000" i="1" dirty="0">
                <a:sym typeface="MT Extra" panose="05050102010205020202" pitchFamily="18" charset="2"/>
              </a:rPr>
              <a:t> </a:t>
            </a:r>
            <a:r>
              <a:rPr lang="en-US" altLang="en-US" sz="2000" dirty="0">
                <a:sym typeface="MT Extra" panose="05050102010205020202" pitchFamily="18" charset="2"/>
              </a:rPr>
              <a:t>and</a:t>
            </a:r>
            <a:r>
              <a:rPr lang="en-US" altLang="en-US" sz="2000" b="1" i="1" dirty="0">
                <a:sym typeface="MT Extra" panose="05050102010205020202" pitchFamily="18" charset="2"/>
              </a:rPr>
              <a:t> </a:t>
            </a:r>
            <a:r>
              <a:rPr lang="en-US" altLang="en-US" sz="2000" i="1" dirty="0">
                <a:sym typeface="MT Extra" panose="05050102010205020202" pitchFamily="18" charset="2"/>
              </a:rPr>
              <a:t>S</a:t>
            </a:r>
            <a:r>
              <a:rPr lang="en-US" altLang="en-US" sz="2000" i="1" baseline="-25000" dirty="0">
                <a:sym typeface="MT Extra" panose="05050102010205020202" pitchFamily="18" charset="2"/>
              </a:rPr>
              <a:t>2</a:t>
            </a:r>
            <a:r>
              <a:rPr lang="en-US" altLang="en-US" sz="2000" b="1" i="1" baseline="-25000" dirty="0">
                <a:sym typeface="MT Extra" panose="05050102010205020202" pitchFamily="18" charset="2"/>
              </a:rPr>
              <a:t>   </a:t>
            </a:r>
            <a:r>
              <a:rPr lang="en-US" altLang="en-US" sz="2000" dirty="0">
                <a:sym typeface="MT Extra" panose="05050102010205020202" pitchFamily="18" charset="2"/>
              </a:rPr>
              <a:t>and the requirement </a:t>
            </a:r>
            <a:r>
              <a:rPr lang="en-US" altLang="en-US" sz="2000" b="1" i="1" dirty="0">
                <a:sym typeface="MT Extra" panose="05050102010205020202" pitchFamily="18" charset="2"/>
              </a:rPr>
              <a:t> </a:t>
            </a:r>
            <a:r>
              <a:rPr lang="en-US" altLang="en-US" sz="2000" dirty="0">
                <a:sym typeface="MT Extra" panose="05050102010205020202" pitchFamily="18" charset="2"/>
              </a:rPr>
              <a:t>that</a:t>
            </a:r>
            <a:r>
              <a:rPr lang="en-US" altLang="en-US" sz="2000" b="1" i="1" dirty="0">
                <a:sym typeface="MT Extra" panose="05050102010205020202" pitchFamily="18" charset="2"/>
              </a:rPr>
              <a:t> </a:t>
            </a:r>
            <a:r>
              <a:rPr lang="en-US" altLang="en-US" sz="2000" i="1" dirty="0">
                <a:sym typeface="MT Extra" panose="05050102010205020202" pitchFamily="18" charset="2"/>
              </a:rPr>
              <a:t>S</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to happen before </a:t>
            </a:r>
            <a:r>
              <a:rPr lang="en-US" altLang="en-US" sz="2000" i="1" dirty="0">
                <a:sym typeface="MT Extra" panose="05050102010205020202" pitchFamily="18" charset="2"/>
              </a:rPr>
              <a:t>S</a:t>
            </a:r>
            <a:r>
              <a:rPr lang="en-US" altLang="en-US" sz="2000" i="1" baseline="-25000" dirty="0">
                <a:sym typeface="MT Extra" panose="05050102010205020202" pitchFamily="18" charset="2"/>
              </a:rPr>
              <a:t>2</a:t>
            </a:r>
          </a:p>
          <a:p>
            <a:pPr lvl="1">
              <a:tabLst>
                <a:tab pos="2001838" algn="ctr"/>
                <a:tab pos="4513263" algn="ctr"/>
              </a:tabLst>
            </a:pPr>
            <a:r>
              <a:rPr lang="en-US" altLang="en-US" sz="2000" dirty="0">
                <a:sym typeface="MT Extra" panose="05050102010205020202" pitchFamily="18" charset="2"/>
              </a:rPr>
              <a:t>Create a monitor with two procedures </a:t>
            </a:r>
            <a:r>
              <a:rPr lang="en-US" altLang="en-US" sz="2000" i="1" dirty="0">
                <a:sym typeface="MT Extra" panose="05050102010205020202" pitchFamily="18" charset="2"/>
              </a:rPr>
              <a:t>F</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i="1" dirty="0">
                <a:sym typeface="MT Extra" panose="05050102010205020202" pitchFamily="18" charset="2"/>
              </a:rPr>
              <a:t>F</a:t>
            </a:r>
            <a:r>
              <a:rPr lang="en-US" altLang="en-US" sz="2000" i="1" baseline="-25000" dirty="0">
                <a:sym typeface="MT Extra" panose="05050102010205020202" pitchFamily="18" charset="2"/>
              </a:rPr>
              <a:t>2</a:t>
            </a:r>
            <a:r>
              <a:rPr lang="en-US" altLang="en-US" sz="2000" dirty="0">
                <a:sym typeface="MT Extra" panose="05050102010205020202" pitchFamily="18" charset="2"/>
              </a:rPr>
              <a:t>  that are invoked by </a:t>
            </a:r>
            <a:r>
              <a:rPr lang="en-US" altLang="en-US" sz="2000" i="1" dirty="0">
                <a:sym typeface="MT Extra" panose="05050102010205020202" pitchFamily="18" charset="2"/>
              </a:rPr>
              <a:t>P</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i="1" dirty="0">
                <a:sym typeface="MT Extra" panose="05050102010205020202" pitchFamily="18" charset="2"/>
              </a:rPr>
              <a:t>P</a:t>
            </a:r>
            <a:r>
              <a:rPr lang="en-US" altLang="en-US" sz="2000" i="1" baseline="-25000" dirty="0">
                <a:sym typeface="MT Extra" panose="05050102010205020202" pitchFamily="18" charset="2"/>
              </a:rPr>
              <a:t>2</a:t>
            </a:r>
            <a:r>
              <a:rPr lang="en-US" altLang="en-US" sz="2000" dirty="0">
                <a:sym typeface="MT Extra" panose="05050102010205020202" pitchFamily="18" charset="2"/>
              </a:rPr>
              <a:t>  respectively</a:t>
            </a:r>
          </a:p>
          <a:p>
            <a:pPr lvl="1">
              <a:tabLst>
                <a:tab pos="2001838" algn="ctr"/>
                <a:tab pos="4513263" algn="ctr"/>
              </a:tabLst>
            </a:pPr>
            <a:r>
              <a:rPr lang="en-US" altLang="en-US" sz="2000" dirty="0">
                <a:sym typeface="MT Extra" panose="05050102010205020202" pitchFamily="18" charset="2"/>
              </a:rPr>
              <a:t>One condition variable “x”</a:t>
            </a:r>
            <a:r>
              <a:rPr lang="en-US" altLang="ja-JP" sz="2000" dirty="0">
                <a:sym typeface="MT Extra" panose="05050102010205020202" pitchFamily="18" charset="2"/>
              </a:rPr>
              <a:t> initialized to 0 </a:t>
            </a:r>
          </a:p>
          <a:p>
            <a:pPr lvl="1">
              <a:tabLst>
                <a:tab pos="2001838" algn="ctr"/>
                <a:tab pos="4513263" algn="ctr"/>
              </a:tabLst>
            </a:pPr>
            <a:r>
              <a:rPr lang="en-US" altLang="ja-JP" sz="2000" dirty="0">
                <a:sym typeface="MT Extra" panose="05050102010205020202" pitchFamily="18" charset="2"/>
              </a:rPr>
              <a:t>One Boolean variable “done”</a:t>
            </a:r>
          </a:p>
          <a:p>
            <a:pPr lvl="1">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a:t>
            </a:r>
            <a:r>
              <a:rPr lang="en-US" altLang="en-US" sz="2000" b="1" baseline="-25000" dirty="0">
                <a:solidFill>
                  <a:srgbClr val="000000"/>
                </a:solidFill>
                <a:latin typeface="Courier New" panose="02070309020205020404" pitchFamily="49" charset="0"/>
                <a:sym typeface="MT Extra" panose="05050102010205020202" pitchFamily="18" charset="2"/>
              </a:rPr>
              <a:t>1</a:t>
            </a:r>
            <a:r>
              <a:rPr lang="en-US" altLang="en-US" sz="2000"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a:t>
            </a:r>
            <a:r>
              <a:rPr lang="en-US" altLang="en-US" sz="2000" b="1" dirty="0" err="1">
                <a:solidFill>
                  <a:srgbClr val="000000"/>
                </a:solidFill>
                <a:latin typeface="Courier New" panose="02070309020205020404" pitchFamily="49" charset="0"/>
                <a:sym typeface="MT Extra" panose="05050102010205020202" pitchFamily="18" charset="2"/>
              </a:rPr>
              <a:t>x.signal</a:t>
            </a:r>
            <a:r>
              <a:rPr lang="en-US" altLang="en-US" sz="2000"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if </a:t>
            </a:r>
            <a:r>
              <a:rPr lang="en-US" altLang="en-US" sz="2000" b="1" dirty="0" smtClean="0">
                <a:solidFill>
                  <a:srgbClr val="000000"/>
                </a:solidFill>
                <a:latin typeface="Courier New" panose="02070309020205020404" pitchFamily="49" charset="0"/>
                <a:sym typeface="MT Extra" panose="05050102010205020202" pitchFamily="18" charset="2"/>
              </a:rPr>
              <a:t>(done == false)</a:t>
            </a:r>
            <a:endParaRPr lang="en-US" altLang="en-US" sz="2000"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a:t>
            </a:r>
            <a:r>
              <a:rPr lang="en-US" altLang="en-US" sz="2000" b="1" dirty="0" err="1">
                <a:solidFill>
                  <a:srgbClr val="000000"/>
                </a:solidFill>
                <a:latin typeface="Courier New" panose="02070309020205020404" pitchFamily="49" charset="0"/>
                <a:sym typeface="MT Extra" panose="05050102010205020202" pitchFamily="18" charset="2"/>
              </a:rPr>
              <a:t>x.wait</a:t>
            </a:r>
            <a:r>
              <a:rPr lang="en-US" altLang="en-US" sz="2000" b="1" dirty="0" smtClean="0">
                <a:solidFill>
                  <a:srgbClr val="000000"/>
                </a:solidFill>
                <a:latin typeface="Courier New" panose="02070309020205020404" pitchFamily="49" charset="0"/>
                <a:sym typeface="MT Extra" panose="05050102010205020202" pitchFamily="18" charset="2"/>
              </a:rPr>
              <a:t>();</a:t>
            </a:r>
            <a:endParaRPr lang="en-US" altLang="en-US" sz="2000"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a:t>
            </a:r>
            <a:r>
              <a:rPr lang="en-US" altLang="en-US" sz="2000" b="1" baseline="-25000" dirty="0">
                <a:solidFill>
                  <a:srgbClr val="000000"/>
                </a:solidFill>
                <a:latin typeface="Courier New" panose="02070309020205020404" pitchFamily="49" charset="0"/>
                <a:sym typeface="MT Extra" panose="05050102010205020202" pitchFamily="18" charset="2"/>
              </a:rPr>
              <a:t>2</a:t>
            </a:r>
            <a:r>
              <a:rPr lang="en-US" altLang="en-US" sz="2000" b="1" dirty="0">
                <a:solidFill>
                  <a:srgbClr val="000000"/>
                </a:solidFill>
                <a:latin typeface="Courier New" panose="02070309020205020404" pitchFamily="49" charset="0"/>
                <a:sym typeface="MT Extra" panose="05050102010205020202" pitchFamily="18" charset="2"/>
              </a:rPr>
              <a:t>;</a:t>
            </a:r>
            <a:endParaRPr lang="en-US" altLang="en-US"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2726173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sz="2000" dirty="0"/>
              <a:t>Variables </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semaphore </a:t>
            </a:r>
            <a:r>
              <a:rPr lang="en-US" altLang="en-US" sz="2000" b="1" dirty="0">
                <a:solidFill>
                  <a:srgbClr val="000000"/>
                </a:solidFill>
                <a:latin typeface="Courier New" panose="02070309020205020404" pitchFamily="49" charset="0"/>
              </a:rPr>
              <a:t>mutex;  // (initially  = 1)</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semaphore </a:t>
            </a:r>
            <a:r>
              <a:rPr lang="en-US" altLang="en-US" sz="2000" b="1" dirty="0">
                <a:solidFill>
                  <a:srgbClr val="000000"/>
                </a:solidFill>
                <a:latin typeface="Courier New" panose="02070309020205020404" pitchFamily="49" charset="0"/>
              </a:rPr>
              <a:t>next;   // (initially  = 0)</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r>
              <a:rPr lang="en-US" altLang="en-US" sz="2000" b="1" dirty="0" err="1" smtClean="0">
                <a:solidFill>
                  <a:srgbClr val="000000"/>
                </a:solidFill>
                <a:latin typeface="Courier New" panose="02070309020205020404" pitchFamily="49" charset="0"/>
              </a:rPr>
              <a:t>int</a:t>
            </a:r>
            <a:r>
              <a:rPr lang="en-US" altLang="en-US" sz="2000" b="1" dirty="0" smtClean="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next_count</a:t>
            </a:r>
            <a:r>
              <a:rPr lang="en-US" altLang="en-US" sz="2000" b="1" dirty="0">
                <a:solidFill>
                  <a:srgbClr val="000000"/>
                </a:solidFill>
                <a:latin typeface="Courier New" panose="02070309020205020404" pitchFamily="49" charset="0"/>
              </a:rPr>
              <a:t> = 0; // number of </a:t>
            </a:r>
            <a:r>
              <a:rPr lang="en-US" altLang="en-US" sz="2000" b="1" dirty="0" smtClean="0">
                <a:solidFill>
                  <a:srgbClr val="000000"/>
                </a:solidFill>
                <a:latin typeface="Courier New" panose="02070309020205020404" pitchFamily="49" charset="0"/>
              </a:rPr>
              <a:t>processes waiting</a:t>
            </a:r>
            <a:r>
              <a:rPr lang="zh-TW" altLang="en-US" sz="2000" b="1" dirty="0" smtClean="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inside </a:t>
            </a:r>
            <a:r>
              <a:rPr lang="en-US" altLang="en-US" sz="2000" b="1" dirty="0">
                <a:solidFill>
                  <a:srgbClr val="000000"/>
                </a:solidFill>
                <a:latin typeface="Courier New" panose="02070309020205020404" pitchFamily="49" charset="0"/>
              </a:rPr>
              <a:t>the monitor</a:t>
            </a:r>
            <a:br>
              <a:rPr lang="en-US" altLang="en-US" sz="2000" b="1" dirty="0">
                <a:solidFill>
                  <a:srgbClr val="000000"/>
                </a:solidFill>
                <a:latin typeface="Courier New" panose="02070309020205020404" pitchFamily="49" charset="0"/>
              </a:rPr>
            </a:br>
            <a:endParaRPr lang="en-US" altLang="en-US" sz="2000"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sz="2000" dirty="0"/>
              <a:t>Each function </a:t>
            </a:r>
            <a:r>
              <a:rPr lang="en-US" altLang="en-US" sz="2000" b="1" i="1" dirty="0"/>
              <a:t>P</a:t>
            </a:r>
            <a:r>
              <a:rPr lang="en-US" altLang="en-US" sz="2000" dirty="0"/>
              <a:t>  will be replaced by</a:t>
            </a:r>
          </a:p>
          <a:p>
            <a:pPr>
              <a:lnSpc>
                <a:spcPct val="80000"/>
              </a:lnSpc>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body of P;</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if (</a:t>
            </a:r>
            <a:r>
              <a:rPr lang="en-US" altLang="en-US" sz="2000" b="1" dirty="0" err="1">
                <a:solidFill>
                  <a:srgbClr val="000000"/>
                </a:solidFill>
                <a:latin typeface="Courier New" panose="02070309020205020404" pitchFamily="49" charset="0"/>
              </a:rPr>
              <a:t>next_count</a:t>
            </a:r>
            <a:r>
              <a:rPr lang="en-US" altLang="en-US" sz="2000" b="1" dirty="0">
                <a:solidFill>
                  <a:srgbClr val="000000"/>
                </a:solidFill>
                <a:latin typeface="Courier New" panose="02070309020205020404"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 signal(next);</a:t>
            </a:r>
            <a:endParaRPr lang="en-US" altLang="en-US" sz="2000" b="1" dirty="0">
              <a:solidFill>
                <a:srgbClr val="000000"/>
              </a:solidFill>
              <a:latin typeface="Courier New" panose="02070309020205020404" pitchFamily="49" charset="0"/>
            </a:endParaRP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  signal(</a:t>
            </a:r>
            <a:r>
              <a:rPr lang="en-US" altLang="en-US" sz="2000" b="1" dirty="0" err="1" smtClean="0">
                <a:solidFill>
                  <a:srgbClr val="000000"/>
                </a:solidFill>
                <a:latin typeface="Courier New" panose="02070309020205020404" pitchFamily="49" charset="0"/>
              </a:rPr>
              <a:t>mutex</a:t>
            </a:r>
            <a:r>
              <a:rPr lang="en-US" altLang="en-US" sz="2000" b="1" dirty="0">
                <a:solidFill>
                  <a:srgbClr val="000000"/>
                </a:solidFill>
                <a:latin typeface="Courier New" panose="02070309020205020404" pitchFamily="49" charset="0"/>
              </a:rPr>
              <a:t>);</a:t>
            </a:r>
            <a:br>
              <a:rPr lang="en-US" altLang="en-US" sz="2000" b="1" dirty="0">
                <a:solidFill>
                  <a:srgbClr val="000000"/>
                </a:solidFill>
                <a:latin typeface="Courier New" panose="02070309020205020404" pitchFamily="49" charset="0"/>
              </a:rPr>
            </a:br>
            <a:endParaRPr lang="en-US" altLang="en-US" sz="2000"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sz="2000" dirty="0"/>
              <a:t>Mutual exclusion within a monitor is ensured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A3781ED7-7E2C-44ED-849F-F7EC81647318}"/>
              </a:ext>
            </a:extLst>
          </p:cNvPr>
          <p:cNvSpPr>
            <a:spLocks noGrp="1" noChangeArrowheads="1"/>
          </p:cNvSpPr>
          <p:nvPr>
            <p:ph type="title"/>
          </p:nvPr>
        </p:nvSpPr>
        <p:spPr>
          <a:xfrm>
            <a:off x="967726" y="173267"/>
            <a:ext cx="8229600" cy="576263"/>
          </a:xfrm>
        </p:spPr>
        <p:txBody>
          <a:bodyPr/>
          <a:lstStyle/>
          <a:p>
            <a:pPr eaLnBrk="1" hangingPunct="1"/>
            <a:r>
              <a:rPr lang="en-US" altLang="en-US" sz="2800" dirty="0"/>
              <a:t> </a:t>
            </a:r>
            <a:r>
              <a:rPr lang="en-US" altLang="en-US" dirty="0"/>
              <a:t>Implementation – Condition Variables</a:t>
            </a:r>
          </a:p>
        </p:txBody>
      </p:sp>
      <p:sp>
        <p:nvSpPr>
          <p:cNvPr id="71682" name="Rectangle 3">
            <a:extLst>
              <a:ext uri="{FF2B5EF4-FFF2-40B4-BE49-F238E27FC236}">
                <a16:creationId xmlns:a16="http://schemas.microsoft.com/office/drawing/2014/main" id="{0632FD3B-F164-4834-96CE-D7C1853C60A6}"/>
              </a:ext>
            </a:extLst>
          </p:cNvPr>
          <p:cNvSpPr>
            <a:spLocks noGrp="1" noChangeArrowheads="1"/>
          </p:cNvSpPr>
          <p:nvPr>
            <p:ph idx="1"/>
          </p:nvPr>
        </p:nvSpPr>
        <p:spPr>
          <a:xfrm>
            <a:off x="893763" y="1190625"/>
            <a:ext cx="7843837" cy="4530725"/>
          </a:xfrm>
        </p:spPr>
        <p:txBody>
          <a:bodyPr/>
          <a:lstStyle/>
          <a:p>
            <a:pPr>
              <a:lnSpc>
                <a:spcPct val="90000"/>
              </a:lnSpc>
              <a:spcBef>
                <a:spcPct val="15000"/>
              </a:spcBef>
              <a:tabLst>
                <a:tab pos="1828800" algn="l"/>
                <a:tab pos="2217738" algn="l"/>
              </a:tabLst>
            </a:pPr>
            <a:r>
              <a:rPr lang="en-US" altLang="en-US" sz="2000" dirty="0"/>
              <a:t>For each condition variable </a:t>
            </a:r>
            <a:r>
              <a:rPr lang="en-US" altLang="en-US" sz="2000" b="1" i="1" dirty="0"/>
              <a:t>x</a:t>
            </a:r>
            <a:r>
              <a:rPr lang="en-US" altLang="en-US" sz="2000" dirty="0"/>
              <a:t>, we </a:t>
            </a:r>
            <a:r>
              <a:rPr lang="en-US" altLang="en-US" sz="2000" dirty="0" smtClean="0"/>
              <a:t>have</a:t>
            </a:r>
            <a:r>
              <a:rPr lang="en-US" altLang="en-US" dirty="0"/>
              <a:t>:</a:t>
            </a:r>
          </a:p>
          <a:p>
            <a:pPr>
              <a:lnSpc>
                <a:spcPct val="90000"/>
              </a:lnSpc>
              <a:spcBef>
                <a:spcPct val="15000"/>
              </a:spcBef>
              <a:buFont typeface="Monotype Sorts" pitchFamily="-84" charset="2"/>
              <a:buNone/>
              <a:tabLst>
                <a:tab pos="1828800" algn="l"/>
                <a:tab pos="2217738" algn="l"/>
              </a:tabLst>
            </a:pPr>
            <a:endParaRPr lang="en-US" altLang="en-US" dirty="0"/>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semaphore </a:t>
            </a:r>
            <a:r>
              <a:rPr lang="en-US" altLang="en-US" sz="2000" b="1" dirty="0" err="1">
                <a:solidFill>
                  <a:srgbClr val="000000"/>
                </a:solidFill>
                <a:latin typeface="Courier New" panose="02070309020205020404" pitchFamily="49" charset="0"/>
              </a:rPr>
              <a:t>x_sem</a:t>
            </a:r>
            <a:r>
              <a:rPr lang="en-US" altLang="en-US" sz="2000" b="1" dirty="0">
                <a:solidFill>
                  <a:srgbClr val="000000"/>
                </a:solidFill>
                <a:latin typeface="Courier New" panose="02070309020205020404" pitchFamily="49" charset="0"/>
              </a:rPr>
              <a:t>; // (initially  = 0)</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int </a:t>
            </a:r>
            <a:r>
              <a:rPr lang="en-US" altLang="en-US" sz="2000" b="1" dirty="0" err="1">
                <a:solidFill>
                  <a:srgbClr val="000000"/>
                </a:solidFill>
                <a:latin typeface="Courier New" panose="02070309020205020404" pitchFamily="49" charset="0"/>
              </a:rPr>
              <a:t>x_count</a:t>
            </a:r>
            <a:r>
              <a:rPr lang="en-US" altLang="en-US" sz="2000" b="1" dirty="0">
                <a:solidFill>
                  <a:srgbClr val="000000"/>
                </a:solidFill>
                <a:latin typeface="Courier New" panose="02070309020205020404" pitchFamily="49" charset="0"/>
              </a:rPr>
              <a:t> = 0;</a:t>
            </a:r>
            <a:br>
              <a:rPr lang="en-US" altLang="en-US" sz="2000" b="1" dirty="0">
                <a:solidFill>
                  <a:srgbClr val="000000"/>
                </a:solidFill>
                <a:latin typeface="Courier New" panose="02070309020205020404" pitchFamily="49" charset="0"/>
              </a:rPr>
            </a:br>
            <a:endParaRPr lang="en-US" altLang="en-US" sz="2000" b="1" dirty="0">
              <a:solidFill>
                <a:srgbClr val="000000"/>
              </a:solidFill>
              <a:latin typeface="Courier New" panose="02070309020205020404" pitchFamily="49" charset="0"/>
            </a:endParaRPr>
          </a:p>
          <a:p>
            <a:pPr>
              <a:lnSpc>
                <a:spcPct val="90000"/>
              </a:lnSpc>
              <a:spcBef>
                <a:spcPct val="15000"/>
              </a:spcBef>
              <a:tabLst>
                <a:tab pos="1828800" algn="l"/>
                <a:tab pos="2217738" algn="l"/>
              </a:tabLst>
            </a:pPr>
            <a:r>
              <a:rPr lang="en-US" altLang="en-US" sz="2000" dirty="0"/>
              <a:t>The operation </a:t>
            </a:r>
            <a:r>
              <a:rPr lang="en-US" altLang="en-US" sz="2000" b="1" dirty="0" err="1">
                <a:latin typeface="Courier New" panose="02070309020205020404" pitchFamily="49" charset="0"/>
                <a:cs typeface="Courier New" panose="02070309020205020404" pitchFamily="49" charset="0"/>
              </a:rPr>
              <a:t>x.wait</a:t>
            </a:r>
            <a:r>
              <a:rPr lang="en-US" altLang="en-US" sz="2000" b="1" dirty="0">
                <a:latin typeface="Courier New" panose="02070309020205020404" pitchFamily="49" charset="0"/>
                <a:cs typeface="Courier New" panose="02070309020205020404" pitchFamily="49" charset="0"/>
              </a:rPr>
              <a:t>() </a:t>
            </a:r>
            <a:r>
              <a:rPr lang="en-US" altLang="en-US" sz="2000" dirty="0"/>
              <a:t>can be implemented as</a:t>
            </a:r>
            <a:r>
              <a:rPr lang="en-US" altLang="en-US" dirty="0"/>
              <a:t>:</a:t>
            </a:r>
          </a:p>
          <a:p>
            <a:pPr>
              <a:lnSpc>
                <a:spcPct val="90000"/>
              </a:lnSpc>
              <a:spcBef>
                <a:spcPct val="15000"/>
              </a:spcBef>
              <a:buFont typeface="Monotype Sorts" pitchFamily="-84" charset="2"/>
              <a:buNone/>
              <a:tabLst>
                <a:tab pos="1828800" algn="l"/>
                <a:tab pos="2217738" algn="l"/>
              </a:tabLst>
            </a:pPr>
            <a:r>
              <a:rPr lang="en-US" altLang="en-US" dirty="0"/>
              <a:t>		</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x_count</a:t>
            </a:r>
            <a:r>
              <a:rPr lang="en-US" altLang="en-US" sz="2000"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if (</a:t>
            </a:r>
            <a:r>
              <a:rPr lang="en-US" altLang="en-US" sz="2000" b="1" dirty="0" err="1">
                <a:solidFill>
                  <a:srgbClr val="000000"/>
                </a:solidFill>
                <a:latin typeface="Courier New" panose="02070309020205020404" pitchFamily="49" charset="0"/>
              </a:rPr>
              <a:t>next_count</a:t>
            </a:r>
            <a:r>
              <a:rPr lang="en-US" altLang="en-US" sz="2000" b="1" dirty="0">
                <a:solidFill>
                  <a:srgbClr val="000000"/>
                </a:solidFill>
                <a:latin typeface="Courier New" panose="02070309020205020404" pitchFamily="49" charset="0"/>
              </a:rPr>
              <a:t> &gt; 0)</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signal(next);</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else</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signal(mutex);</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wait(</a:t>
            </a:r>
            <a:r>
              <a:rPr lang="en-US" altLang="en-US" sz="2000" b="1" dirty="0" err="1">
                <a:solidFill>
                  <a:srgbClr val="000000"/>
                </a:solidFill>
                <a:latin typeface="Courier New" panose="02070309020205020404" pitchFamily="49" charset="0"/>
              </a:rPr>
              <a:t>x_sem</a:t>
            </a:r>
            <a:r>
              <a:rPr lang="en-US" altLang="en-US" sz="2000"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x_count</a:t>
            </a:r>
            <a:r>
              <a:rPr lang="en-US" altLang="en-US" sz="2000"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1600" b="1"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id="{C072253D-19DC-4079-95A8-696F6DDEB146}"/>
              </a:ext>
            </a:extLst>
          </p:cNvPr>
          <p:cNvSpPr>
            <a:spLocks noGrp="1"/>
          </p:cNvSpPr>
          <p:nvPr>
            <p:ph idx="1"/>
          </p:nvPr>
        </p:nvSpPr>
        <p:spPr>
          <a:xfrm>
            <a:off x="806450" y="1137626"/>
            <a:ext cx="8059254" cy="4667250"/>
          </a:xfrm>
        </p:spPr>
        <p:txBody>
          <a:bodyPr/>
          <a:lstStyle/>
          <a:p>
            <a:r>
              <a:rPr lang="en-US" altLang="en-US" sz="2000" dirty="0"/>
              <a:t>Processes P</a:t>
            </a:r>
            <a:r>
              <a:rPr lang="en-US" altLang="en-US" sz="2000" baseline="-25000" dirty="0"/>
              <a:t>0</a:t>
            </a:r>
            <a:r>
              <a:rPr lang="en-US" altLang="en-US" sz="2000" dirty="0"/>
              <a:t> and P</a:t>
            </a:r>
            <a:r>
              <a:rPr lang="en-US" altLang="en-US" sz="2000" baseline="-25000" dirty="0"/>
              <a:t>1</a:t>
            </a:r>
            <a:r>
              <a:rPr lang="en-US" altLang="en-US" sz="2000" dirty="0"/>
              <a:t> are creating child processes using the </a:t>
            </a:r>
            <a:r>
              <a:rPr lang="en-US" altLang="en-US" sz="2000" dirty="0">
                <a:latin typeface="Courier New" panose="02070309020205020404" pitchFamily="49" charset="0"/>
                <a:cs typeface="Courier New" panose="02070309020205020404" pitchFamily="49" charset="0"/>
              </a:rPr>
              <a:t>fork() </a:t>
            </a:r>
            <a:r>
              <a:rPr lang="en-US" altLang="en-US" sz="2000" dirty="0"/>
              <a:t>system call</a:t>
            </a:r>
          </a:p>
          <a:p>
            <a:r>
              <a:rPr lang="en-US" altLang="en-US" sz="2000" dirty="0"/>
              <a:t>Race condition on kernel variable </a:t>
            </a:r>
            <a:r>
              <a:rPr lang="en-US" altLang="en-US" sz="2000" dirty="0" err="1">
                <a:latin typeface="Courier New" panose="02070309020205020404" pitchFamily="49" charset="0"/>
                <a:cs typeface="Courier New" panose="02070309020205020404" pitchFamily="49" charset="0"/>
              </a:rPr>
              <a:t>next_available_pid</a:t>
            </a:r>
            <a:r>
              <a:rPr lang="en-US" altLang="en-US" sz="2000" dirty="0"/>
              <a:t> which represents the next available process identifier (</a:t>
            </a:r>
            <a:r>
              <a:rPr lang="en-US" altLang="en-US" sz="2000" dirty="0" err="1"/>
              <a:t>pid</a:t>
            </a:r>
            <a:r>
              <a:rPr lang="en-US" altLang="en-US" sz="2000" dirty="0"/>
              <a:t>)</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endParaRPr lang="en-US" altLang="en-US" sz="2000" dirty="0" smtClean="0"/>
          </a:p>
          <a:p>
            <a:r>
              <a:rPr lang="en-US" altLang="en-US" sz="2000" dirty="0" smtClean="0"/>
              <a:t>Unless </a:t>
            </a:r>
            <a:r>
              <a:rPr lang="en-US" altLang="en-US" sz="2000" dirty="0"/>
              <a:t>there is a mechanism to prevent P</a:t>
            </a:r>
            <a:r>
              <a:rPr lang="en-US" altLang="en-US" sz="2000" baseline="-25000" dirty="0"/>
              <a:t>0</a:t>
            </a:r>
            <a:r>
              <a:rPr lang="en-US" altLang="en-US" sz="2000" dirty="0"/>
              <a:t> and P</a:t>
            </a:r>
            <a:r>
              <a:rPr lang="en-US" altLang="en-US" sz="2000" baseline="-25000" dirty="0"/>
              <a:t>1</a:t>
            </a:r>
            <a:r>
              <a:rPr lang="en-US" altLang="en-US" sz="2000" dirty="0"/>
              <a:t> from accessing  the variable </a:t>
            </a:r>
            <a:r>
              <a:rPr lang="en-US" altLang="en-US" sz="2000" dirty="0" err="1">
                <a:latin typeface="Courier New" panose="02070309020205020404" pitchFamily="49" charset="0"/>
                <a:cs typeface="Courier New" panose="02070309020205020404" pitchFamily="49" charset="0"/>
              </a:rPr>
              <a:t>next_available_pid</a:t>
            </a:r>
            <a:r>
              <a:rPr lang="en-US" altLang="en-US" sz="2000" dirty="0"/>
              <a:t>  the same </a:t>
            </a:r>
            <a:r>
              <a:rPr lang="en-US" altLang="en-US" sz="2000" dirty="0" err="1"/>
              <a:t>pid</a:t>
            </a:r>
            <a:r>
              <a:rPr lang="en-US" altLang="en-US" sz="2000" dirty="0"/>
              <a:t> could be assigned to two different processes</a:t>
            </a:r>
            <a:r>
              <a:rPr lang="en-US" altLang="en-US" dirty="0"/>
              <a:t>!</a:t>
            </a:r>
          </a:p>
          <a:p>
            <a:endParaRPr lang="en-US" altLang="en-US" dirty="0"/>
          </a:p>
        </p:txBody>
      </p:sp>
      <p:pic>
        <p:nvPicPr>
          <p:cNvPr id="90115" name="Picture 3">
            <a:extLst>
              <a:ext uri="{FF2B5EF4-FFF2-40B4-BE49-F238E27FC236}">
                <a16:creationId xmlns:a16="http://schemas.microsoft.com/office/drawing/2014/main"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653587" cy="290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FCD1EAFB-0631-4AB6-8B81-00F8342C9418}"/>
              </a:ext>
            </a:extLst>
          </p:cNvPr>
          <p:cNvSpPr>
            <a:spLocks noGrp="1" noChangeArrowheads="1"/>
          </p:cNvSpPr>
          <p:nvPr>
            <p:ph type="title"/>
          </p:nvPr>
        </p:nvSpPr>
        <p:spPr>
          <a:xfrm>
            <a:off x="933450" y="195298"/>
            <a:ext cx="7753350" cy="576263"/>
          </a:xfrm>
        </p:spPr>
        <p:txBody>
          <a:bodyPr/>
          <a:lstStyle/>
          <a:p>
            <a:pPr eaLnBrk="1" hangingPunct="1"/>
            <a:r>
              <a:rPr lang="en-US" altLang="en-US" dirty="0"/>
              <a:t>Implementation (Cont.)</a:t>
            </a:r>
          </a:p>
        </p:txBody>
      </p:sp>
      <p:sp>
        <p:nvSpPr>
          <p:cNvPr id="73730" name="Rectangle 3">
            <a:extLst>
              <a:ext uri="{FF2B5EF4-FFF2-40B4-BE49-F238E27FC236}">
                <a16:creationId xmlns:a16="http://schemas.microsoft.com/office/drawing/2014/main" id="{4DADAEF0-291C-40B5-9E31-7AAF1A95E331}"/>
              </a:ext>
            </a:extLst>
          </p:cNvPr>
          <p:cNvSpPr>
            <a:spLocks noGrp="1" noChangeArrowheads="1"/>
          </p:cNvSpPr>
          <p:nvPr>
            <p:ph idx="1"/>
          </p:nvPr>
        </p:nvSpPr>
        <p:spPr/>
        <p:txBody>
          <a:bodyPr/>
          <a:lstStyle/>
          <a:p>
            <a:pPr>
              <a:tabLst>
                <a:tab pos="1368425" algn="l"/>
                <a:tab pos="1712913" algn="l"/>
                <a:tab pos="2335213" algn="l"/>
              </a:tabLst>
            </a:pPr>
            <a:r>
              <a:rPr lang="en-US" altLang="en-US" sz="2400" dirty="0"/>
              <a:t>The operation </a:t>
            </a:r>
            <a:r>
              <a:rPr lang="en-US" altLang="en-US" sz="2400" b="1" dirty="0" err="1">
                <a:solidFill>
                  <a:srgbClr val="000000"/>
                </a:solidFill>
                <a:latin typeface="Courier New" panose="02070309020205020404" pitchFamily="49" charset="0"/>
              </a:rPr>
              <a:t>x.signal</a:t>
            </a:r>
            <a:r>
              <a:rPr lang="en-US" altLang="en-US" sz="2400" b="1" dirty="0">
                <a:solidFill>
                  <a:srgbClr val="000000"/>
                </a:solidFill>
                <a:latin typeface="Courier New" panose="02070309020205020404" pitchFamily="49" charset="0"/>
              </a:rPr>
              <a:t>() </a:t>
            </a:r>
            <a:r>
              <a:rPr lang="en-US" altLang="en-US" sz="2400" dirty="0"/>
              <a:t>can be implemented as:</a:t>
            </a:r>
            <a:br>
              <a:rPr lang="en-US" altLang="en-US" sz="2400" dirty="0"/>
            </a:br>
            <a:endParaRPr lang="en-US" altLang="en-US" sz="2400" dirty="0"/>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if (</a:t>
            </a:r>
            <a:r>
              <a:rPr lang="en-US" altLang="en-US" sz="2400" b="1" dirty="0" err="1">
                <a:solidFill>
                  <a:srgbClr val="000000"/>
                </a:solidFill>
                <a:latin typeface="Courier New" panose="02070309020205020404" pitchFamily="49" charset="0"/>
              </a:rPr>
              <a:t>x_count</a:t>
            </a:r>
            <a:r>
              <a:rPr lang="en-US" altLang="en-US" sz="2400" b="1" dirty="0">
                <a:solidFill>
                  <a:srgbClr val="000000"/>
                </a:solidFill>
                <a:latin typeface="Courier New" panose="02070309020205020404" pitchFamily="49" charset="0"/>
              </a:rPr>
              <a:t> &gt; 0) {</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a:t>
            </a:r>
            <a:r>
              <a:rPr lang="en-US" altLang="en-US" sz="2400" b="1" dirty="0" err="1">
                <a:solidFill>
                  <a:srgbClr val="000000"/>
                </a:solidFill>
                <a:latin typeface="Courier New" panose="02070309020205020404" pitchFamily="49" charset="0"/>
              </a:rPr>
              <a:t>next_count</a:t>
            </a:r>
            <a:r>
              <a:rPr lang="en-US" altLang="en-US" sz="2400" b="1" dirty="0">
                <a:solidFill>
                  <a:srgbClr val="000000"/>
                </a:solidFill>
                <a:latin typeface="Courier New" panose="02070309020205020404" pitchFamily="49" charset="0"/>
              </a:rPr>
              <a:t>++;</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signal(</a:t>
            </a:r>
            <a:r>
              <a:rPr lang="en-US" altLang="en-US" sz="2400" b="1" dirty="0" err="1">
                <a:solidFill>
                  <a:srgbClr val="000000"/>
                </a:solidFill>
                <a:latin typeface="Courier New" panose="02070309020205020404" pitchFamily="49" charset="0"/>
              </a:rPr>
              <a:t>x_sem</a:t>
            </a:r>
            <a:r>
              <a:rPr lang="en-US" altLang="en-US" sz="2400" b="1" dirty="0">
                <a:solidFill>
                  <a:srgbClr val="000000"/>
                </a:solidFill>
                <a:latin typeface="Courier New" panose="02070309020205020404" pitchFamily="49" charset="0"/>
              </a:rPr>
              <a:t>);</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wait(next);</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a:t>
            </a:r>
            <a:r>
              <a:rPr lang="en-US" altLang="en-US" sz="2400" b="1" dirty="0" err="1">
                <a:solidFill>
                  <a:srgbClr val="000000"/>
                </a:solidFill>
                <a:latin typeface="Courier New" panose="02070309020205020404" pitchFamily="49" charset="0"/>
              </a:rPr>
              <a:t>next_count</a:t>
            </a:r>
            <a:r>
              <a:rPr lang="en-US" altLang="en-US" sz="2400" b="1" dirty="0">
                <a:solidFill>
                  <a:srgbClr val="000000"/>
                </a:solidFill>
                <a:latin typeface="Courier New" panose="02070309020205020404" pitchFamily="49" charset="0"/>
              </a:rPr>
              <a:t>--;</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t>		</a:t>
            </a:r>
            <a:r>
              <a:rPr lang="en-US" altLang="en-US" dirty="0"/>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01C32B1B-A4EF-4F65-B2C5-B45EC8C1E4A1}"/>
              </a:ext>
            </a:extLst>
          </p:cNvPr>
          <p:cNvSpPr>
            <a:spLocks noGrp="1"/>
          </p:cNvSpPr>
          <p:nvPr>
            <p:ph type="title"/>
          </p:nvPr>
        </p:nvSpPr>
        <p:spPr>
          <a:xfrm>
            <a:off x="972207" y="197632"/>
            <a:ext cx="8229600" cy="576262"/>
          </a:xfrm>
        </p:spPr>
        <p:txBody>
          <a:bodyPr/>
          <a:lstStyle/>
          <a:p>
            <a:r>
              <a:rPr lang="en-US" altLang="en-US" dirty="0">
                <a:solidFill>
                  <a:schemeClr val="bg1">
                    <a:lumMod val="75000"/>
                  </a:schemeClr>
                </a:solidFill>
              </a:rPr>
              <a:t>Resuming Processes within a Monitor</a:t>
            </a:r>
          </a:p>
        </p:txBody>
      </p:sp>
      <p:sp>
        <p:nvSpPr>
          <p:cNvPr id="75778" name="Content Placeholder 2">
            <a:extLst>
              <a:ext uri="{FF2B5EF4-FFF2-40B4-BE49-F238E27FC236}">
                <a16:creationId xmlns:a16="http://schemas.microsoft.com/office/drawing/2014/main" id="{6839C047-5A3A-496B-8B8E-46EBA919BC17}"/>
              </a:ext>
            </a:extLst>
          </p:cNvPr>
          <p:cNvSpPr>
            <a:spLocks noGrp="1"/>
          </p:cNvSpPr>
          <p:nvPr>
            <p:ph idx="1"/>
          </p:nvPr>
        </p:nvSpPr>
        <p:spPr>
          <a:xfrm>
            <a:off x="816069" y="1233488"/>
            <a:ext cx="7373774" cy="4545012"/>
          </a:xfrm>
        </p:spPr>
        <p:txBody>
          <a:bodyPr/>
          <a:lstStyle/>
          <a:p>
            <a:r>
              <a:rPr lang="en-US" altLang="en-US" sz="2000" dirty="0"/>
              <a:t>If several processes queued on condition variable </a:t>
            </a:r>
            <a:r>
              <a:rPr lang="en-US" altLang="en-US" sz="2400" b="1" dirty="0">
                <a:latin typeface="Courier New" panose="02070309020205020404" pitchFamily="49" charset="0"/>
                <a:cs typeface="Courier New" panose="02070309020205020404" pitchFamily="49" charset="0"/>
              </a:rPr>
              <a:t>x</a:t>
            </a:r>
            <a:r>
              <a:rPr lang="en-US" altLang="en-US" sz="2000" dirty="0"/>
              <a:t>, and </a:t>
            </a:r>
            <a:r>
              <a:rPr lang="en-US" altLang="en-US" sz="2400" b="1" dirty="0" err="1">
                <a:latin typeface="Courier New" panose="02070309020205020404" pitchFamily="49" charset="0"/>
                <a:cs typeface="Courier New" panose="02070309020205020404" pitchFamily="49" charset="0"/>
              </a:rPr>
              <a:t>x.signal</a:t>
            </a:r>
            <a:r>
              <a:rPr lang="en-US" altLang="en-US" sz="2400" b="1" dirty="0">
                <a:latin typeface="Courier New" panose="02070309020205020404" pitchFamily="49" charset="0"/>
                <a:cs typeface="Courier New" panose="02070309020205020404" pitchFamily="49" charset="0"/>
              </a:rPr>
              <a:t>() </a:t>
            </a:r>
            <a:r>
              <a:rPr lang="en-US" altLang="en-US" sz="2000" dirty="0"/>
              <a:t>is executed, which process should be resumed?</a:t>
            </a:r>
          </a:p>
          <a:p>
            <a:r>
              <a:rPr lang="en-US" altLang="en-US" sz="2000" dirty="0"/>
              <a:t>FCFS frequently not adequate </a:t>
            </a:r>
          </a:p>
          <a:p>
            <a:r>
              <a:rPr lang="en-US" altLang="en-US" sz="2000" dirty="0"/>
              <a:t>Use</a:t>
            </a:r>
            <a:r>
              <a:rPr lang="en-US" altLang="en-US" sz="2000" b="1" dirty="0">
                <a:solidFill>
                  <a:srgbClr val="0000FF"/>
                </a:solidFill>
              </a:rPr>
              <a:t>  </a:t>
            </a:r>
            <a:r>
              <a:rPr lang="en-US" altLang="en-US" sz="2000" dirty="0"/>
              <a:t>the </a:t>
            </a:r>
            <a:r>
              <a:rPr lang="en-US" altLang="en-US" sz="2000" b="1" dirty="0">
                <a:solidFill>
                  <a:srgbClr val="006699"/>
                </a:solidFill>
                <a:latin typeface="+mj-lt"/>
              </a:rPr>
              <a:t>conditional-wait </a:t>
            </a:r>
            <a:r>
              <a:rPr lang="en-US" altLang="en-US" sz="2000" dirty="0"/>
              <a:t>construct of the form   </a:t>
            </a:r>
          </a:p>
          <a:p>
            <a:pPr marL="0" indent="0">
              <a:buNone/>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x.wait</a:t>
            </a:r>
            <a:r>
              <a:rPr lang="en-US" altLang="en-US" sz="2400" b="1" dirty="0">
                <a:latin typeface="Courier New" panose="02070309020205020404" pitchFamily="49" charset="0"/>
                <a:cs typeface="Courier New" panose="02070309020205020404" pitchFamily="49" charset="0"/>
              </a:rPr>
              <a:t>(c)</a:t>
            </a:r>
          </a:p>
          <a:p>
            <a:pPr marL="0" indent="0">
              <a:buNone/>
            </a:pPr>
            <a:r>
              <a:rPr lang="en-US" altLang="en-US" sz="2400" b="1" dirty="0">
                <a:latin typeface="Courier New" panose="02070309020205020404" pitchFamily="49" charset="0"/>
                <a:cs typeface="Courier New" panose="02070309020205020404" pitchFamily="49" charset="0"/>
              </a:rPr>
              <a:t>  </a:t>
            </a:r>
            <a:r>
              <a:rPr lang="en-US" altLang="en-US" sz="2000" dirty="0"/>
              <a:t>where:</a:t>
            </a:r>
          </a:p>
          <a:p>
            <a:pPr lvl="1"/>
            <a:r>
              <a:rPr lang="en-US" altLang="en-US" sz="2400" b="1" dirty="0">
                <a:latin typeface="Courier New" panose="02070309020205020404" pitchFamily="49" charset="0"/>
                <a:cs typeface="Courier New" panose="02070309020205020404" pitchFamily="49" charset="0"/>
              </a:rPr>
              <a:t>c</a:t>
            </a:r>
            <a:r>
              <a:rPr lang="en-US" altLang="en-US" sz="2000" dirty="0"/>
              <a:t> is an integer (called the priority number)</a:t>
            </a:r>
            <a:endParaRPr lang="en-US" altLang="en-US" sz="2000" b="1" dirty="0">
              <a:solidFill>
                <a:srgbClr val="0000FF"/>
              </a:solidFill>
            </a:endParaRPr>
          </a:p>
          <a:p>
            <a:pPr lvl="1"/>
            <a:r>
              <a:rPr lang="en-US" altLang="en-US" sz="2000" dirty="0"/>
              <a:t>The process with lowest number (highest priority) is scheduled next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818362" y="998376"/>
            <a:ext cx="7709816" cy="5042062"/>
          </a:xfrm>
        </p:spPr>
        <p:txBody>
          <a:bodyPr/>
          <a:lstStyle/>
          <a:p>
            <a:pPr>
              <a:lnSpc>
                <a:spcPct val="80000"/>
              </a:lnSpc>
            </a:pPr>
            <a:r>
              <a:rPr lang="en-US" altLang="en-US" sz="2400" dirty="0" smtClean="0"/>
              <a:t>Allocate </a:t>
            </a:r>
            <a:r>
              <a:rPr lang="en-US" altLang="en-US" sz="2400" dirty="0"/>
              <a:t>a single resource among competing processes using priority numbers that specifies  the maximum time a process  plans to use the resource</a:t>
            </a:r>
          </a:p>
          <a:p>
            <a:pPr>
              <a:lnSpc>
                <a:spcPct val="80000"/>
              </a:lnSpc>
              <a:buFont typeface="Monotype Sorts" pitchFamily="-84" charset="2"/>
              <a:buNone/>
            </a:pPr>
            <a:endParaRPr lang="en-US" altLang="en-US" sz="24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2400" b="1" dirty="0">
                <a:solidFill>
                  <a:srgbClr val="000000"/>
                </a:solidFill>
                <a:latin typeface="Courier New" panose="02070309020205020404" pitchFamily="49" charset="0"/>
              </a:rPr>
              <a:t>              </a:t>
            </a:r>
            <a:r>
              <a:rPr lang="en-US" altLang="en-US" sz="2800" b="1" dirty="0" err="1">
                <a:solidFill>
                  <a:srgbClr val="000000"/>
                </a:solidFill>
                <a:latin typeface="Courier New" panose="02070309020205020404" pitchFamily="49" charset="0"/>
              </a:rPr>
              <a:t>R.acquire</a:t>
            </a:r>
            <a:r>
              <a:rPr lang="en-US" altLang="en-US" sz="2800" b="1" dirty="0">
                <a:solidFill>
                  <a:srgbClr val="000000"/>
                </a:solidFill>
                <a:latin typeface="Courier New" panose="02070309020205020404" pitchFamily="49" charset="0"/>
              </a:rPr>
              <a:t>(t)</a:t>
            </a:r>
            <a:r>
              <a:rPr lang="en-US" altLang="en-US" sz="2400"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sz="24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b="1" dirty="0" smtClean="0">
                <a:solidFill>
                  <a:srgbClr val="000000"/>
                </a:solidFill>
                <a:latin typeface="Courier New" panose="02070309020205020404" pitchFamily="49" charset="0"/>
              </a:rPr>
              <a:t>// </a:t>
            </a:r>
            <a:r>
              <a:rPr lang="en-US" altLang="en-US" sz="2400" b="1" dirty="0">
                <a:solidFill>
                  <a:srgbClr val="000000"/>
                </a:solidFill>
                <a:latin typeface="Courier New" panose="02070309020205020404" pitchFamily="49" charset="0"/>
              </a:rPr>
              <a:t>access the </a:t>
            </a:r>
            <a:r>
              <a:rPr lang="en-US" altLang="en-US" sz="2400" b="1" dirty="0" smtClean="0">
                <a:solidFill>
                  <a:srgbClr val="000000"/>
                </a:solidFill>
                <a:latin typeface="Courier New" panose="02070309020205020404" pitchFamily="49" charset="0"/>
              </a:rPr>
              <a:t>resource</a:t>
            </a:r>
            <a:r>
              <a:rPr lang="en-US" altLang="en-US" sz="2400"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sz="24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2400" b="1" dirty="0" smtClean="0">
                <a:solidFill>
                  <a:srgbClr val="000000"/>
                </a:solidFill>
                <a:latin typeface="Courier New" panose="02070309020205020404" pitchFamily="49" charset="0"/>
              </a:rPr>
              <a:t>              </a:t>
            </a:r>
            <a:r>
              <a:rPr lang="en-US" altLang="en-US" sz="2800" b="1" dirty="0" err="1" smtClean="0">
                <a:solidFill>
                  <a:srgbClr val="000000"/>
                </a:solidFill>
                <a:latin typeface="Courier New" panose="02070309020205020404" pitchFamily="49" charset="0"/>
              </a:rPr>
              <a:t>R.release</a:t>
            </a:r>
            <a:r>
              <a:rPr lang="en-US" altLang="en-US" sz="2800" b="1" dirty="0" smtClean="0">
                <a:solidFill>
                  <a:srgbClr val="000000"/>
                </a:solidFill>
                <a:latin typeface="Courier New" panose="02070309020205020404" pitchFamily="49" charset="0"/>
              </a:rPr>
              <a:t>();</a:t>
            </a:r>
            <a:endParaRPr lang="en-US" altLang="en-US" sz="28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sz="2400" dirty="0">
              <a:solidFill>
                <a:srgbClr val="0000FF"/>
              </a:solidFill>
            </a:endParaRPr>
          </a:p>
          <a:p>
            <a:pPr>
              <a:lnSpc>
                <a:spcPct val="80000"/>
              </a:lnSpc>
            </a:pPr>
            <a:r>
              <a:rPr lang="en-US" altLang="en-US" sz="2400" dirty="0"/>
              <a:t>Where R is an instance of  type </a:t>
            </a:r>
            <a:r>
              <a:rPr lang="en-US" altLang="en-US" sz="2800" b="1" dirty="0" err="1">
                <a:solidFill>
                  <a:srgbClr val="000000"/>
                </a:solidFill>
                <a:latin typeface="Courier New" panose="02070309020205020404" pitchFamily="49" charset="0"/>
              </a:rPr>
              <a:t>ResourceAllocator</a:t>
            </a:r>
            <a:endParaRPr lang="en-US" altLang="en-US" sz="28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818362" y="998376"/>
            <a:ext cx="7709816" cy="5042062"/>
          </a:xfrm>
        </p:spPr>
        <p:txBody>
          <a:bodyPr/>
          <a:lstStyle/>
          <a:p>
            <a:pPr>
              <a:lnSpc>
                <a:spcPct val="80000"/>
              </a:lnSpc>
            </a:pPr>
            <a:r>
              <a:rPr lang="en-US" altLang="en-US" sz="2000" dirty="0" smtClean="0"/>
              <a:t>Allocate </a:t>
            </a:r>
            <a:r>
              <a:rPr lang="en-US" altLang="en-US" sz="2000" dirty="0"/>
              <a:t>a single resource among competing processes using priority numbers that specifies  the maximum time a process  plans to use the resource</a:t>
            </a:r>
          </a:p>
          <a:p>
            <a:pPr>
              <a:lnSpc>
                <a:spcPct val="80000"/>
              </a:lnSpc>
            </a:pPr>
            <a:r>
              <a:rPr lang="en-US" altLang="en-US" sz="2000" dirty="0"/>
              <a:t>The process with the shortest time is allocated the resource first</a:t>
            </a:r>
          </a:p>
          <a:p>
            <a:pPr>
              <a:lnSpc>
                <a:spcPct val="80000"/>
              </a:lnSpc>
            </a:pPr>
            <a:r>
              <a:rPr lang="en-US" altLang="en-US" sz="2000" dirty="0"/>
              <a:t>Let R is an instance of  type </a:t>
            </a:r>
            <a:r>
              <a:rPr lang="en-US" altLang="en-US" sz="2400" b="1" dirty="0" err="1">
                <a:solidFill>
                  <a:srgbClr val="000000"/>
                </a:solidFill>
                <a:latin typeface="Courier New" panose="02070309020205020404" pitchFamily="49" charset="0"/>
              </a:rPr>
              <a:t>ResourceAllocator</a:t>
            </a:r>
            <a:r>
              <a:rPr lang="en-US" altLang="en-US" sz="2400" b="1" dirty="0">
                <a:solidFill>
                  <a:srgbClr val="000000"/>
                </a:solidFill>
                <a:latin typeface="Courier New" panose="02070309020205020404" pitchFamily="49" charset="0"/>
              </a:rPr>
              <a:t> </a:t>
            </a:r>
            <a:r>
              <a:rPr lang="en-US" altLang="en-US" sz="2000" dirty="0"/>
              <a:t>(next slide)</a:t>
            </a:r>
          </a:p>
          <a:p>
            <a:pPr>
              <a:lnSpc>
                <a:spcPct val="80000"/>
              </a:lnSpc>
            </a:pPr>
            <a:r>
              <a:rPr lang="en-US" altLang="en-US" sz="2000" dirty="0"/>
              <a:t>Access to </a:t>
            </a:r>
            <a:r>
              <a:rPr lang="en-US" altLang="en-US" sz="2400" b="1" dirty="0" err="1">
                <a:solidFill>
                  <a:srgbClr val="000000"/>
                </a:solidFill>
                <a:latin typeface="Courier New" panose="02070309020205020404" pitchFamily="49" charset="0"/>
              </a:rPr>
              <a:t>ResourceAllocator</a:t>
            </a:r>
            <a:r>
              <a:rPr lang="en-US" altLang="en-US" sz="2400" b="1" dirty="0">
                <a:solidFill>
                  <a:srgbClr val="000000"/>
                </a:solidFill>
                <a:latin typeface="Courier New" panose="02070309020205020404" pitchFamily="49" charset="0"/>
              </a:rPr>
              <a:t> </a:t>
            </a:r>
            <a:r>
              <a:rPr lang="en-US" altLang="en-US" sz="2000" dirty="0"/>
              <a:t>is done via:</a:t>
            </a:r>
          </a:p>
          <a:p>
            <a:pPr>
              <a:lnSpc>
                <a:spcPct val="80000"/>
              </a:lnSpc>
              <a:buFont typeface="Monotype Sorts" pitchFamily="-84" charset="2"/>
              <a:buNone/>
            </a:pPr>
            <a:r>
              <a:rPr lang="en-US" altLang="en-US" sz="2000" b="1" dirty="0" smtClean="0">
                <a:solidFill>
                  <a:srgbClr val="000000"/>
                </a:solidFill>
                <a:latin typeface="Courier New" panose="02070309020205020404" pitchFamily="49" charset="0"/>
              </a:rPr>
              <a:t>              </a:t>
            </a:r>
            <a:r>
              <a:rPr lang="en-US" altLang="en-US" sz="2400" b="1" dirty="0" err="1">
                <a:solidFill>
                  <a:srgbClr val="000000"/>
                </a:solidFill>
                <a:latin typeface="Courier New" panose="02070309020205020404" pitchFamily="49" charset="0"/>
              </a:rPr>
              <a:t>R.acquire</a:t>
            </a:r>
            <a:r>
              <a:rPr lang="en-US" altLang="en-US" sz="2400" b="1" dirty="0">
                <a:solidFill>
                  <a:srgbClr val="000000"/>
                </a:solidFill>
                <a:latin typeface="Courier New" panose="02070309020205020404" pitchFamily="49" charset="0"/>
              </a:rPr>
              <a:t>(t)</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access the </a:t>
            </a:r>
            <a:r>
              <a:rPr lang="en-US" altLang="en-US" sz="2000" b="1" dirty="0" smtClean="0">
                <a:solidFill>
                  <a:srgbClr val="000000"/>
                </a:solidFill>
                <a:latin typeface="Courier New" panose="02070309020205020404" pitchFamily="49" charset="0"/>
              </a:rPr>
              <a:t>resource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a:t>
            </a:r>
            <a:r>
              <a:rPr lang="en-US" altLang="en-US" sz="2400" b="1" dirty="0" err="1" smtClean="0">
                <a:solidFill>
                  <a:srgbClr val="000000"/>
                </a:solidFill>
                <a:latin typeface="Courier New" panose="02070309020205020404" pitchFamily="49" charset="0"/>
              </a:rPr>
              <a:t>R.release</a:t>
            </a:r>
            <a:r>
              <a:rPr lang="en-US" altLang="en-US" sz="2400" b="1" dirty="0" smtClean="0">
                <a:solidFill>
                  <a:srgbClr val="000000"/>
                </a:solidFill>
                <a:latin typeface="Courier New" panose="02070309020205020404" pitchFamily="49" charset="0"/>
              </a:rPr>
              <a:t>();</a:t>
            </a:r>
            <a:endParaRPr lang="en-US" altLang="en-US" sz="24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sz="2000" dirty="0">
              <a:solidFill>
                <a:srgbClr val="0000FF"/>
              </a:solidFill>
            </a:endParaRPr>
          </a:p>
          <a:p>
            <a:pPr>
              <a:lnSpc>
                <a:spcPct val="80000"/>
              </a:lnSpc>
            </a:pPr>
            <a:r>
              <a:rPr lang="en-US" altLang="en-US" sz="2000" dirty="0"/>
              <a:t>Where </a:t>
            </a:r>
            <a:r>
              <a:rPr lang="en-US" altLang="en-US" sz="2400" b="1" dirty="0">
                <a:solidFill>
                  <a:srgbClr val="000000"/>
                </a:solidFill>
                <a:latin typeface="Courier New" panose="02070309020205020404" pitchFamily="49" charset="0"/>
              </a:rPr>
              <a:t>t</a:t>
            </a:r>
            <a:r>
              <a:rPr lang="en-US" altLang="en-US" sz="2000" dirty="0"/>
              <a:t> is the maximum time a process plans to use the resource</a:t>
            </a:r>
          </a:p>
          <a:p>
            <a:pPr>
              <a:lnSpc>
                <a:spcPct val="80000"/>
              </a:lnSpc>
            </a:pP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extLst>
      <p:ext uri="{BB962C8B-B14F-4D97-AF65-F5344CB8AC3E}">
        <p14:creationId xmlns:p14="http://schemas.microsoft.com/office/powerpoint/2010/main" val="31928096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CDBDEA88-9919-449A-807F-AEBDDF81E363}"/>
              </a:ext>
            </a:extLst>
          </p:cNvPr>
          <p:cNvSpPr>
            <a:spLocks noGrp="1" noChangeArrowheads="1"/>
          </p:cNvSpPr>
          <p:nvPr>
            <p:ph type="title"/>
          </p:nvPr>
        </p:nvSpPr>
        <p:spPr>
          <a:xfrm>
            <a:off x="1299900" y="172650"/>
            <a:ext cx="7729799" cy="576262"/>
          </a:xfrm>
        </p:spPr>
        <p:txBody>
          <a:bodyPr/>
          <a:lstStyle/>
          <a:p>
            <a:pPr eaLnBrk="1" hangingPunct="1"/>
            <a:r>
              <a:rPr lang="en-US" altLang="en-US" dirty="0"/>
              <a:t>A Monitor to Allocate Single Resource</a:t>
            </a:r>
          </a:p>
        </p:txBody>
      </p:sp>
      <p:sp>
        <p:nvSpPr>
          <p:cNvPr id="78850" name="Rectangle 3">
            <a:extLst>
              <a:ext uri="{FF2B5EF4-FFF2-40B4-BE49-F238E27FC236}">
                <a16:creationId xmlns:a16="http://schemas.microsoft.com/office/drawing/2014/main" id="{18016772-06F5-43E2-81D4-B3F01DB70FE2}"/>
              </a:ext>
            </a:extLst>
          </p:cNvPr>
          <p:cNvSpPr>
            <a:spLocks noGrp="1" noChangeArrowheads="1"/>
          </p:cNvSpPr>
          <p:nvPr>
            <p:ph idx="1"/>
          </p:nvPr>
        </p:nvSpPr>
        <p:spPr>
          <a:xfrm>
            <a:off x="1646238" y="766763"/>
            <a:ext cx="6235700" cy="5024437"/>
          </a:xfrm>
        </p:spPr>
        <p:txBody>
          <a:bodyPr/>
          <a:lstStyle/>
          <a:p>
            <a:pPr>
              <a:buFont typeface="Monotype Sorts" pitchFamily="-84" charset="2"/>
              <a:buNone/>
              <a:tabLst>
                <a:tab pos="1368425" algn="l"/>
                <a:tab pos="1712913" algn="l"/>
                <a:tab pos="2335213" algn="l"/>
              </a:tabLst>
            </a:pPr>
            <a:endParaRPr lang="en-US" altLang="en-US" sz="1600" dirty="0"/>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monitor </a:t>
            </a:r>
            <a:r>
              <a:rPr lang="en-US" altLang="en-US" b="1" dirty="0" err="1">
                <a:solidFill>
                  <a:srgbClr val="000000"/>
                </a:solidFill>
                <a:latin typeface="Courier New" panose="02070309020205020404" pitchFamily="49" charset="0"/>
              </a:rPr>
              <a:t>ResourceAllocator</a:t>
            </a:r>
            <a:r>
              <a:rPr lang="en-US" altLang="en-US"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busy;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condition x;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void acquire(int time) {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if (busy)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x.wait</a:t>
            </a:r>
            <a:r>
              <a:rPr lang="en-US" altLang="en-US" b="1" dirty="0">
                <a:solidFill>
                  <a:srgbClr val="000000"/>
                </a:solidFill>
                <a:latin typeface="Courier New" panose="02070309020205020404" pitchFamily="49" charset="0"/>
              </a:rPr>
              <a:t>(time);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busy = true;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void release() {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x.signal</a:t>
            </a:r>
            <a:r>
              <a:rPr lang="en-US" altLang="en-US"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initialization code()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  busy </a:t>
            </a:r>
            <a:r>
              <a:rPr lang="en-US" altLang="en-US" b="1" dirty="0">
                <a:solidFill>
                  <a:srgbClr val="000000"/>
                </a:solidFill>
                <a:latin typeface="Courier New" panose="02070309020205020404" pitchFamily="49" charset="0"/>
              </a:rPr>
              <a:t>= false;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a:t>
            </a:r>
            <a:r>
              <a:rPr lang="en-US" altLang="en-US" b="1" dirty="0"/>
              <a:t>	</a:t>
            </a:r>
            <a:r>
              <a:rPr lang="en-US" altLang="en-US" sz="1600" b="1" dirty="0"/>
              <a:t>	</a:t>
            </a:r>
            <a:r>
              <a:rPr lang="en-US" altLang="en-US" sz="1600" dirty="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Single Resource Monitor (Cont.)</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7243486" cy="4860925"/>
          </a:xfrm>
        </p:spPr>
        <p:txBody>
          <a:bodyPr/>
          <a:lstStyle/>
          <a:p>
            <a:r>
              <a:rPr lang="en-US" altLang="en-US" sz="2400" dirty="0"/>
              <a:t> Usage:</a:t>
            </a:r>
          </a:p>
          <a:p>
            <a:pPr marL="0" indent="0">
              <a:buNone/>
            </a:pPr>
            <a:r>
              <a:rPr lang="en-US" altLang="en-US" sz="2400" b="1" dirty="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acquire()</a:t>
            </a:r>
            <a:endParaRPr lang="en-US" altLang="en-US" sz="2400" b="1" dirty="0">
              <a:latin typeface="Courier New" panose="02070309020205020404" pitchFamily="49" charset="0"/>
              <a:cs typeface="Courier New" panose="02070309020205020404" pitchFamily="49" charset="0"/>
            </a:endParaRPr>
          </a:p>
          <a:p>
            <a:pPr marL="0" indent="0">
              <a:buNone/>
            </a:pPr>
            <a:r>
              <a:rPr lang="en-US" altLang="en-US" sz="2400" b="1" dirty="0">
                <a:latin typeface="Courier New" panose="02070309020205020404" pitchFamily="49" charset="0"/>
                <a:cs typeface="Courier New" panose="02070309020205020404" pitchFamily="49" charset="0"/>
              </a:rPr>
              <a:t>      ...</a:t>
            </a:r>
          </a:p>
          <a:p>
            <a:pPr marL="0" indent="0">
              <a:buNone/>
            </a:pPr>
            <a:r>
              <a:rPr lang="en-US" altLang="en-US" sz="2400" b="1" dirty="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release()</a:t>
            </a:r>
            <a:endParaRPr lang="en-US" altLang="en-US" sz="2400" b="1" dirty="0">
              <a:latin typeface="Courier New" panose="02070309020205020404" pitchFamily="49" charset="0"/>
              <a:cs typeface="Courier New" panose="02070309020205020404" pitchFamily="49" charset="0"/>
            </a:endParaRPr>
          </a:p>
          <a:p>
            <a:r>
              <a:rPr lang="en-US" altLang="en-US" sz="2400" b="1" dirty="0">
                <a:latin typeface="Courier New" panose="02070309020205020404" pitchFamily="49" charset="0"/>
                <a:cs typeface="Courier New" panose="02070309020205020404" pitchFamily="49" charset="0"/>
              </a:rPr>
              <a:t> </a:t>
            </a:r>
            <a:r>
              <a:rPr lang="en-US" altLang="en-US" sz="2400" dirty="0"/>
              <a:t>Incorrect use of monitor operations</a:t>
            </a:r>
          </a:p>
          <a:p>
            <a:pPr lvl="1"/>
            <a:r>
              <a:rPr lang="en-US" altLang="en-US" sz="2400" dirty="0"/>
              <a:t> </a:t>
            </a:r>
            <a:r>
              <a:rPr lang="en-US" altLang="en-US" sz="2400" b="1" dirty="0">
                <a:latin typeface="Courier New" panose="02070309020205020404" pitchFamily="49" charset="0"/>
                <a:cs typeface="Courier New" panose="02070309020205020404" pitchFamily="49" charset="0"/>
              </a:rPr>
              <a:t>release()  …  acquire()</a:t>
            </a:r>
          </a:p>
          <a:p>
            <a:pPr lvl="1"/>
            <a:r>
              <a:rPr lang="en-US" altLang="en-US" sz="2400" dirty="0"/>
              <a:t> </a:t>
            </a:r>
            <a:r>
              <a:rPr lang="en-US" altLang="en-US" sz="2400" b="1" dirty="0">
                <a:latin typeface="Courier New" panose="02070309020205020404" pitchFamily="49" charset="0"/>
                <a:cs typeface="Courier New" panose="02070309020205020404" pitchFamily="49" charset="0"/>
              </a:rPr>
              <a:t>acquire()  …  acquire</a:t>
            </a:r>
            <a:r>
              <a:rPr lang="en-US" altLang="en-US" sz="2400" b="1" dirty="0" smtClean="0">
                <a:latin typeface="Courier New" panose="02070309020205020404" pitchFamily="49" charset="0"/>
                <a:cs typeface="Courier New" panose="02070309020205020404" pitchFamily="49" charset="0"/>
              </a:rPr>
              <a:t>()</a:t>
            </a:r>
            <a:endParaRPr lang="en-US" altLang="en-US" sz="2400" b="1" dirty="0">
              <a:latin typeface="Courier New" panose="02070309020205020404" pitchFamily="49" charset="0"/>
              <a:cs typeface="Courier New" panose="02070309020205020404" pitchFamily="49" charset="0"/>
            </a:endParaRPr>
          </a:p>
          <a:p>
            <a:pPr lvl="1"/>
            <a:r>
              <a:rPr lang="en-US" altLang="en-US" sz="2400" dirty="0"/>
              <a:t> Omitting  of </a:t>
            </a:r>
            <a:r>
              <a:rPr lang="en-US" altLang="en-US" sz="2400" b="1" dirty="0">
                <a:latin typeface="Courier New" panose="02070309020205020404" pitchFamily="49" charset="0"/>
                <a:cs typeface="Courier New" panose="02070309020205020404" pitchFamily="49" charset="0"/>
              </a:rPr>
              <a:t>acquire() </a:t>
            </a:r>
            <a:r>
              <a:rPr lang="en-US" altLang="en-US" sz="2400" dirty="0"/>
              <a:t>and/or </a:t>
            </a:r>
            <a:r>
              <a:rPr lang="en-US" altLang="en-US" sz="2400" b="1" dirty="0">
                <a:latin typeface="Courier New" panose="02070309020205020404" pitchFamily="49" charset="0"/>
                <a:cs typeface="Courier New" panose="02070309020205020404" pitchFamily="49" charset="0"/>
              </a:rPr>
              <a:t>release()</a:t>
            </a:r>
            <a:endParaRPr lang="en-US" altLang="en-US" sz="2400" dirty="0"/>
          </a:p>
          <a:p>
            <a:pPr marL="0"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val="13575779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id="{0262CF6A-7DE0-413B-B4A8-CA639FB8A3CD}"/>
              </a:ext>
            </a:extLst>
          </p:cNvPr>
          <p:cNvSpPr>
            <a:spLocks noGrp="1"/>
          </p:cNvSpPr>
          <p:nvPr>
            <p:ph type="title"/>
          </p:nvPr>
        </p:nvSpPr>
        <p:spPr>
          <a:xfrm>
            <a:off x="457200" y="106853"/>
            <a:ext cx="8229600" cy="576262"/>
          </a:xfrm>
        </p:spPr>
        <p:txBody>
          <a:bodyPr/>
          <a:lstStyle/>
          <a:p>
            <a:r>
              <a:rPr lang="en-US" altLang="en-US" dirty="0"/>
              <a:t>Liveness</a:t>
            </a:r>
          </a:p>
        </p:txBody>
      </p:sp>
      <p:sp>
        <p:nvSpPr>
          <p:cNvPr id="100354" name="Content Placeholder 2">
            <a:extLst>
              <a:ext uri="{FF2B5EF4-FFF2-40B4-BE49-F238E27FC236}">
                <a16:creationId xmlns:a16="http://schemas.microsoft.com/office/drawing/2014/main" id="{9AEFB289-EC7A-42F2-96F5-192B003A5A92}"/>
              </a:ext>
            </a:extLst>
          </p:cNvPr>
          <p:cNvSpPr>
            <a:spLocks noGrp="1"/>
          </p:cNvSpPr>
          <p:nvPr>
            <p:ph idx="1"/>
          </p:nvPr>
        </p:nvSpPr>
        <p:spPr/>
        <p:txBody>
          <a:bodyPr/>
          <a:lstStyle/>
          <a:p>
            <a:r>
              <a:rPr lang="en-US" altLang="en-US" sz="2400" dirty="0"/>
              <a:t>Processes may have to wait indefinitely while trying to acquire a synchronization tool such as a mutex lock or semaphore.</a:t>
            </a:r>
          </a:p>
          <a:p>
            <a:r>
              <a:rPr lang="en-US" altLang="en-US" sz="2400" dirty="0"/>
              <a:t>Waiting indefinitely violates the progress and bounded-waiting criteria discussed at the beginning of this chapter.</a:t>
            </a:r>
          </a:p>
          <a:p>
            <a:r>
              <a:rPr lang="en-US" altLang="en-US" sz="2400" b="1" dirty="0"/>
              <a:t>Liveness</a:t>
            </a:r>
            <a:r>
              <a:rPr lang="en-US" altLang="en-US" sz="2400" dirty="0"/>
              <a:t> refers to a set of properties that a system must satisfy to ensure processes make progress.</a:t>
            </a:r>
          </a:p>
          <a:p>
            <a:r>
              <a:rPr lang="en-US" altLang="en-US" sz="2400" dirty="0"/>
              <a:t>Indefinite waiting is an example of a liveness failure.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sz="2000" b="1" dirty="0">
                <a:solidFill>
                  <a:srgbClr val="006699"/>
                </a:solidFill>
                <a:latin typeface="+mj-lt"/>
              </a:rPr>
              <a:t>Deadlock</a:t>
            </a:r>
            <a:r>
              <a:rPr lang="en-US" altLang="en-US" sz="2000" b="1" dirty="0">
                <a:solidFill>
                  <a:srgbClr val="3366FF"/>
                </a:solidFill>
              </a:rPr>
              <a:t> </a:t>
            </a:r>
            <a:r>
              <a:rPr lang="en-US" altLang="en-US" sz="2000" dirty="0"/>
              <a:t>– two or more processes are waiting indefinitely for an event that can be caused by only one of the waiting processes</a:t>
            </a:r>
          </a:p>
          <a:p>
            <a:pPr>
              <a:lnSpc>
                <a:spcPct val="90000"/>
              </a:lnSpc>
              <a:tabLst>
                <a:tab pos="1882775" algn="ctr"/>
                <a:tab pos="4568825" algn="ctr"/>
              </a:tabLst>
            </a:pPr>
            <a:r>
              <a:rPr lang="en-US" altLang="en-US" sz="2000" dirty="0">
                <a:solidFill>
                  <a:srgbClr val="000000"/>
                </a:solidFill>
              </a:rPr>
              <a:t>Let </a:t>
            </a:r>
            <a:r>
              <a:rPr lang="en-US" altLang="en-US" sz="2400" b="1" i="1" dirty="0">
                <a:solidFill>
                  <a:srgbClr val="000000"/>
                </a:solidFill>
                <a:latin typeface="Courier New" panose="02070309020205020404" pitchFamily="49" charset="0"/>
              </a:rPr>
              <a:t>S</a:t>
            </a:r>
            <a:r>
              <a:rPr lang="en-US" altLang="en-US" sz="2000" dirty="0">
                <a:solidFill>
                  <a:srgbClr val="000000"/>
                </a:solidFill>
              </a:rPr>
              <a:t> and</a:t>
            </a:r>
            <a:r>
              <a:rPr lang="en-US" altLang="en-US" b="1" dirty="0">
                <a:solidFill>
                  <a:srgbClr val="000000"/>
                </a:solidFill>
                <a:latin typeface="Courier New" panose="02070309020205020404" pitchFamily="49" charset="0"/>
              </a:rPr>
              <a:t> </a:t>
            </a:r>
            <a:r>
              <a:rPr lang="en-US" altLang="en-US" sz="2400" b="1" i="1" dirty="0">
                <a:solidFill>
                  <a:srgbClr val="000000"/>
                </a:solidFill>
                <a:latin typeface="Courier New" panose="02070309020205020404" pitchFamily="49" charset="0"/>
              </a:rPr>
              <a:t>Q</a:t>
            </a:r>
            <a:r>
              <a:rPr lang="en-US" altLang="en-US" b="1" dirty="0">
                <a:solidFill>
                  <a:srgbClr val="000000"/>
                </a:solidFill>
                <a:latin typeface="Courier New" panose="02070309020205020404" pitchFamily="49" charset="0"/>
              </a:rPr>
              <a:t> </a:t>
            </a:r>
            <a:r>
              <a:rPr lang="en-US" altLang="en-US" sz="2000" dirty="0">
                <a:solidFill>
                  <a:srgbClr val="000000"/>
                </a:solidFill>
              </a:rPr>
              <a:t>be </a:t>
            </a:r>
            <a:r>
              <a:rPr lang="en-US" altLang="en-US" sz="2000" dirty="0"/>
              <a:t>two semaphores initialized to 1</a:t>
            </a:r>
          </a:p>
          <a:p>
            <a:pPr>
              <a:lnSpc>
                <a:spcPct val="90000"/>
              </a:lnSpc>
              <a:buFont typeface="Monotype Sorts" pitchFamily="-84" charset="2"/>
              <a:buNone/>
              <a:tabLst>
                <a:tab pos="1882775" algn="ctr"/>
                <a:tab pos="4568825" algn="ctr"/>
              </a:tabLst>
            </a:pPr>
            <a:r>
              <a:rPr lang="en-US" altLang="en-US" sz="2000" i="1" dirty="0">
                <a:solidFill>
                  <a:srgbClr val="000000"/>
                </a:solidFill>
              </a:rPr>
              <a:t>		        P</a:t>
            </a:r>
            <a:r>
              <a:rPr lang="en-US" altLang="en-US" sz="2000" baseline="-25000" dirty="0">
                <a:solidFill>
                  <a:srgbClr val="000000"/>
                </a:solidFill>
              </a:rPr>
              <a:t>0</a:t>
            </a:r>
            <a:r>
              <a:rPr lang="en-US" altLang="en-US" sz="2000" dirty="0">
                <a:solidFill>
                  <a:srgbClr val="000000"/>
                </a:solidFill>
              </a:rPr>
              <a:t>	                            </a:t>
            </a:r>
            <a:r>
              <a:rPr lang="en-US" altLang="en-US" sz="2000" i="1" dirty="0">
                <a:solidFill>
                  <a:srgbClr val="000000"/>
                </a:solidFill>
              </a:rPr>
              <a:t>P</a:t>
            </a:r>
            <a:r>
              <a:rPr lang="en-US" altLang="en-US" sz="2000" baseline="-25000" dirty="0">
                <a:solidFill>
                  <a:srgbClr val="000000"/>
                </a:solidFill>
              </a:rPr>
              <a:t>1</a:t>
            </a:r>
          </a:p>
          <a:p>
            <a:pPr>
              <a:lnSpc>
                <a:spcPct val="90000"/>
              </a:lnSpc>
              <a:buFont typeface="Monotype Sorts" pitchFamily="-84" charset="2"/>
              <a:buNone/>
              <a:tabLst>
                <a:tab pos="1882775" algn="ctr"/>
                <a:tab pos="4568825" algn="ctr"/>
              </a:tabLst>
            </a:pPr>
            <a:r>
              <a:rPr lang="en-US" altLang="en-US" sz="2000"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wait(S</a:t>
            </a:r>
            <a:r>
              <a:rPr lang="en-US" altLang="en-US" b="1" dirty="0">
                <a:solidFill>
                  <a:srgbClr val="000000"/>
                </a:solidFill>
                <a:latin typeface="Courier New" panose="02070309020205020404" pitchFamily="49" charset="0"/>
              </a:rPr>
              <a:t>); 	              wait(Q);</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wait(Q); 	              </a:t>
            </a:r>
            <a:r>
              <a:rPr lang="en-US" altLang="en-US" b="1" dirty="0" smtClean="0">
                <a:solidFill>
                  <a:srgbClr val="000000"/>
                </a:solidFill>
                <a:latin typeface="Courier New" panose="02070309020205020404" pitchFamily="49" charset="0"/>
              </a:rPr>
              <a:t> wait(S</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signal(S);             </a:t>
            </a:r>
            <a:r>
              <a:rPr lang="en-US" altLang="en-US" b="1" dirty="0" smtClean="0">
                <a:solidFill>
                  <a:srgbClr val="000000"/>
                </a:solidFill>
                <a:latin typeface="Courier New" panose="02070309020205020404" pitchFamily="49" charset="0"/>
              </a:rPr>
              <a:t> signal(Q</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signal(Q</a:t>
            </a: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 signal(S</a:t>
            </a:r>
            <a:r>
              <a:rPr lang="en-US" altLang="en-US" b="1" dirty="0">
                <a:solidFill>
                  <a:srgbClr val="000000"/>
                </a:solidFill>
                <a:latin typeface="Courier New" panose="02070309020205020404" pitchFamily="49" charset="0"/>
              </a:rPr>
              <a:t>);</a:t>
            </a:r>
          </a:p>
          <a:p>
            <a:pPr>
              <a:lnSpc>
                <a:spcPct val="90000"/>
              </a:lnSpc>
              <a:tabLst>
                <a:tab pos="1882775" algn="ctr"/>
                <a:tab pos="4568825" algn="ctr"/>
              </a:tabLst>
            </a:pPr>
            <a:r>
              <a:rPr lang="en-US" altLang="en-US" sz="2000" dirty="0" smtClean="0">
                <a:sym typeface="MT Extra" panose="05050102010205020202" pitchFamily="18" charset="2"/>
              </a:rPr>
              <a:t>Consider </a:t>
            </a:r>
            <a:r>
              <a:rPr lang="en-US" altLang="en-US" sz="2000" dirty="0">
                <a:sym typeface="MT Extra" panose="05050102010205020202" pitchFamily="18" charset="2"/>
              </a:rPr>
              <a:t>if </a:t>
            </a:r>
            <a:r>
              <a:rPr lang="en-US" altLang="en-US" sz="2000" i="1" dirty="0">
                <a:solidFill>
                  <a:srgbClr val="000000"/>
                </a:solidFill>
              </a:rPr>
              <a:t>P</a:t>
            </a:r>
            <a:r>
              <a:rPr lang="en-US" altLang="en-US" sz="2000" baseline="-25000" dirty="0">
                <a:solidFill>
                  <a:srgbClr val="000000"/>
                </a:solidFill>
              </a:rPr>
              <a:t>0</a:t>
            </a:r>
            <a:r>
              <a:rPr lang="en-US" altLang="en-US" sz="2000" dirty="0">
                <a:sym typeface="MT Extra" panose="05050102010205020202" pitchFamily="18" charset="2"/>
              </a:rPr>
              <a:t> executes wait(S) and </a:t>
            </a:r>
            <a:r>
              <a:rPr lang="en-US" altLang="en-US" sz="2000" i="1" dirty="0">
                <a:solidFill>
                  <a:srgbClr val="000000"/>
                </a:solidFill>
              </a:rPr>
              <a:t>P</a:t>
            </a:r>
            <a:r>
              <a:rPr lang="en-US" altLang="en-US" sz="2000" baseline="-25000" dirty="0">
                <a:solidFill>
                  <a:srgbClr val="000000"/>
                </a:solidFill>
              </a:rPr>
              <a:t>1 </a:t>
            </a:r>
            <a:r>
              <a:rPr lang="en-US" altLang="en-US" sz="2000" dirty="0">
                <a:sym typeface="MT Extra" panose="05050102010205020202" pitchFamily="18" charset="2"/>
              </a:rPr>
              <a:t>wait(Q). When </a:t>
            </a:r>
            <a:r>
              <a:rPr lang="en-US" altLang="en-US" sz="2000" i="1" dirty="0">
                <a:solidFill>
                  <a:srgbClr val="000000"/>
                </a:solidFill>
              </a:rPr>
              <a:t>P</a:t>
            </a:r>
            <a:r>
              <a:rPr lang="en-US" altLang="en-US" sz="2000" baseline="-25000" dirty="0">
                <a:solidFill>
                  <a:srgbClr val="000000"/>
                </a:solidFill>
              </a:rPr>
              <a:t>0</a:t>
            </a:r>
            <a:r>
              <a:rPr lang="en-US" altLang="en-US" sz="2000" dirty="0">
                <a:sym typeface="MT Extra" panose="05050102010205020202" pitchFamily="18" charset="2"/>
              </a:rPr>
              <a:t> executes wait(Q), it must wait until </a:t>
            </a:r>
            <a:r>
              <a:rPr lang="en-US" altLang="en-US" sz="2000" i="1" dirty="0">
                <a:solidFill>
                  <a:srgbClr val="000000"/>
                </a:solidFill>
              </a:rPr>
              <a:t>P</a:t>
            </a:r>
            <a:r>
              <a:rPr lang="en-US" altLang="en-US" sz="2000" baseline="-25000" dirty="0">
                <a:solidFill>
                  <a:srgbClr val="000000"/>
                </a:solidFill>
              </a:rPr>
              <a:t>1 </a:t>
            </a:r>
            <a:r>
              <a:rPr lang="en-US" altLang="en-US" sz="2000" dirty="0">
                <a:sym typeface="MT Extra" panose="05050102010205020202" pitchFamily="18" charset="2"/>
              </a:rPr>
              <a:t>executes signal(Q)</a:t>
            </a:r>
          </a:p>
          <a:p>
            <a:pPr>
              <a:lnSpc>
                <a:spcPct val="90000"/>
              </a:lnSpc>
              <a:tabLst>
                <a:tab pos="1882775" algn="ctr"/>
                <a:tab pos="4568825" algn="ctr"/>
              </a:tabLst>
            </a:pPr>
            <a:r>
              <a:rPr lang="en-US" altLang="en-US" sz="2000" dirty="0">
                <a:sym typeface="MT Extra" panose="05050102010205020202" pitchFamily="18" charset="2"/>
              </a:rPr>
              <a:t>However, </a:t>
            </a:r>
            <a:r>
              <a:rPr lang="en-US" altLang="en-US" sz="2000" i="1" dirty="0">
                <a:solidFill>
                  <a:srgbClr val="000000"/>
                </a:solidFill>
              </a:rPr>
              <a:t>P</a:t>
            </a:r>
            <a:r>
              <a:rPr lang="en-US" altLang="en-US" sz="2000" baseline="-25000" dirty="0">
                <a:solidFill>
                  <a:srgbClr val="000000"/>
                </a:solidFill>
              </a:rPr>
              <a:t>1 </a:t>
            </a:r>
            <a:r>
              <a:rPr lang="en-US" altLang="en-US" sz="2000" dirty="0">
                <a:sym typeface="MT Extra" panose="05050102010205020202" pitchFamily="18" charset="2"/>
              </a:rPr>
              <a:t>is waiting until </a:t>
            </a:r>
            <a:r>
              <a:rPr lang="en-US" altLang="en-US" sz="2000" i="1" dirty="0">
                <a:solidFill>
                  <a:srgbClr val="000000"/>
                </a:solidFill>
              </a:rPr>
              <a:t>P</a:t>
            </a:r>
            <a:r>
              <a:rPr lang="en-US" altLang="en-US" sz="2000" baseline="-25000" dirty="0">
                <a:solidFill>
                  <a:srgbClr val="000000"/>
                </a:solidFill>
              </a:rPr>
              <a:t>0</a:t>
            </a:r>
            <a:r>
              <a:rPr lang="en-US" altLang="en-US" sz="2000" dirty="0">
                <a:sym typeface="MT Extra" panose="05050102010205020202" pitchFamily="18" charset="2"/>
              </a:rPr>
              <a:t> execute signal(S).</a:t>
            </a:r>
          </a:p>
          <a:p>
            <a:pPr>
              <a:lnSpc>
                <a:spcPct val="90000"/>
              </a:lnSpc>
              <a:tabLst>
                <a:tab pos="1882775" algn="ctr"/>
                <a:tab pos="4568825" algn="ctr"/>
              </a:tabLst>
            </a:pPr>
            <a:r>
              <a:rPr lang="en-US" altLang="en-US" sz="2000" dirty="0">
                <a:sym typeface="MT Extra" panose="05050102010205020202" pitchFamily="18" charset="2"/>
              </a:rPr>
              <a:t>Since these signal() operations will never be executed, </a:t>
            </a:r>
            <a:r>
              <a:rPr lang="en-US" altLang="en-US" sz="2000" i="1" dirty="0">
                <a:solidFill>
                  <a:srgbClr val="000000"/>
                </a:solidFill>
              </a:rPr>
              <a:t>P</a:t>
            </a:r>
            <a:r>
              <a:rPr lang="en-US" altLang="en-US" sz="2000" baseline="-25000" dirty="0">
                <a:solidFill>
                  <a:srgbClr val="000000"/>
                </a:solidFill>
              </a:rPr>
              <a:t>0 </a:t>
            </a:r>
            <a:r>
              <a:rPr lang="en-US" altLang="en-US" sz="2000" dirty="0">
                <a:sym typeface="MT Extra" panose="05050102010205020202" pitchFamily="18" charset="2"/>
              </a:rPr>
              <a:t>and </a:t>
            </a:r>
            <a:r>
              <a:rPr lang="en-US" altLang="en-US" sz="2000" i="1" dirty="0">
                <a:solidFill>
                  <a:srgbClr val="000000"/>
                </a:solidFill>
              </a:rPr>
              <a:t>P</a:t>
            </a:r>
            <a:r>
              <a:rPr lang="en-US" altLang="en-US" sz="2000" baseline="-25000" dirty="0">
                <a:solidFill>
                  <a:srgbClr val="000000"/>
                </a:solidFill>
              </a:rPr>
              <a:t>1 </a:t>
            </a:r>
            <a:r>
              <a:rPr lang="en-US" altLang="en-US" sz="2000" dirty="0">
                <a:sym typeface="MT Extra" panose="05050102010205020202" pitchFamily="18" charset="2"/>
              </a:rPr>
              <a:t>are </a:t>
            </a:r>
            <a:r>
              <a:rPr lang="en-US" altLang="en-US" sz="2000" b="1" dirty="0">
                <a:sym typeface="MT Extra" panose="05050102010205020202" pitchFamily="18" charset="2"/>
              </a:rPr>
              <a:t>deadlocked</a:t>
            </a:r>
            <a:r>
              <a:rPr lang="en-US" altLang="en-US" sz="2000" dirty="0">
                <a:sym typeface="MT Extra" panose="05050102010205020202" pitchFamily="18" charset="2"/>
              </a:rPr>
              <a:t>.</a:t>
            </a:r>
          </a:p>
        </p:txBody>
      </p:sp>
      <p:sp>
        <p:nvSpPr>
          <p:cNvPr id="6" name="Title 1">
            <a:extLst>
              <a:ext uri="{FF2B5EF4-FFF2-40B4-BE49-F238E27FC236}">
                <a16:creationId xmlns:a16="http://schemas.microsoft.com/office/drawing/2014/main" id="{10B654C8-C4D8-441C-9FE2-895E326F6446}"/>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CC3D9E03-5564-4E30-B743-6530BE53EE2B}"/>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sz="2400" dirty="0"/>
              <a:t>Other forms of deadlock:</a:t>
            </a:r>
            <a:endParaRPr lang="en-US" altLang="en-US" sz="2000" dirty="0">
              <a:latin typeface="Courier New" panose="02070309020205020404" pitchFamily="49" charset="0"/>
            </a:endParaRPr>
          </a:p>
          <a:p>
            <a:pPr>
              <a:lnSpc>
                <a:spcPct val="90000"/>
              </a:lnSpc>
              <a:tabLst>
                <a:tab pos="1882775" algn="ctr"/>
                <a:tab pos="4568825" algn="ctr"/>
              </a:tabLst>
            </a:pPr>
            <a:r>
              <a:rPr lang="en-US" altLang="en-US" sz="2400" b="1" dirty="0">
                <a:sym typeface="MT Extra" panose="05050102010205020202" pitchFamily="18" charset="2"/>
              </a:rPr>
              <a:t>Starvation</a:t>
            </a:r>
            <a:r>
              <a:rPr lang="en-US" altLang="en-US" sz="2400" dirty="0">
                <a:sym typeface="MT Extra" panose="05050102010205020202" pitchFamily="18" charset="2"/>
              </a:rPr>
              <a:t> </a:t>
            </a:r>
            <a:r>
              <a:rPr lang="en-US" altLang="en-US" sz="2400" dirty="0"/>
              <a:t>– indefinite blocking  </a:t>
            </a:r>
          </a:p>
          <a:p>
            <a:pPr lvl="1">
              <a:lnSpc>
                <a:spcPct val="90000"/>
              </a:lnSpc>
              <a:tabLst>
                <a:tab pos="1882775" algn="ctr"/>
                <a:tab pos="4568825" algn="ctr"/>
              </a:tabLst>
            </a:pPr>
            <a:r>
              <a:rPr lang="en-US" altLang="en-US" sz="2400" dirty="0"/>
              <a:t>A process may never be removed from the semaphore queue in which it is suspended</a:t>
            </a:r>
          </a:p>
          <a:p>
            <a:pPr>
              <a:lnSpc>
                <a:spcPct val="90000"/>
              </a:lnSpc>
              <a:tabLst>
                <a:tab pos="1882775" algn="ctr"/>
                <a:tab pos="4568825" algn="ctr"/>
              </a:tabLst>
            </a:pPr>
            <a:r>
              <a:rPr lang="en-US" altLang="en-US" sz="2400" b="1" dirty="0"/>
              <a:t>Priority Inversion</a:t>
            </a:r>
            <a:r>
              <a:rPr lang="en-US" altLang="en-US" sz="2400" dirty="0"/>
              <a:t> – Scheduling problem when lower-priority process holds a lock needed by higher-priority process</a:t>
            </a:r>
          </a:p>
          <a:p>
            <a:pPr lvl="1">
              <a:tabLst>
                <a:tab pos="1882775" algn="ctr"/>
                <a:tab pos="4568825" algn="ctr"/>
              </a:tabLst>
            </a:pPr>
            <a:r>
              <a:rPr lang="en-US" altLang="en-US" sz="2400" dirty="0"/>
              <a:t>Solved via </a:t>
            </a:r>
            <a:r>
              <a:rPr lang="en-US" altLang="en-US" sz="2400" b="1" dirty="0"/>
              <a:t>priority-inheritance protocol</a:t>
            </a:r>
            <a:r>
              <a:rPr lang="en-US" altLang="en-US" b="1" dirty="0"/>
              <a:t/>
            </a:r>
            <a:br>
              <a:rPr lang="en-US" altLang="en-US" b="1" dirty="0"/>
            </a:br>
            <a:r>
              <a:rPr lang="en-US" altLang="en-US" b="1" dirty="0"/>
              <a:t/>
            </a:r>
            <a:br>
              <a:rPr lang="en-US" altLang="en-US" b="1" dirty="0"/>
            </a:br>
            <a:endParaRPr lang="en-US" altLang="en-US" b="1" dirty="0"/>
          </a:p>
        </p:txBody>
      </p:sp>
      <p:sp>
        <p:nvSpPr>
          <p:cNvPr id="6" name="Title 1">
            <a:extLst>
              <a:ext uri="{FF2B5EF4-FFF2-40B4-BE49-F238E27FC236}">
                <a16:creationId xmlns:a16="http://schemas.microsoft.com/office/drawing/2014/main" id="{D06CA1E1-4F3C-40FD-8128-8886B3D8AE7B}"/>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41C86DA-5745-4F87-B29A-C8244F473A73}"/>
              </a:ext>
            </a:extLst>
          </p:cNvPr>
          <p:cNvSpPr>
            <a:spLocks noGrp="1"/>
          </p:cNvSpPr>
          <p:nvPr>
            <p:ph type="title"/>
          </p:nvPr>
        </p:nvSpPr>
        <p:spPr>
          <a:xfrm>
            <a:off x="457200" y="190694"/>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id="{B338794A-A20C-44DB-8F23-B3455E712537}"/>
              </a:ext>
            </a:extLst>
          </p:cNvPr>
          <p:cNvSpPr>
            <a:spLocks noGrp="1"/>
          </p:cNvSpPr>
          <p:nvPr>
            <p:ph idx="1"/>
          </p:nvPr>
        </p:nvSpPr>
        <p:spPr>
          <a:xfrm>
            <a:off x="811763" y="1159881"/>
            <a:ext cx="7636498" cy="4433523"/>
          </a:xfrm>
        </p:spPr>
        <p:txBody>
          <a:bodyPr/>
          <a:lstStyle/>
          <a:p>
            <a:r>
              <a:rPr lang="en-US" altLang="en-US" sz="2400" dirty="0"/>
              <a:t>Consider system of </a:t>
            </a:r>
            <a:r>
              <a:rPr lang="en-US" altLang="en-US" sz="2400" b="1" i="1" dirty="0"/>
              <a:t>n</a:t>
            </a:r>
            <a:r>
              <a:rPr lang="en-US" altLang="en-US" sz="2400" b="1" dirty="0"/>
              <a:t> </a:t>
            </a:r>
            <a:r>
              <a:rPr lang="en-US" altLang="en-US" sz="2400" dirty="0"/>
              <a:t>processes {</a:t>
            </a:r>
            <a:r>
              <a:rPr lang="en-US" altLang="en-US" sz="2400" b="1" i="1" dirty="0"/>
              <a:t>p</a:t>
            </a:r>
            <a:r>
              <a:rPr lang="en-US" altLang="en-US" sz="2400" b="1" i="1" baseline="-25000" dirty="0"/>
              <a:t>0</a:t>
            </a:r>
            <a:r>
              <a:rPr lang="en-US" altLang="en-US" sz="2400" b="1" i="1" dirty="0"/>
              <a:t>, p</a:t>
            </a:r>
            <a:r>
              <a:rPr lang="en-US" altLang="en-US" sz="2400" b="1" i="1" baseline="-25000" dirty="0"/>
              <a:t>1</a:t>
            </a:r>
            <a:r>
              <a:rPr lang="en-US" altLang="en-US" sz="2400" b="1" i="1" dirty="0"/>
              <a:t>, … p</a:t>
            </a:r>
            <a:r>
              <a:rPr lang="en-US" altLang="en-US" sz="2400" b="1" i="1" baseline="-25000" dirty="0"/>
              <a:t>n-1</a:t>
            </a:r>
            <a:r>
              <a:rPr lang="en-US" altLang="en-US" sz="2400" dirty="0"/>
              <a:t>}</a:t>
            </a:r>
          </a:p>
          <a:p>
            <a:r>
              <a:rPr lang="en-US" altLang="en-US" sz="2400" dirty="0"/>
              <a:t>Each process has </a:t>
            </a:r>
            <a:r>
              <a:rPr lang="en-US" altLang="en-US" sz="2400" b="1" dirty="0">
                <a:solidFill>
                  <a:srgbClr val="006699"/>
                </a:solidFill>
                <a:latin typeface="+mj-lt"/>
              </a:rPr>
              <a:t>critical section </a:t>
            </a:r>
            <a:r>
              <a:rPr lang="en-US" altLang="en-US" sz="2400" dirty="0"/>
              <a:t>segment of code</a:t>
            </a:r>
          </a:p>
          <a:p>
            <a:pPr lvl="1"/>
            <a:r>
              <a:rPr lang="en-US" altLang="en-US" sz="2400" dirty="0"/>
              <a:t>Process may be changing common variables, updating table, writing file, etc.</a:t>
            </a:r>
          </a:p>
          <a:p>
            <a:pPr lvl="1"/>
            <a:r>
              <a:rPr lang="en-US" altLang="en-US" sz="2400" dirty="0"/>
              <a:t>When one process in critical section, no other may be in its critical section</a:t>
            </a:r>
          </a:p>
          <a:p>
            <a:r>
              <a:rPr lang="en-US" altLang="en-US" sz="2400" b="1" i="1" dirty="0"/>
              <a:t>Critical section problem </a:t>
            </a:r>
            <a:r>
              <a:rPr lang="en-US" altLang="en-US" sz="2400" dirty="0"/>
              <a:t>is to design protocol to solve this</a:t>
            </a:r>
          </a:p>
          <a:p>
            <a:pPr lvl="1"/>
            <a:r>
              <a:rPr lang="en-US" altLang="en-US" sz="2400" dirty="0"/>
              <a:t>Each process must ask permission to enter critical section in </a:t>
            </a:r>
            <a:r>
              <a:rPr lang="en-US" altLang="en-US" sz="2400" b="1" dirty="0">
                <a:solidFill>
                  <a:srgbClr val="006699"/>
                </a:solidFill>
                <a:latin typeface="+mj-lt"/>
              </a:rPr>
              <a:t>entry</a:t>
            </a:r>
            <a:r>
              <a:rPr lang="en-US" altLang="en-US" sz="2400" b="1" dirty="0">
                <a:solidFill>
                  <a:srgbClr val="3366FF"/>
                </a:solidFill>
              </a:rPr>
              <a:t> </a:t>
            </a:r>
            <a:r>
              <a:rPr lang="en-US" altLang="en-US" sz="2400" b="1" dirty="0">
                <a:solidFill>
                  <a:srgbClr val="006699"/>
                </a:solidFill>
                <a:latin typeface="+mj-lt"/>
              </a:rPr>
              <a:t>section</a:t>
            </a:r>
            <a:r>
              <a:rPr lang="en-US" altLang="en-US" sz="2400" dirty="0"/>
              <a:t>, may follow critical section with </a:t>
            </a:r>
            <a:r>
              <a:rPr lang="en-US" altLang="en-US" sz="2400" b="1" dirty="0">
                <a:solidFill>
                  <a:srgbClr val="006699"/>
                </a:solidFill>
                <a:latin typeface="+mj-lt"/>
              </a:rPr>
              <a:t>exit section</a:t>
            </a:r>
            <a:r>
              <a:rPr lang="en-US" altLang="en-US" sz="2400" dirty="0"/>
              <a:t>, then </a:t>
            </a:r>
            <a:r>
              <a:rPr lang="en-US" altLang="en-US" sz="2400" b="1" dirty="0">
                <a:solidFill>
                  <a:srgbClr val="006699"/>
                </a:solidFill>
                <a:latin typeface="+mj-lt"/>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0502070F-FED8-4E65-8D27-370BD72918D7}"/>
              </a:ext>
            </a:extLst>
          </p:cNvPr>
          <p:cNvSpPr>
            <a:spLocks noGrp="1" noChangeArrowheads="1"/>
          </p:cNvSpPr>
          <p:nvPr>
            <p:ph type="title"/>
          </p:nvPr>
        </p:nvSpPr>
        <p:spPr>
          <a:xfrm>
            <a:off x="969963" y="138342"/>
            <a:ext cx="7716837" cy="576263"/>
          </a:xfrm>
        </p:spPr>
        <p:txBody>
          <a:bodyPr/>
          <a:lstStyle/>
          <a:p>
            <a:pPr eaLnBrk="1" hangingPunct="1"/>
            <a:r>
              <a:rPr lang="en-US" altLang="en-US" dirty="0"/>
              <a:t>Priority Inheritance Protocol</a:t>
            </a:r>
          </a:p>
        </p:txBody>
      </p:sp>
      <p:sp>
        <p:nvSpPr>
          <p:cNvPr id="84994" name="Rectangle 3">
            <a:extLst>
              <a:ext uri="{FF2B5EF4-FFF2-40B4-BE49-F238E27FC236}">
                <a16:creationId xmlns:a16="http://schemas.microsoft.com/office/drawing/2014/main" id="{3E6ACEED-9DA7-43B4-B11F-05A9205EDDA5}"/>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Consider the scenario with  three processes </a:t>
            </a:r>
            <a:r>
              <a:rPr lang="en-US" altLang="en-US" b="1" dirty="0"/>
              <a:t>P1, P2</a:t>
            </a:r>
            <a:r>
              <a:rPr lang="en-US" altLang="en-US" dirty="0"/>
              <a:t>, and </a:t>
            </a:r>
            <a:r>
              <a:rPr lang="en-US" altLang="en-US" b="1" dirty="0"/>
              <a:t>P3</a:t>
            </a:r>
            <a:r>
              <a:rPr lang="en-US" altLang="en-US" dirty="0"/>
              <a:t>. </a:t>
            </a:r>
            <a:endParaRPr lang="en-US" altLang="en-US" b="1" dirty="0">
              <a:solidFill>
                <a:srgbClr val="006699"/>
              </a:solidFill>
              <a:latin typeface="+mj-lt"/>
            </a:endParaRPr>
          </a:p>
          <a:p>
            <a:pPr lvl="1">
              <a:lnSpc>
                <a:spcPct val="90000"/>
              </a:lnSpc>
              <a:tabLst>
                <a:tab pos="1882775" algn="ctr"/>
                <a:tab pos="4568825" algn="ctr"/>
              </a:tabLst>
            </a:pPr>
            <a:r>
              <a:rPr lang="en-US" altLang="en-US" b="1" dirty="0"/>
              <a:t>P1</a:t>
            </a:r>
            <a:r>
              <a:rPr lang="en-US" altLang="en-US" dirty="0"/>
              <a:t> has the highest priority, </a:t>
            </a:r>
            <a:r>
              <a:rPr lang="en-US" altLang="en-US" b="1" dirty="0"/>
              <a:t>P2</a:t>
            </a:r>
            <a:r>
              <a:rPr lang="en-US" altLang="en-US" dirty="0"/>
              <a:t> the next highest, and </a:t>
            </a:r>
            <a:r>
              <a:rPr lang="en-US" altLang="en-US" b="1" dirty="0"/>
              <a:t>P3</a:t>
            </a:r>
            <a:r>
              <a:rPr lang="en-US" altLang="en-US" dirty="0"/>
              <a:t> the lowest. </a:t>
            </a:r>
          </a:p>
          <a:p>
            <a:pPr>
              <a:lnSpc>
                <a:spcPct val="90000"/>
              </a:lnSpc>
              <a:tabLst>
                <a:tab pos="1882775" algn="ctr"/>
                <a:tab pos="4568825" algn="ctr"/>
              </a:tabLst>
            </a:pPr>
            <a:r>
              <a:rPr lang="en-US" altLang="en-US" dirty="0"/>
              <a:t>Assume that </a:t>
            </a:r>
            <a:r>
              <a:rPr lang="en-US" altLang="en-US" b="1" dirty="0"/>
              <a:t>P3 </a:t>
            </a:r>
            <a:r>
              <a:rPr lang="en-US" altLang="en-US" dirty="0"/>
              <a:t>is</a:t>
            </a:r>
            <a:r>
              <a:rPr lang="en-US" altLang="en-US" b="1" dirty="0"/>
              <a:t> </a:t>
            </a:r>
            <a:r>
              <a:rPr lang="en-US" altLang="en-US" dirty="0"/>
              <a:t>holding</a:t>
            </a:r>
            <a:r>
              <a:rPr lang="en-US" altLang="en-US" b="1" dirty="0"/>
              <a:t> </a:t>
            </a:r>
            <a:r>
              <a:rPr lang="en-US" altLang="en-US" dirty="0"/>
              <a:t>semaphore </a:t>
            </a:r>
            <a:r>
              <a:rPr lang="en-US" altLang="en-US" b="1" dirty="0"/>
              <a:t>S</a:t>
            </a:r>
            <a:r>
              <a:rPr lang="en-US" altLang="en-US" dirty="0"/>
              <a:t> and that </a:t>
            </a:r>
            <a:r>
              <a:rPr lang="en-US" altLang="en-US" b="1" dirty="0"/>
              <a:t>P1</a:t>
            </a:r>
            <a:r>
              <a:rPr lang="en-US" altLang="en-US" dirty="0"/>
              <a:t> is waiting to </a:t>
            </a:r>
            <a:r>
              <a:rPr lang="en-US" altLang="en-US" b="1" dirty="0"/>
              <a:t>S  </a:t>
            </a:r>
            <a:r>
              <a:rPr lang="en-US" altLang="en-US" dirty="0"/>
              <a:t>to be released</a:t>
            </a:r>
          </a:p>
          <a:p>
            <a:pPr>
              <a:lnSpc>
                <a:spcPct val="90000"/>
              </a:lnSpc>
              <a:tabLst>
                <a:tab pos="1882775" algn="ctr"/>
                <a:tab pos="4568825" algn="ctr"/>
              </a:tabLst>
            </a:pPr>
            <a:r>
              <a:rPr lang="en-US" altLang="en-US" dirty="0"/>
              <a:t>Assume that </a:t>
            </a:r>
            <a:r>
              <a:rPr lang="en-US" altLang="en-US" b="1" dirty="0"/>
              <a:t>P2</a:t>
            </a:r>
            <a:r>
              <a:rPr lang="en-US" altLang="en-US" dirty="0"/>
              <a:t> is assigned the CPU and preempts </a:t>
            </a:r>
            <a:r>
              <a:rPr lang="en-US" altLang="en-US" b="1" dirty="0"/>
              <a:t>P3</a:t>
            </a:r>
          </a:p>
          <a:p>
            <a:pPr lvl="1">
              <a:lnSpc>
                <a:spcPct val="90000"/>
              </a:lnSpc>
              <a:tabLst>
                <a:tab pos="1882775" algn="ctr"/>
                <a:tab pos="4568825" algn="ctr"/>
              </a:tabLst>
            </a:pPr>
            <a:r>
              <a:rPr lang="en-US" altLang="en-US" b="1" dirty="0"/>
              <a:t>P3 </a:t>
            </a:r>
            <a:r>
              <a:rPr lang="en-US" altLang="en-US" dirty="0"/>
              <a:t>is still holding semaphore </a:t>
            </a:r>
            <a:r>
              <a:rPr lang="en-US" altLang="en-US" b="1" dirty="0"/>
              <a:t>S</a:t>
            </a:r>
          </a:p>
          <a:p>
            <a:pPr lvl="1">
              <a:lnSpc>
                <a:spcPct val="90000"/>
              </a:lnSpc>
              <a:tabLst>
                <a:tab pos="1882775" algn="ctr"/>
                <a:tab pos="4568825" algn="ctr"/>
              </a:tabLst>
            </a:pPr>
            <a:r>
              <a:rPr lang="en-US" altLang="en-US" b="1" dirty="0"/>
              <a:t>P1</a:t>
            </a:r>
            <a:r>
              <a:rPr lang="en-US" altLang="en-US" dirty="0"/>
              <a:t> is waiting to </a:t>
            </a:r>
            <a:r>
              <a:rPr lang="en-US" altLang="en-US" b="1" dirty="0"/>
              <a:t>S  </a:t>
            </a:r>
            <a:r>
              <a:rPr lang="en-US" altLang="en-US" dirty="0"/>
              <a:t>to be released</a:t>
            </a:r>
          </a:p>
          <a:p>
            <a:pPr>
              <a:lnSpc>
                <a:spcPct val="90000"/>
              </a:lnSpc>
              <a:tabLst>
                <a:tab pos="1882775" algn="ctr"/>
                <a:tab pos="4568825" algn="ctr"/>
              </a:tabLst>
            </a:pPr>
            <a:r>
              <a:rPr lang="en-US" altLang="en-US" dirty="0"/>
              <a:t>What has happened is that </a:t>
            </a:r>
            <a:r>
              <a:rPr lang="en-US" altLang="en-US" b="1" dirty="0"/>
              <a:t>P2</a:t>
            </a:r>
            <a:r>
              <a:rPr lang="en-US" altLang="en-US" dirty="0"/>
              <a:t> - a process with a lower priority than </a:t>
            </a:r>
            <a:r>
              <a:rPr lang="en-US" altLang="en-US" b="1" dirty="0"/>
              <a:t>P1</a:t>
            </a:r>
            <a:r>
              <a:rPr lang="en-US" altLang="en-US" dirty="0"/>
              <a:t> - has indirectly prevented </a:t>
            </a:r>
            <a:r>
              <a:rPr lang="en-US" altLang="en-US" b="1" dirty="0"/>
              <a:t>P3</a:t>
            </a:r>
            <a:r>
              <a:rPr lang="en-US" altLang="en-US" dirty="0"/>
              <a:t> from gaining access to the resource.</a:t>
            </a:r>
          </a:p>
          <a:p>
            <a:pPr>
              <a:tabLst>
                <a:tab pos="1882775" algn="ctr"/>
                <a:tab pos="4568825" algn="ctr"/>
              </a:tabLst>
            </a:pPr>
            <a:r>
              <a:rPr lang="en-US" altLang="en-US" dirty="0"/>
              <a:t>To prevent this from occurring, a </a:t>
            </a:r>
            <a:r>
              <a:rPr lang="en-US" altLang="en-US" b="1" dirty="0"/>
              <a:t>priority inheritance protocol</a:t>
            </a:r>
            <a:r>
              <a:rPr lang="en-US" altLang="en-US" dirty="0"/>
              <a:t> is used. This simply allows the priority of the highest thread waiting to access a shared resource to be assigned to the thread currently using the resource. Thus, the current owner of the resource is assigned the priority of the highest priority thread wishing to acquire the resource.</a:t>
            </a:r>
          </a:p>
          <a:p>
            <a:pPr lvl="1">
              <a:lnSpc>
                <a:spcPct val="90000"/>
              </a:lnSpc>
              <a:tabLst>
                <a:tab pos="1882775" algn="ctr"/>
                <a:tab pos="4568825" algn="ctr"/>
              </a:tabLst>
            </a:pPr>
            <a:endParaRPr lang="en-US" altLang="en-US" sz="1600" b="1" dirty="0"/>
          </a:p>
        </p:txBody>
      </p:sp>
    </p:spTree>
    <p:extLst>
      <p:ext uri="{BB962C8B-B14F-4D97-AF65-F5344CB8AC3E}">
        <p14:creationId xmlns:p14="http://schemas.microsoft.com/office/powerpoint/2010/main" val="8007932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Condition Variable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dirty="0">
                <a:sym typeface="MT Extra" panose="05050102010205020202" pitchFamily="18" charset="2"/>
              </a:rPr>
              <a:t>Consider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that that need to execute two statements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2</a:t>
            </a:r>
            <a:r>
              <a:rPr lang="en-US" altLang="en-US" b="1" i="1" baseline="-25000" dirty="0">
                <a:sym typeface="MT Extra" panose="05050102010205020202" pitchFamily="18" charset="2"/>
              </a:rPr>
              <a:t>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i="1" dirty="0">
                <a:sym typeface="MT Extra" panose="05050102010205020202" pitchFamily="18" charset="2"/>
              </a:rPr>
              <a:t>S</a:t>
            </a:r>
            <a:r>
              <a:rPr lang="en-US" altLang="en-US"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monitor with two procedures </a:t>
            </a:r>
            <a:r>
              <a:rPr lang="en-US" altLang="en-US" i="1" dirty="0">
                <a:sym typeface="MT Extra" panose="05050102010205020202" pitchFamily="18" charset="2"/>
              </a:rPr>
              <a:t>F</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F</a:t>
            </a:r>
            <a:r>
              <a:rPr lang="en-US" altLang="en-US" i="1" baseline="-25000" dirty="0">
                <a:sym typeface="MT Extra" panose="05050102010205020202" pitchFamily="18" charset="2"/>
              </a:rPr>
              <a:t>2</a:t>
            </a:r>
            <a:r>
              <a:rPr lang="en-US" altLang="en-US" dirty="0">
                <a:sym typeface="MT Extra" panose="05050102010205020202" pitchFamily="18" charset="2"/>
              </a:rPr>
              <a:t>  that are invoked by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respectively</a:t>
            </a:r>
          </a:p>
          <a:p>
            <a:pPr lvl="1">
              <a:tabLst>
                <a:tab pos="2001838" algn="ctr"/>
                <a:tab pos="4513263" algn="ctr"/>
              </a:tabLst>
            </a:pPr>
            <a:r>
              <a:rPr lang="en-US" altLang="en-US" dirty="0">
                <a:sym typeface="MT Extra" panose="05050102010205020202" pitchFamily="18" charset="2"/>
              </a:rPr>
              <a:t>One condition variable “x”</a:t>
            </a:r>
            <a:r>
              <a:rPr lang="en-US" altLang="ja-JP" dirty="0">
                <a:sym typeface="MT Extra" panose="05050102010205020202" pitchFamily="18" charset="2"/>
              </a:rPr>
              <a:t> initialized to 0 </a:t>
            </a:r>
          </a:p>
          <a:p>
            <a:pPr lvl="1">
              <a:tabLst>
                <a:tab pos="2001838" algn="ctr"/>
                <a:tab pos="4513263" algn="ctr"/>
              </a:tabLst>
            </a:pPr>
            <a:r>
              <a:rPr lang="en-US" altLang="ja-JP" dirty="0">
                <a:sym typeface="MT Extra" panose="05050102010205020202" pitchFamily="18" charset="2"/>
              </a:rPr>
              <a:t>One Boolean variable “done”</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x.signal</a:t>
            </a:r>
            <a:r>
              <a:rPr lang="en-US" altLang="en-US"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if </a:t>
            </a:r>
            <a:r>
              <a:rPr lang="en-US" altLang="en-US" b="1" dirty="0" smtClean="0">
                <a:solidFill>
                  <a:srgbClr val="000000"/>
                </a:solidFill>
                <a:latin typeface="Courier New" panose="02070309020205020404" pitchFamily="49" charset="0"/>
                <a:sym typeface="MT Extra" panose="05050102010205020202" pitchFamily="18" charset="2"/>
              </a:rPr>
              <a:t>(done == false)</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x.wait</a:t>
            </a:r>
            <a:r>
              <a:rPr lang="en-US" altLang="en-US" b="1" smtClean="0">
                <a:solidFill>
                  <a:srgbClr val="000000"/>
                </a:solidFill>
                <a:latin typeface="Courier New" panose="02070309020205020404" pitchFamily="49" charset="0"/>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sz="1600"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69975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id="{F974E91A-239B-4390-9863-29FFA57CC958}"/>
              </a:ext>
            </a:extLst>
          </p:cNvPr>
          <p:cNvSpPr>
            <a:spLocks noGrp="1"/>
          </p:cNvSpPr>
          <p:nvPr>
            <p:ph idx="1"/>
          </p:nvPr>
        </p:nvSpPr>
        <p:spPr/>
        <p:txBody>
          <a:bodyPr/>
          <a:lstStyle/>
          <a:p>
            <a:r>
              <a:rPr lang="en-US" altLang="en-US" sz="2400" dirty="0"/>
              <a:t>General structure of process </a:t>
            </a:r>
            <a:r>
              <a:rPr lang="en-US" altLang="en-US" sz="2400" b="1" i="1" dirty="0"/>
              <a:t>P</a:t>
            </a:r>
            <a:r>
              <a:rPr lang="en-US" altLang="en-US" sz="2400" b="1" i="1" baseline="-25000" dirty="0"/>
              <a:t>i  </a:t>
            </a:r>
            <a:endParaRPr lang="en-US" altLang="en-US" sz="2400" dirty="0"/>
          </a:p>
          <a:p>
            <a:endParaRPr lang="en-US" altLang="en-US" b="1" dirty="0">
              <a:solidFill>
                <a:srgbClr val="0000FF"/>
              </a:solidFill>
            </a:endParaRPr>
          </a:p>
        </p:txBody>
      </p:sp>
      <p:pic>
        <p:nvPicPr>
          <p:cNvPr id="20483" name="Picture 1">
            <a:extLst>
              <a:ext uri="{FF2B5EF4-FFF2-40B4-BE49-F238E27FC236}">
                <a16:creationId xmlns:a16="http://schemas.microsoft.com/office/drawing/2014/main" id="{06076301-AB62-47B2-844A-A28D9D9DBD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18034" y="1670534"/>
            <a:ext cx="5507932" cy="3805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id="{34120D2B-C00D-4788-A304-48C827DAAA2A}"/>
              </a:ext>
            </a:extLst>
          </p:cNvPr>
          <p:cNvSpPr>
            <a:spLocks noGrp="1" noChangeArrowheads="1"/>
          </p:cNvSpPr>
          <p:nvPr>
            <p:ph idx="1"/>
          </p:nvPr>
        </p:nvSpPr>
        <p:spPr>
          <a:xfrm>
            <a:off x="1182429" y="1653516"/>
            <a:ext cx="7688423" cy="4530725"/>
          </a:xfrm>
        </p:spPr>
        <p:txBody>
          <a:bodyPr/>
          <a:lstStyle/>
          <a:p>
            <a:pPr marL="342900" indent="-342900">
              <a:buFont typeface="Monotype Sorts" pitchFamily="-84" charset="2"/>
              <a:buAutoNum type="arabicPeriod"/>
            </a:pPr>
            <a:r>
              <a:rPr lang="en-US" altLang="en-US" sz="2000" b="1" dirty="0">
                <a:solidFill>
                  <a:srgbClr val="006699"/>
                </a:solidFill>
                <a:latin typeface="+mj-lt"/>
              </a:rPr>
              <a:t>Mutual Exclusion </a:t>
            </a:r>
            <a:r>
              <a:rPr lang="en-US" altLang="en-US" sz="2000" dirty="0"/>
              <a:t>- If process </a:t>
            </a:r>
            <a:r>
              <a:rPr lang="en-US" altLang="en-US" sz="2000" b="1" i="1" dirty="0"/>
              <a:t>P</a:t>
            </a:r>
            <a:r>
              <a:rPr lang="en-US" altLang="en-US" sz="2000" b="1" i="1" baseline="-25000" dirty="0"/>
              <a:t>i</a:t>
            </a:r>
            <a:r>
              <a:rPr lang="en-US" altLang="en-US" sz="2000" b="1" dirty="0"/>
              <a:t> </a:t>
            </a:r>
            <a:r>
              <a:rPr lang="en-US" altLang="en-US" sz="2000" dirty="0"/>
              <a:t>is executing in its critical section, then no other processes can be executing in their critical sections</a:t>
            </a:r>
          </a:p>
          <a:p>
            <a:pPr marL="342900" indent="-342900">
              <a:buFont typeface="Monotype Sorts" pitchFamily="-84" charset="2"/>
              <a:buAutoNum type="arabicPeriod"/>
            </a:pPr>
            <a:r>
              <a:rPr lang="en-US" altLang="en-US" sz="2000" b="1" dirty="0">
                <a:solidFill>
                  <a:srgbClr val="006699"/>
                </a:solidFill>
                <a:latin typeface="+mj-lt"/>
              </a:rPr>
              <a:t>Progress</a:t>
            </a:r>
            <a:r>
              <a:rPr lang="en-US" altLang="en-US" sz="2000" b="1" dirty="0"/>
              <a:t> </a:t>
            </a:r>
            <a:r>
              <a:rPr lang="en-US" altLang="en-US" sz="2000" dirty="0"/>
              <a:t>- If no process is executing in its critical section and there exist some processes that wish to enter their critical section, then the selection of the process that will enter the critical section next cannot be postponed indefinitely</a:t>
            </a:r>
          </a:p>
          <a:p>
            <a:pPr marL="342900" indent="-342900">
              <a:buFont typeface="Monotype Sorts" pitchFamily="-84" charset="2"/>
              <a:buAutoNum type="arabicPeriod"/>
            </a:pPr>
            <a:r>
              <a:rPr lang="en-US" altLang="en-US" sz="2000" b="1" dirty="0">
                <a:solidFill>
                  <a:srgbClr val="006699"/>
                </a:solidFill>
              </a:rPr>
              <a:t>Bounded Waiting </a:t>
            </a:r>
            <a:r>
              <a:rPr lang="en-US" altLang="en-US" sz="2000" dirty="0"/>
              <a:t>- A bound must exist on the number of times that other processes are allowed to enter their critical sections after a process has made a request to enter its critical section and before that request is granted</a:t>
            </a:r>
            <a:r>
              <a:rPr lang="en-US" altLang="en-US" sz="2000" dirty="0">
                <a:solidFill>
                  <a:srgbClr val="993300"/>
                </a:solidFill>
              </a:rPr>
              <a:t> </a:t>
            </a:r>
            <a:endParaRPr lang="en-US" altLang="en-US" sz="2000" dirty="0"/>
          </a:p>
          <a:p>
            <a:pPr lvl="1">
              <a:buSzPct val="125000"/>
            </a:pPr>
            <a:r>
              <a:rPr lang="en-US" altLang="en-US" sz="2000" dirty="0"/>
              <a:t>Assume that each process executes at a nonzero speed </a:t>
            </a:r>
          </a:p>
          <a:p>
            <a:pPr lvl="1">
              <a:buSzPct val="125000"/>
            </a:pPr>
            <a:r>
              <a:rPr lang="en-US" altLang="en-US" sz="2000" dirty="0"/>
              <a:t>No assumption concerning </a:t>
            </a:r>
            <a:r>
              <a:rPr lang="en-US" altLang="en-US" sz="2000" b="1" dirty="0">
                <a:solidFill>
                  <a:srgbClr val="006699"/>
                </a:solidFill>
                <a:latin typeface="+mj-lt"/>
              </a:rPr>
              <a:t>relative speed </a:t>
            </a:r>
            <a:r>
              <a:rPr lang="en-US" altLang="en-US" sz="2000" dirty="0"/>
              <a:t>of the</a:t>
            </a:r>
            <a:r>
              <a:rPr lang="en-US" altLang="en-US" sz="2000" b="1" dirty="0"/>
              <a:t> </a:t>
            </a:r>
            <a:r>
              <a:rPr lang="en-US" altLang="en-US" sz="2000" b="1" i="1" dirty="0">
                <a:solidFill>
                  <a:srgbClr val="000000"/>
                </a:solidFill>
              </a:rPr>
              <a:t>n</a:t>
            </a:r>
            <a:r>
              <a:rPr lang="en-US" altLang="en-US" sz="2000" b="1" dirty="0">
                <a:solidFill>
                  <a:srgbClr val="000000"/>
                </a:solidFill>
              </a:rPr>
              <a:t> </a:t>
            </a:r>
            <a:r>
              <a:rPr lang="en-US" altLang="en-US" sz="2000" dirty="0"/>
              <a:t>processes</a:t>
            </a:r>
          </a:p>
        </p:txBody>
      </p:sp>
      <p:sp>
        <p:nvSpPr>
          <p:cNvPr id="2" name="TextBox 1"/>
          <p:cNvSpPr txBox="1"/>
          <p:nvPr/>
        </p:nvSpPr>
        <p:spPr>
          <a:xfrm>
            <a:off x="943902" y="1143003"/>
            <a:ext cx="7197208" cy="400110"/>
          </a:xfrm>
          <a:prstGeom prst="rect">
            <a:avLst/>
          </a:prstGeom>
          <a:noFill/>
        </p:spPr>
        <p:txBody>
          <a:bodyPr wrap="square" rtlCol="0">
            <a:spAutoFit/>
          </a:bodyPr>
          <a:lstStyle/>
          <a:p>
            <a:r>
              <a:rPr lang="en-US" altLang="en-US" sz="2000" dirty="0"/>
              <a:t>Requirements for solution to critical-section problem</a:t>
            </a:r>
            <a:endParaRPr lang="en-US" sz="2000" dirty="0"/>
          </a:p>
        </p:txBody>
      </p:sp>
    </p:spTree>
    <p:extLst>
      <p:ext uri="{BB962C8B-B14F-4D97-AF65-F5344CB8AC3E}">
        <p14:creationId xmlns:p14="http://schemas.microsoft.com/office/powerpoint/2010/main" val="236049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DBE0950-3B65-44CE-A578-E49302B90774}"/>
              </a:ext>
            </a:extLst>
          </p:cNvPr>
          <p:cNvSpPr>
            <a:spLocks noGrp="1" noChangeArrowheads="1"/>
          </p:cNvSpPr>
          <p:nvPr>
            <p:ph type="title"/>
          </p:nvPr>
        </p:nvSpPr>
        <p:spPr>
          <a:xfrm>
            <a:off x="653143"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a16="http://schemas.microsoft.com/office/drawing/2014/main" id="{3230E0EE-52C7-4A95-B889-DCDC6B78BEAA}"/>
              </a:ext>
            </a:extLst>
          </p:cNvPr>
          <p:cNvSpPr>
            <a:spLocks noGrp="1" noChangeArrowheads="1"/>
          </p:cNvSpPr>
          <p:nvPr>
            <p:ph idx="1"/>
          </p:nvPr>
        </p:nvSpPr>
        <p:spPr>
          <a:xfrm>
            <a:off x="811762" y="1103614"/>
            <a:ext cx="7724775" cy="4213821"/>
          </a:xfrm>
        </p:spPr>
        <p:txBody>
          <a:bodyPr/>
          <a:lstStyle/>
          <a:p>
            <a:r>
              <a:rPr lang="en-US" altLang="en-US" sz="2400" dirty="0"/>
              <a:t>Entry section:  disable interrupts</a:t>
            </a:r>
          </a:p>
          <a:p>
            <a:r>
              <a:rPr lang="en-US" altLang="en-US" sz="2400" dirty="0"/>
              <a:t>Exit section:  enable </a:t>
            </a:r>
            <a:r>
              <a:rPr lang="en-US" altLang="en-US" sz="2400" dirty="0" smtClean="0"/>
              <a:t>interrupts</a:t>
            </a:r>
            <a:endParaRPr lang="en-US" altLang="en-US" sz="2400" dirty="0"/>
          </a:p>
          <a:p>
            <a:r>
              <a:rPr lang="en-US" altLang="en-US" sz="2400" dirty="0"/>
              <a:t>Will this solve the problem</a:t>
            </a:r>
            <a:r>
              <a:rPr lang="en-US" altLang="en-US" sz="2400" dirty="0" smtClean="0"/>
              <a:t>?</a:t>
            </a:r>
          </a:p>
          <a:p>
            <a:pPr marL="684213" lvl="2" indent="-341313">
              <a:buClr>
                <a:srgbClr val="993300"/>
              </a:buClr>
              <a:buFont typeface="Wingdings" panose="05000000000000000000" pitchFamily="2" charset="2"/>
              <a:buChar char="§"/>
            </a:pPr>
            <a:r>
              <a:rPr lang="en-US" altLang="en-US" sz="2400" dirty="0"/>
              <a:t>What if the critical section is code that runs for an hour</a:t>
            </a:r>
            <a:r>
              <a:rPr lang="en-US" altLang="en-US" sz="2400" dirty="0" smtClean="0"/>
              <a:t>?</a:t>
            </a:r>
          </a:p>
          <a:p>
            <a:pPr marL="684213" lvl="2" indent="-341313">
              <a:buClr>
                <a:srgbClr val="993300"/>
              </a:buClr>
              <a:buFont typeface="Wingdings" panose="05000000000000000000" pitchFamily="2" charset="2"/>
              <a:buChar char="§"/>
            </a:pPr>
            <a:r>
              <a:rPr lang="en-US" altLang="en-US" sz="2400" dirty="0"/>
              <a:t>Can some processes starve – never enter their critical </a:t>
            </a:r>
            <a:r>
              <a:rPr lang="en-US" altLang="en-US" sz="2400" dirty="0" smtClean="0"/>
              <a:t>section</a:t>
            </a:r>
          </a:p>
          <a:p>
            <a:pPr marL="684213" lvl="2" indent="-341313">
              <a:buClr>
                <a:srgbClr val="993300"/>
              </a:buClr>
              <a:buFont typeface="Wingdings" panose="05000000000000000000" pitchFamily="2" charset="2"/>
              <a:buChar char="§"/>
            </a:pPr>
            <a:r>
              <a:rPr lang="en-US" altLang="en-US" sz="2400" dirty="0"/>
              <a:t>What if there are two CPUs?</a:t>
            </a:r>
          </a:p>
          <a:p>
            <a:pPr marL="341313" lvl="1" indent="-341313">
              <a:buClr>
                <a:srgbClr val="993300"/>
              </a:buClr>
              <a:buFont typeface="Wingdings" panose="05000000000000000000" pitchFamily="2" charset="2"/>
              <a:buChar char="§"/>
            </a:pPr>
            <a:endParaRPr lang="en-US" altLang="en-US" dirty="0"/>
          </a:p>
          <a:p>
            <a:endParaRPr lang="en-US" altLang="en-US" dirty="0"/>
          </a:p>
          <a:p>
            <a:pPr marL="0" indent="0">
              <a:buNone/>
            </a:pPr>
            <a:endParaRPr lang="en-US" altLang="en-US" dirty="0"/>
          </a:p>
          <a:p>
            <a:endParaRPr lang="en-US" altLang="en-US" dirty="0"/>
          </a:p>
        </p:txBody>
      </p:sp>
    </p:spTree>
    <p:extLst>
      <p:ext uri="{BB962C8B-B14F-4D97-AF65-F5344CB8AC3E}">
        <p14:creationId xmlns:p14="http://schemas.microsoft.com/office/powerpoint/2010/main"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16925</TotalTime>
  <Words>2702</Words>
  <Application>Microsoft Office PowerPoint</Application>
  <PresentationFormat>如螢幕大小 (4:3)</PresentationFormat>
  <Paragraphs>589</Paragraphs>
  <Slides>61</Slides>
  <Notes>42</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61</vt:i4>
      </vt:variant>
    </vt:vector>
  </HeadingPairs>
  <TitlesOfParts>
    <vt:vector size="74" baseType="lpstr">
      <vt:lpstr>Monotype Sorts</vt:lpstr>
      <vt:lpstr>MS PGothic</vt:lpstr>
      <vt:lpstr>MS PGothic</vt:lpstr>
      <vt:lpstr>Arial</vt:lpstr>
      <vt:lpstr>Courier New</vt:lpstr>
      <vt:lpstr>Helvetica</vt:lpstr>
      <vt:lpstr>MT Extra</vt:lpstr>
      <vt:lpstr>Symbol</vt:lpstr>
      <vt:lpstr>Times New Roman</vt:lpstr>
      <vt:lpstr>Verdana</vt:lpstr>
      <vt:lpstr>Webdings</vt:lpstr>
      <vt:lpstr>Wingdings</vt:lpstr>
      <vt:lpstr>os-8</vt:lpstr>
      <vt:lpstr>Chapter 6:  Synchronization Tools</vt:lpstr>
      <vt:lpstr>Outline</vt:lpstr>
      <vt:lpstr>Objectives</vt:lpstr>
      <vt:lpstr>Background</vt:lpstr>
      <vt:lpstr>Race Condition</vt:lpstr>
      <vt:lpstr>Critical Section Problem</vt:lpstr>
      <vt:lpstr>Critical Section</vt:lpstr>
      <vt:lpstr>Critical-Section Problem (Cont.)</vt:lpstr>
      <vt:lpstr>Interrupt-based Solution</vt:lpstr>
      <vt:lpstr>Software Solution 1</vt:lpstr>
      <vt:lpstr>Algorithm for Process Pi</vt:lpstr>
      <vt:lpstr>Correctness of the Software Solution </vt:lpstr>
      <vt:lpstr>Peterson’s Solution</vt:lpstr>
      <vt:lpstr>Algorithm for Process Pi</vt:lpstr>
      <vt:lpstr>Correctness of Peterson’s Solution </vt:lpstr>
      <vt:lpstr>Peterson’s Solution and Modern Architecture</vt:lpstr>
      <vt:lpstr>Modern Architecture Example</vt:lpstr>
      <vt:lpstr>Modern Architecture Example (Cont.)</vt:lpstr>
      <vt:lpstr>Peterson’s Solution Revisited</vt:lpstr>
      <vt:lpstr>Memory Barrier</vt:lpstr>
      <vt:lpstr>Memory Barrier Instructions</vt:lpstr>
      <vt:lpstr>Memory Barrier Example</vt:lpstr>
      <vt:lpstr>Synchronization Hardware</vt:lpstr>
      <vt:lpstr>Hardware Instructions</vt:lpstr>
      <vt:lpstr>The test_and_set  Instruction </vt:lpstr>
      <vt:lpstr>Solution Using test_and_set()</vt:lpstr>
      <vt:lpstr>The compare_and_swap  Instruction </vt:lpstr>
      <vt:lpstr>Solution using compare_and_swap</vt:lpstr>
      <vt:lpstr>Bounded-waiting with compare-and-swap</vt:lpstr>
      <vt:lpstr>Atomic Variables</vt:lpstr>
      <vt:lpstr>Atomic Variables</vt:lpstr>
      <vt:lpstr>Mutex Locks</vt:lpstr>
      <vt:lpstr>Solution to CS Problem Using Mutex Locks</vt:lpstr>
      <vt:lpstr>Semaphore</vt:lpstr>
      <vt:lpstr>Semaphore (Cont.)</vt:lpstr>
      <vt:lpstr>Semaphore Usage Example</vt:lpstr>
      <vt:lpstr>Semaphore Implementation</vt:lpstr>
      <vt:lpstr>Semaphore Implementation with no Busy waiting </vt:lpstr>
      <vt:lpstr>Implementation with no Busy waiting (Cont.)</vt:lpstr>
      <vt:lpstr>Implementation with no Busy waiting (Cont.)</vt:lpstr>
      <vt:lpstr>Problems with Semaphores</vt:lpstr>
      <vt:lpstr>Monitors</vt:lpstr>
      <vt:lpstr>Schematic view of a Monitor</vt:lpstr>
      <vt:lpstr>Monitor Implementation Using Semaphores</vt:lpstr>
      <vt:lpstr>Condition Variables</vt:lpstr>
      <vt:lpstr> Monitor with Condition Variables</vt:lpstr>
      <vt:lpstr> Usage of Condition Variable  Example</vt:lpstr>
      <vt:lpstr>Monitor Implementation Using Semaphores</vt:lpstr>
      <vt:lpstr> Implementation – Condition Variables</vt:lpstr>
      <vt:lpstr>Implementation (Cont.)</vt:lpstr>
      <vt:lpstr>Resuming Processes within a Monitor</vt:lpstr>
      <vt:lpstr>PowerPoint 簡報</vt:lpstr>
      <vt:lpstr>PowerPoint 簡報</vt:lpstr>
      <vt:lpstr>A Monitor to Allocate Single Resource</vt:lpstr>
      <vt:lpstr>Single Resource Monitor (Cont.)</vt:lpstr>
      <vt:lpstr>Liveness</vt:lpstr>
      <vt:lpstr>Liveness</vt:lpstr>
      <vt:lpstr>Liveness</vt:lpstr>
      <vt:lpstr>End of Chapter 6</vt:lpstr>
      <vt:lpstr>Priority Inheritance Protocol</vt:lpstr>
      <vt:lpstr> Usage of Condition Variable  Example</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Chris Wang</cp:lastModifiedBy>
  <cp:revision>377</cp:revision>
  <cp:lastPrinted>2013-09-18T17:45:18Z</cp:lastPrinted>
  <dcterms:created xsi:type="dcterms:W3CDTF">2011-01-13T23:43:38Z</dcterms:created>
  <dcterms:modified xsi:type="dcterms:W3CDTF">2021-03-31T02:08:03Z</dcterms:modified>
</cp:coreProperties>
</file>