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7"/>
  </p:notesMasterIdLst>
  <p:handoutMasterIdLst>
    <p:handoutMasterId r:id="rId48"/>
  </p:handoutMasterIdLst>
  <p:sldIdLst>
    <p:sldId id="331" r:id="rId2"/>
    <p:sldId id="332" r:id="rId3"/>
    <p:sldId id="358" r:id="rId4"/>
    <p:sldId id="359" r:id="rId5"/>
    <p:sldId id="360" r:id="rId6"/>
    <p:sldId id="361" r:id="rId7"/>
    <p:sldId id="449" r:id="rId8"/>
    <p:sldId id="450" r:id="rId9"/>
    <p:sldId id="363" r:id="rId10"/>
    <p:sldId id="364" r:id="rId11"/>
    <p:sldId id="365" r:id="rId12"/>
    <p:sldId id="451" r:id="rId13"/>
    <p:sldId id="367" r:id="rId14"/>
    <p:sldId id="374" r:id="rId15"/>
    <p:sldId id="375" r:id="rId16"/>
    <p:sldId id="376" r:id="rId17"/>
    <p:sldId id="384" r:id="rId18"/>
    <p:sldId id="428" r:id="rId19"/>
    <p:sldId id="385" r:id="rId20"/>
    <p:sldId id="429" r:id="rId21"/>
    <p:sldId id="386" r:id="rId22"/>
    <p:sldId id="430" r:id="rId23"/>
    <p:sldId id="431" r:id="rId24"/>
    <p:sldId id="432" r:id="rId25"/>
    <p:sldId id="433" r:id="rId26"/>
    <p:sldId id="434" r:id="rId27"/>
    <p:sldId id="435" r:id="rId28"/>
    <p:sldId id="436" r:id="rId29"/>
    <p:sldId id="437" r:id="rId30"/>
    <p:sldId id="438" r:id="rId31"/>
    <p:sldId id="439" r:id="rId32"/>
    <p:sldId id="440" r:id="rId33"/>
    <p:sldId id="441" r:id="rId34"/>
    <p:sldId id="442" r:id="rId35"/>
    <p:sldId id="443" r:id="rId36"/>
    <p:sldId id="444" r:id="rId37"/>
    <p:sldId id="445" r:id="rId38"/>
    <p:sldId id="446" r:id="rId39"/>
    <p:sldId id="447" r:id="rId40"/>
    <p:sldId id="448" r:id="rId41"/>
    <p:sldId id="423" r:id="rId42"/>
    <p:sldId id="424" r:id="rId43"/>
    <p:sldId id="426" r:id="rId44"/>
    <p:sldId id="427" r:id="rId45"/>
    <p:sldId id="404" r:id="rId4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35"/>
  </p:normalViewPr>
  <p:slideViewPr>
    <p:cSldViewPr snapToGrid="0">
      <p:cViewPr varScale="1">
        <p:scale>
          <a:sx n="64" d="100"/>
          <a:sy n="64" d="100"/>
        </p:scale>
        <p:origin x="1340" y="56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9" d="100"/>
        <a:sy n="79" d="100"/>
      </p:scale>
      <p:origin x="0" y="-289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8C8C3F6-D6EC-4454-AED8-151D4118C8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B8B47E2-82CE-4363-8A39-5A4F2B6CC18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8985D904-943B-4701-BDB6-5864BE7D22F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77B09886-4C66-4DC0-99B1-7CCC79211BD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EAED9E23-4007-4CE0-B9FA-1CB7C3B0E5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B6FEA57-E60B-48C6-8E0B-0D3E2B9085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B9BA4C6-A2CE-4EDE-A987-C89469DACF1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0A16516-4161-4E77-A9DD-6C7EC92E214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2B08562F-F4D9-42CE-8D67-E7A9840A07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6BBE589-20BB-4D23-905B-F9CA800E4FA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A201015B-FDFC-46CC-A1D5-58B217CE07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B26353B-46D8-44BD-A369-9C24747663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805A76C5-F4C2-4CDA-BEF0-83C1B08437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6E3CA1B-BF1D-4627-BFE0-E36D1A7C18AA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D1DDD850-CCC7-49E3-BE4A-0B1C37B489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38181F9-B100-4204-B5BD-A3889A861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C4B4CDFE-17FF-4FEE-B58E-763B8E6ABD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1FD57D9-9ACF-4A83-A909-F49ABBD723C3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ED68831C-2F81-44B4-9958-1F99675518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8370FE4-983D-4F1E-AFFB-EB46F1255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EF30C6CA-0F10-4E2E-ADBB-88AAB3EE58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9A9972C-A281-4ED9-A13B-A6C6E2D45CB3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3679CC6-842E-4CC5-B72C-F6CA84D12C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78DDD2C-05BB-4045-8228-45C12D640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3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31EF95C2-30F5-4674-B550-61EA8B43CE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FCA2DBE-B6D1-4FB7-B4F4-1496EA4F2FD3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3B1BE69-F2AE-4073-AD7F-EC55BF74D2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0DDF634-7FF2-4300-8F34-0D079A7CE0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1EFA09C3-CCE9-4618-9F0F-744AF0A9B7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F6BCBA1-9824-4D0D-B46E-F77E737E1BD9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6A9EEDA-A552-4242-97DB-1659999AC6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36BC16F-9F0B-40A3-B2DD-E0047170E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BB8A803-DB78-4F6C-B680-D20C4FCC0D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5D69A58-CE8A-4061-AAAF-8375D0450CC5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A75E4BD0-9DFA-4BA9-AAC6-7823B028C4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4E81E9D-8CA6-4A23-8358-5A492D8EB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3E634DBD-1EC5-462D-BC22-327F348F05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FC2B6B4-BF24-4262-A303-E000472979C4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A07EA455-67B3-4FB5-8874-BE2716912E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F0F9981-F39D-4C6B-B808-D9D1D2A43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D95EBFC2-2B79-4646-ADD4-D93CC4E0BD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E74824C-A7EB-42F2-A92A-66C769DAA6C3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DBE29177-BEE0-417C-A6E4-FE19B81750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4B2D3C1-BEE5-436B-8E3B-017945048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AB2846DF-65BE-4297-BCCD-5DD45DE5C8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A09C59B-F3D6-4643-AE6C-CBF39D40191E}" type="slidenum">
              <a:rPr lang="en-US" altLang="en-US" smtClean="0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8F1D844C-2050-4115-9C9F-C1FCBEE908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B58AFAD-2321-4F25-9350-97AC19EDD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87523E38-5925-4EC3-AD23-1BB8D7C464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7C58BD-B6B5-4749-B877-32EA3B7DC92D}" type="slidenum">
              <a:rPr lang="en-US" altLang="en-US" smtClean="0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C272AD4E-5D91-45CF-9172-E8326201BA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A5338AB-875C-4ABC-A37A-C89E09B0A5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9963E017-B520-4B23-B95B-BB51BA1EBB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DEC47CB-D1FE-46D4-980C-88A4D4757783}" type="slidenum">
              <a:rPr lang="en-US" altLang="en-US" smtClean="0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ABD42012-3A5C-431F-8705-2F91DA776D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F1FE901-D349-4F0B-8068-D0DFF0BD9A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0BF0E1CA-E1F9-48F3-98D4-AE83DB73C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A8FD42-FB50-4F0E-83DB-032AD89E6B10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10C58F99-7224-4F82-A66E-F77DA55505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6610F8A-E173-4BEE-BFEB-FAAE867F0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EA8207B9-508C-4D10-8C83-062AF94E3F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0DB168C-010A-499F-8D20-CB7A3B7C3C4E}" type="slidenum">
              <a:rPr lang="en-US" altLang="en-US" smtClean="0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F3992BEA-F158-4DD7-A750-10B63B8C4F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A42841A-89C9-46B0-8347-8CFA108C7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424D72BD-600C-4892-9A1C-C666AE446E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BA9B888-12A0-4F61-88CE-B93C0B69267D}" type="slidenum">
              <a:rPr lang="en-US" altLang="en-US" smtClean="0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3A079564-AC18-4FD0-B999-458633B7B6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397953C-C620-454B-A4A9-4E1EBDFBD0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FCF68898-5594-43C9-B2BF-01B6699CAD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12ACCBA-E8A3-4C2B-8DD9-FC91AE5630D9}" type="slidenum">
              <a:rPr lang="en-US" altLang="en-US" smtClean="0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C366574E-775D-44EF-BEAB-9931F2486B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6722A4B5-9F83-4E0E-A7FC-4E4848D279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17BDC8A1-89A0-49CD-A485-303F87612B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E49DC89-6AF6-48E6-B39A-159E5A129758}" type="slidenum">
              <a:rPr lang="en-US" altLang="en-US" smtClean="0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7C694FE6-9D3C-4E7B-B548-4472A6FCCD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0128C4CB-B7D5-4AC4-AF1E-09C94FF02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981730E4-8FEC-4CE0-8789-78B5EED18A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607D80D-3384-4C2A-A880-A8F1855FF69F}" type="slidenum">
              <a:rPr lang="en-US" altLang="en-US" smtClean="0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85661878-89CF-4714-B17C-CBF183FE49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F73B3342-B8E6-4324-9515-057FA306C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87E33203-4967-4A0F-AEA4-57E85B2A25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66A991-FAC4-426F-995C-7D990DB8044B}" type="slidenum">
              <a:rPr lang="en-US" altLang="en-US" smtClean="0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D4B811B8-CE7E-4807-B890-8228F3EF57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82BA9F7-4972-4ED3-9F80-A82FC1F7E0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149A2025-556A-439D-B416-B393448D1C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68B8218-B419-4C46-9B31-7C5CA16C0958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3097CAA5-5009-40F9-948A-088E438278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F2A2029-71A1-427A-9D55-052D9150B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B422F43B-7A17-4E70-9902-B75D2AD874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A3AE300-16A7-43AF-AE1F-1DE14735F1C6}" type="slidenum">
              <a:rPr lang="en-US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64F304B6-B49F-4C63-9E77-58BDCDE54D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0C8F3D9-B786-431D-AD5A-29215D79E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38769F49-5E48-4F61-A820-D92DE4D09D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4D748A9-A869-41DD-902B-3C31EC6B06E1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514B7CE5-FF07-4CF4-8A99-176990BB00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1215128-6CC2-485F-8CCE-6F4FEFACE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2B454191-C00D-4881-8CC3-145741C180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08868E1-D052-4404-8916-164E1D0D0B49}" type="slidenum">
              <a:rPr lang="en-US" altLang="en-US" smtClean="0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207D3C19-C6DC-4AF4-97F2-A512D0071A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7534874-A7D8-4E15-AAAD-8916ECED8A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45FD6A41-E36E-4666-A54F-E0F0617EE2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FF6CAB1-B51D-444E-A465-8AF1E0A4B97E}" type="slidenum">
              <a:rPr lang="en-US" altLang="en-US" smtClean="0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1F25817-AF20-4FAD-9524-7E59BC9A5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13E8DE0-FE2C-4E20-BCD3-2600EA110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544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45FD6A41-E36E-4666-A54F-E0F0617EE2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FF6CAB1-B51D-444E-A465-8AF1E0A4B97E}" type="slidenum">
              <a:rPr lang="en-US" altLang="en-US" smtClean="0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1F25817-AF20-4FAD-9524-7E59BC9A5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13E8DE0-FE2C-4E20-BCD3-2600EA110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56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950B0E92-D303-4BB0-A4D8-C849313739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9A8A344-8948-476E-AFBC-AE7944A55FD0}" type="slidenum">
              <a:rPr lang="en-US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BD2136EB-8912-4394-B77C-6B86DF5CA5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F1F5DAD-71C2-48AE-88DA-58F7B2FAE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854BC344-C1FD-44AD-A100-9D0E33C6C4B8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97E75EDC-303E-4E56-9408-EF5F6789A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00B69C08-493E-41C1-B483-471288115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EAA2E823-920C-4DEC-868D-6F348261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824F72CA-B5F3-4CC3-B1C5-049AB2BE3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CECC7507-8379-4EE6-BEC3-4061C2C8C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5323F60B-2E00-42BE-8400-E134976C2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62D06F3E-35A2-4B07-822F-E3170C084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969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730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1115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06450" y="1233491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91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303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15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670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877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019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819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89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793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22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44CBE58F-1B06-4E3C-ABEB-DDA960189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2B50D259-301D-4848-91DC-2AA45CBA7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75946" y="233853"/>
            <a:ext cx="7710854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3B78BAB-95C2-4816-A43D-C9D0E779A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9C7DCAF-0404-44E9-A1D7-8FC247909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9ABEA7D2-7A49-4009-B20A-D733788B8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43D9BEF-9484-4F5F-B79E-90AD48A2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C1992072-B079-4F45-93BD-7B83BD140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0C7F6668-8CC0-4B4E-B0C0-D267AAA38E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56151" y="6613525"/>
            <a:ext cx="447548" cy="246217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anose="020B0604020202020204" pitchFamily="34" charset="0"/>
              </a:rPr>
              <a:t>7.</a:t>
            </a:r>
            <a:fld id="{888EA06F-A073-4A3C-89BC-89170E3EB8EC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A5A9C313-E1AB-4215-BE7D-137655DA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A8DD7472-5269-45F9-8224-963E376A1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B3B098FB-2BB7-4519-9DEA-E49149978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3" r:id="rId1"/>
    <p:sldLayoutId id="2147484342" r:id="rId2"/>
    <p:sldLayoutId id="2147484343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1363" indent="-284163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084263" indent="-227013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427163" indent="-227013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770063" indent="-227013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22C98928-F25B-4EBA-968A-F43A0AFE86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08038"/>
            <a:ext cx="7772400" cy="2128837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7:  Synchronization Examples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BA3055BE-7D2A-422C-A590-55C99535B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5050" y="227824"/>
            <a:ext cx="76517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 (Cont.)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502CB5B1-7086-4461-8E47-670C4EA549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715" y="1318921"/>
            <a:ext cx="7747000" cy="5065713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The structure of a reader </a:t>
            </a:r>
            <a:r>
              <a:rPr lang="en-US" altLang="en-US" sz="2000" dirty="0" smtClean="0"/>
              <a:t>process: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while (true){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		wait(mutex);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	</a:t>
            </a:r>
            <a:r>
              <a:rPr lang="en-US" altLang="en-US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b="1" dirty="0">
                <a:latin typeface="Courier New" panose="02070309020205020404" pitchFamily="49" charset="0"/>
              </a:rPr>
              <a:t>++;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	if (</a:t>
            </a:r>
            <a:r>
              <a:rPr lang="en-US" altLang="en-US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b="1" dirty="0">
                <a:latin typeface="Courier New" panose="02070309020205020404" pitchFamily="49" charset="0"/>
              </a:rPr>
              <a:t> == 1) /* first reader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	   	     wait(</a:t>
            </a:r>
            <a:r>
              <a:rPr lang="en-US" altLang="en-US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	</a:t>
            </a:r>
            <a:r>
              <a:rPr lang="en-US" altLang="en-US" b="1" dirty="0" smtClean="0">
                <a:latin typeface="Courier New" panose="02070309020205020404" pitchFamily="49" charset="0"/>
              </a:rPr>
              <a:t>signal(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mutex</a:t>
            </a:r>
            <a:r>
              <a:rPr lang="en-US" altLang="en-US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    ...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   	/* reading is performed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	wait(mutex);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   	read count--;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   	if (</a:t>
            </a:r>
            <a:r>
              <a:rPr lang="en-US" altLang="en-US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b="1" dirty="0">
                <a:latin typeface="Courier New" panose="02070309020205020404" pitchFamily="49" charset="0"/>
              </a:rPr>
              <a:t> == 0) /* last reader */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		signal(</a:t>
            </a:r>
            <a:r>
              <a:rPr lang="en-US" altLang="en-US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	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</a:t>
            </a:r>
            <a:r>
              <a:rPr lang="en-US" altLang="en-US" b="1" dirty="0" smtClean="0">
                <a:latin typeface="Courier New" panose="02070309020205020404" pitchFamily="49" charset="0"/>
              </a:rPr>
              <a:t>}</a:t>
            </a:r>
            <a:endParaRPr lang="en-US" altLang="en-US" sz="1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0E349B06-5C0D-4BD8-ABC8-DFC88C04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778" y="222286"/>
            <a:ext cx="7677150" cy="576262"/>
          </a:xfrm>
        </p:spPr>
        <p:txBody>
          <a:bodyPr/>
          <a:lstStyle/>
          <a:p>
            <a:r>
              <a:rPr lang="en-US" altLang="en-US" dirty="0"/>
              <a:t>Readers-Writers Problem Variations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47643E3C-87AB-40AB-8261-6DE653642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26" y="1323457"/>
            <a:ext cx="7558200" cy="4418437"/>
          </a:xfrm>
        </p:spPr>
        <p:txBody>
          <a:bodyPr/>
          <a:lstStyle/>
          <a:p>
            <a:r>
              <a:rPr lang="en-US" altLang="en-US" sz="2400" dirty="0"/>
              <a:t>The</a:t>
            </a:r>
            <a:r>
              <a:rPr lang="en-US" altLang="en-US" sz="2400" b="1" i="1" dirty="0"/>
              <a:t> </a:t>
            </a:r>
            <a:r>
              <a:rPr lang="en-US" altLang="en-US" sz="2400" dirty="0"/>
              <a:t>solution</a:t>
            </a:r>
            <a:r>
              <a:rPr lang="en-US" altLang="en-US" sz="2400" b="1" i="1" dirty="0"/>
              <a:t> </a:t>
            </a:r>
            <a:r>
              <a:rPr lang="en-US" altLang="en-US" sz="2400" dirty="0"/>
              <a:t>in previous slide can result in a situation where a writer </a:t>
            </a:r>
            <a:r>
              <a:rPr lang="en-US" altLang="en-US" sz="2400" dirty="0" smtClean="0"/>
              <a:t>process </a:t>
            </a:r>
            <a:r>
              <a:rPr lang="en-US" altLang="en-US" sz="2400" dirty="0"/>
              <a:t>never writes.  It is referred to as the “First reader-writer” problem.</a:t>
            </a:r>
          </a:p>
          <a:p>
            <a:r>
              <a:rPr lang="en-US" altLang="en-US" sz="2400" dirty="0"/>
              <a:t>The “Second reader-writer” problem is </a:t>
            </a:r>
            <a:r>
              <a:rPr lang="en-US" altLang="en-US" sz="2400" dirty="0" smtClean="0"/>
              <a:t>a </a:t>
            </a:r>
            <a:r>
              <a:rPr lang="en-US" altLang="en-US" sz="2400" dirty="0"/>
              <a:t>variation the first reader-writer problem that state:</a:t>
            </a:r>
          </a:p>
          <a:p>
            <a:pPr lvl="1"/>
            <a:r>
              <a:rPr lang="en-US" altLang="en-US" sz="2400" dirty="0"/>
              <a:t>Once a writer is ready to write, no “newly arrived reader” is allowed </a:t>
            </a:r>
            <a:r>
              <a:rPr lang="en-US" altLang="en-US" sz="2400" dirty="0" smtClean="0"/>
              <a:t>to </a:t>
            </a:r>
            <a:r>
              <a:rPr lang="en-US" altLang="en-US" sz="2400" dirty="0"/>
              <a:t>read.</a:t>
            </a:r>
          </a:p>
          <a:p>
            <a:r>
              <a:rPr lang="en-US" altLang="en-US" sz="2400" dirty="0"/>
              <a:t>Both the first and second may result in starvation. leading to even more variations</a:t>
            </a:r>
          </a:p>
          <a:p>
            <a:r>
              <a:rPr lang="en-US" altLang="en-US" sz="2400" dirty="0"/>
              <a:t>Problem is solved on some systems by kernel providing reader-writer locks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1EE9EBAB-3EEB-4813-BC45-A296B378D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6000" y="222286"/>
            <a:ext cx="76708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Dining-Philosophers Problem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FB49ECF8-D29D-47B1-ACEF-3FF6F95DA4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7746" y="1057896"/>
            <a:ext cx="7819053" cy="5060516"/>
          </a:xfrm>
        </p:spPr>
        <p:txBody>
          <a:bodyPr/>
          <a:lstStyle/>
          <a:p>
            <a:pPr>
              <a:tabLst>
                <a:tab pos="1365250" algn="l"/>
                <a:tab pos="1538288" algn="l"/>
              </a:tabLst>
            </a:pPr>
            <a:r>
              <a:rPr lang="en-US" altLang="en-US" sz="2000" dirty="0"/>
              <a:t>N </a:t>
            </a:r>
            <a:r>
              <a:rPr lang="en-US" altLang="en-US" sz="2000" dirty="0" smtClean="0"/>
              <a:t>philosophers </a:t>
            </a:r>
            <a:r>
              <a:rPr lang="en-US" altLang="en-US" sz="2000" dirty="0"/>
              <a:t>sit at a round table with a bowel of rice in the middle.</a:t>
            </a:r>
          </a:p>
          <a:p>
            <a:pPr>
              <a:tabLst>
                <a:tab pos="1365250" algn="l"/>
                <a:tab pos="1538288" algn="l"/>
              </a:tabLst>
            </a:pPr>
            <a:endParaRPr lang="en-US" altLang="en-US" sz="2000" dirty="0"/>
          </a:p>
          <a:p>
            <a:pPr>
              <a:tabLst>
                <a:tab pos="1365250" algn="l"/>
                <a:tab pos="1538288" algn="l"/>
              </a:tabLst>
            </a:pPr>
            <a:endParaRPr lang="en-US" altLang="en-US" sz="2000" dirty="0"/>
          </a:p>
          <a:p>
            <a:pPr>
              <a:tabLst>
                <a:tab pos="1365250" algn="l"/>
                <a:tab pos="1538288" algn="l"/>
              </a:tabLst>
            </a:pPr>
            <a:endParaRPr lang="en-US" altLang="en-US" sz="2000" dirty="0"/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en-US" sz="2000" dirty="0" smtClean="0"/>
              <a:t>They </a:t>
            </a:r>
            <a:r>
              <a:rPr lang="en-US" altLang="en-US" sz="2000" dirty="0"/>
              <a:t>spend their lives alternating thinking and eating.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en-US" sz="2000" dirty="0"/>
              <a:t>They do not </a:t>
            </a:r>
            <a:r>
              <a:rPr lang="en-US" altLang="ja-JP" sz="2000" dirty="0" smtClean="0"/>
              <a:t>interact </a:t>
            </a:r>
            <a:r>
              <a:rPr lang="en-US" altLang="ja-JP" sz="2000" dirty="0"/>
              <a:t>with their neighbors.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ja-JP" sz="2000" dirty="0"/>
              <a:t>Occasionally try to pick up 2 chopsticks (one at a time) to eat from bowl</a:t>
            </a:r>
          </a:p>
          <a:p>
            <a:pPr lvl="1">
              <a:tabLst>
                <a:tab pos="1365250" algn="l"/>
                <a:tab pos="1538288" algn="l"/>
              </a:tabLst>
            </a:pPr>
            <a:r>
              <a:rPr lang="en-US" altLang="en-US" sz="2000" dirty="0"/>
              <a:t>Need both to eat, then release both when done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en-US" sz="2000" dirty="0"/>
              <a:t>In the case of 5 philosophers, the shared data </a:t>
            </a:r>
          </a:p>
          <a:p>
            <a:pPr lvl="2">
              <a:tabLst>
                <a:tab pos="1365250" algn="l"/>
                <a:tab pos="1538288" algn="l"/>
              </a:tabLst>
            </a:pPr>
            <a:r>
              <a:rPr lang="en-US" altLang="en-US" sz="2000" dirty="0"/>
              <a:t>Bowl of rice (data set)</a:t>
            </a:r>
          </a:p>
          <a:p>
            <a:pPr lvl="2">
              <a:tabLst>
                <a:tab pos="1365250" algn="l"/>
                <a:tab pos="1538288" algn="l"/>
              </a:tabLst>
            </a:pPr>
            <a:r>
              <a:rPr lang="en-US" altLang="en-US" sz="2000" dirty="0"/>
              <a:t>Semaphore chopstick [5] initialized to 1</a:t>
            </a:r>
          </a:p>
        </p:txBody>
      </p:sp>
      <p:pic>
        <p:nvPicPr>
          <p:cNvPr id="24579" name="Picture 1">
            <a:extLst>
              <a:ext uri="{FF2B5EF4-FFF2-40B4-BE49-F238E27FC236}">
                <a16:creationId xmlns:a16="http://schemas.microsoft.com/office/drawing/2014/main" id="{3372D57C-AA90-40E5-88DD-A9DB78AAF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794" y="1561607"/>
            <a:ext cx="1532031" cy="1472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84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8B6BD45A-1C98-4906-8ECF-377709FEA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2994" y="180175"/>
            <a:ext cx="7866063" cy="576263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  Dining-Philosophers Problem Algorithm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07043318-65A3-4679-85CB-4872EC4E85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119188"/>
            <a:ext cx="7107237" cy="4784725"/>
          </a:xfrm>
        </p:spPr>
        <p:txBody>
          <a:bodyPr/>
          <a:lstStyle/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2000" dirty="0"/>
              <a:t>Semaphore </a:t>
            </a:r>
            <a:r>
              <a:rPr lang="en-US" altLang="en-US" sz="2000" dirty="0" smtClean="0"/>
              <a:t>solution</a:t>
            </a:r>
            <a:endParaRPr lang="en-US" altLang="en-US" sz="2000" dirty="0"/>
          </a:p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2000" dirty="0"/>
              <a:t>The structure of Philosopher</a:t>
            </a:r>
            <a:r>
              <a:rPr lang="en-US" altLang="en-US" sz="2000" i="1" dirty="0">
                <a:solidFill>
                  <a:srgbClr val="0000FF"/>
                </a:solidFill>
              </a:rPr>
              <a:t> </a:t>
            </a:r>
            <a:r>
              <a:rPr lang="en-US" altLang="en-US" sz="2000" dirty="0" err="1">
                <a:solidFill>
                  <a:srgbClr val="006699"/>
                </a:solidFill>
                <a:latin typeface="+mj-lt"/>
              </a:rPr>
              <a:t>i</a:t>
            </a:r>
            <a:r>
              <a:rPr lang="en-US" altLang="en-US" sz="2000" b="1" i="1" dirty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sz="2000" dirty="0"/>
              <a:t>: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while (true){ 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wait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(chopstick[i]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wait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chopstick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 (i + 1) % 5]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/* eat for 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while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*/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signal (chopstick[i]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signal (chopstick[ (i + 1) % 5]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/* think for 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while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*/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dirty="0">
              <a:solidFill>
                <a:srgbClr val="0000FF"/>
              </a:solidFill>
            </a:endParaRPr>
          </a:p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2000" dirty="0"/>
              <a:t>  What is the problem with this algorithm?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016B3AFC-34FB-4DEC-AD70-73C1C59CEF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5031" y="121770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Monitor Solution to Dining Philosophers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64B402AA-11CB-48F7-9FE8-2791716302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6175" y="979488"/>
            <a:ext cx="7345363" cy="53848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monitor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DiningPhilosophers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enum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{ THINKING; HUNGRY, EATING) state [5] 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condition self [5];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void pickup (int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state[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 = HUNGRY;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test(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if (state[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 != EATING) self[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].wait;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void putdown (int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state[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 = THINKING;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// test left and right neighbors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test((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+ 4) % 5);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test((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+ 1) % 5);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00FF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F792511B-46D3-4928-92CE-929DEC8C2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8805" y="96515"/>
            <a:ext cx="7916862" cy="63817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Solution to Dining Philosophers (Cont.)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58F6B3C7-ABB8-477D-AE0E-1DDD21AA88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60463" y="944563"/>
            <a:ext cx="6908800" cy="5268912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void test (int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if ((state[(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+ 4) % 5] != EATING) &amp;&amp;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(state[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 == HUNGRY) &amp;&amp;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(state[(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+ 1) % 5] != EATING) ) 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    { 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   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state[</a:t>
            </a:r>
            <a:r>
              <a:rPr lang="en-US" altLang="en-US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 = EATING 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    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self[</a:t>
            </a:r>
            <a:r>
              <a:rPr lang="en-US" altLang="en-US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].signal () 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initialization_code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for (int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 5;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state[</a:t>
            </a:r>
            <a:r>
              <a:rPr lang="en-US" altLang="en-US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 = THINKING;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>
            <a:extLst>
              <a:ext uri="{FF2B5EF4-FFF2-40B4-BE49-F238E27FC236}">
                <a16:creationId xmlns:a16="http://schemas.microsoft.com/office/drawing/2014/main" id="{80D035CF-4D26-43B2-A96C-D8477EE69D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3102" y="1090613"/>
            <a:ext cx="7566673" cy="52689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Each philosopher “</a:t>
            </a:r>
            <a:r>
              <a:rPr lang="en-US" altLang="en-US" sz="2000" dirty="0" err="1"/>
              <a:t>i</a:t>
            </a:r>
            <a:r>
              <a:rPr lang="en-US" altLang="en-US" sz="2000" i="1" dirty="0"/>
              <a:t>” </a:t>
            </a:r>
            <a:r>
              <a:rPr lang="en-US" altLang="en-US" sz="2000" dirty="0"/>
              <a:t>invokes the</a:t>
            </a:r>
            <a:r>
              <a:rPr lang="en-US" altLang="en-US" sz="2000" i="1" dirty="0"/>
              <a:t> </a:t>
            </a:r>
            <a:r>
              <a:rPr lang="en-US" altLang="en-US" sz="2000" dirty="0"/>
              <a:t>operations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pickup()</a:t>
            </a:r>
            <a:r>
              <a:rPr lang="en-US" altLang="en-US" sz="2400" i="1" dirty="0"/>
              <a:t> </a:t>
            </a:r>
            <a:r>
              <a:rPr lang="en-US" altLang="en-US" sz="2000" dirty="0"/>
              <a:t>and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putdown()</a:t>
            </a:r>
            <a:r>
              <a:rPr lang="en-US" altLang="en-US" sz="2400" dirty="0"/>
              <a:t> </a:t>
            </a:r>
            <a:r>
              <a:rPr lang="en-US" altLang="en-US" sz="2000" dirty="0"/>
              <a:t>in the following sequence: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DiningPhilosophers.pickup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(i)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/** EAT **/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DiningPhilosophers.putdown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(i)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20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/>
              <a:t>No deadlock, but starvation is possible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i="1" dirty="0">
                <a:solidFill>
                  <a:srgbClr val="0000FF"/>
                </a:solidFill>
              </a:rPr>
              <a:t>      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436D3F-DD94-4E20-9DAE-14699174C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9181" y="116688"/>
            <a:ext cx="7916862" cy="63817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Solution to Dining Philosophers (Cont.)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A281CE55-E949-4BCB-8916-7FED058CE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4258" y="171425"/>
            <a:ext cx="76041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Kernel Synchronization - Windows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CB0C9C47-5F4B-434A-94CC-F05FA91D82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740390" cy="4530725"/>
          </a:xfrm>
        </p:spPr>
        <p:txBody>
          <a:bodyPr/>
          <a:lstStyle/>
          <a:p>
            <a:r>
              <a:rPr lang="en-US" altLang="en-US" sz="2000" dirty="0"/>
              <a:t>Uses interrupt masks to protect access to global resources on uniprocessor systems</a:t>
            </a:r>
          </a:p>
          <a:p>
            <a:r>
              <a:rPr lang="en-US" altLang="en-US" sz="2000" dirty="0"/>
              <a:t>Uses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spinlocks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on multiprocessor systems</a:t>
            </a:r>
          </a:p>
          <a:p>
            <a:pPr lvl="1"/>
            <a:r>
              <a:rPr lang="en-US" altLang="en-US" sz="2000" dirty="0"/>
              <a:t>Spinlocking-thread will never be preempted</a:t>
            </a:r>
          </a:p>
          <a:p>
            <a:r>
              <a:rPr lang="en-US" altLang="en-US" sz="2000" dirty="0"/>
              <a:t>Also provides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dispatcher objects </a:t>
            </a:r>
            <a:r>
              <a:rPr lang="en-US" altLang="en-US" sz="2000" dirty="0" smtClean="0">
                <a:solidFill>
                  <a:srgbClr val="000000"/>
                </a:solidFill>
              </a:rPr>
              <a:t>including </a:t>
            </a:r>
            <a:r>
              <a:rPr lang="en-US" altLang="en-US" sz="2000" dirty="0" err="1" smtClean="0"/>
              <a:t>mutexes</a:t>
            </a:r>
            <a:r>
              <a:rPr lang="en-US" altLang="en-US" sz="2000" dirty="0"/>
              <a:t>, semaphores, events, and timers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Events</a:t>
            </a:r>
          </a:p>
          <a:p>
            <a:pPr lvl="2"/>
            <a:r>
              <a:rPr lang="en-US" altLang="en-US" sz="2000" dirty="0"/>
              <a:t>An event acts much like a condition variable</a:t>
            </a:r>
          </a:p>
          <a:p>
            <a:pPr lvl="1"/>
            <a:r>
              <a:rPr lang="en-US" altLang="en-US" sz="2000" dirty="0"/>
              <a:t>Timers notify one or more thread when time expired</a:t>
            </a:r>
          </a:p>
          <a:p>
            <a:pPr lvl="1"/>
            <a:r>
              <a:rPr lang="en-US" altLang="en-US" sz="2000" dirty="0"/>
              <a:t>Dispatcher objects either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signaled-state </a:t>
            </a:r>
            <a:r>
              <a:rPr lang="en-US" altLang="en-US" sz="2000" dirty="0"/>
              <a:t>(object available) or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non-signaled state </a:t>
            </a:r>
            <a:r>
              <a:rPr lang="en-US" altLang="en-US" sz="2000" dirty="0"/>
              <a:t>(thread will block)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3F968EE9-B3EE-4C21-A6D3-3B3B4994C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2675" y="227824"/>
            <a:ext cx="76041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Kernel Synchronization - Windows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990F94B9-5686-4AF6-B868-7C2E74E75A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6943725" cy="4530725"/>
          </a:xfrm>
        </p:spPr>
        <p:txBody>
          <a:bodyPr/>
          <a:lstStyle/>
          <a:p>
            <a:r>
              <a:rPr lang="en-US" altLang="en-US" sz="2400" dirty="0" err="1"/>
              <a:t>Mutex</a:t>
            </a:r>
            <a:r>
              <a:rPr lang="en-US" altLang="en-US" sz="2400" dirty="0"/>
              <a:t> dispatcher object</a:t>
            </a:r>
          </a:p>
        </p:txBody>
      </p:sp>
      <p:pic>
        <p:nvPicPr>
          <p:cNvPr id="36867" name="Picture 2">
            <a:extLst>
              <a:ext uri="{FF2B5EF4-FFF2-40B4-BE49-F238E27FC236}">
                <a16:creationId xmlns:a16="http://schemas.microsoft.com/office/drawing/2014/main" id="{0BA9B59F-E609-4994-8025-E90085DBE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36" y="2236305"/>
            <a:ext cx="6901000" cy="217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8330A2EE-B40D-4FE6-B9A4-00C5C35BB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8538" y="227824"/>
            <a:ext cx="76882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Linux Synchronization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E38DE2E8-426D-448D-B9DB-18B8CE9B15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3770" y="1117600"/>
            <a:ext cx="7903029" cy="4436035"/>
          </a:xfrm>
        </p:spPr>
        <p:txBody>
          <a:bodyPr/>
          <a:lstStyle/>
          <a:p>
            <a:r>
              <a:rPr lang="en-US" altLang="en-US" sz="2400" dirty="0"/>
              <a:t>Linux:</a:t>
            </a:r>
          </a:p>
          <a:p>
            <a:pPr lvl="1"/>
            <a:r>
              <a:rPr lang="en-US" altLang="en-US" sz="2400" dirty="0"/>
              <a:t>Prior to kernel Version 2.6, disables interrupts to implement short critical sections</a:t>
            </a:r>
          </a:p>
          <a:p>
            <a:pPr lvl="1"/>
            <a:r>
              <a:rPr lang="en-US" altLang="en-US" sz="2400" dirty="0"/>
              <a:t>Version 2.6 and later, fully preemptive</a:t>
            </a:r>
          </a:p>
          <a:p>
            <a:r>
              <a:rPr lang="en-US" altLang="en-US" sz="2400" dirty="0"/>
              <a:t>Linux provides:</a:t>
            </a:r>
          </a:p>
          <a:p>
            <a:pPr lvl="1"/>
            <a:r>
              <a:rPr lang="en-US" altLang="en-US" sz="2400" dirty="0" smtClean="0"/>
              <a:t>Atomic </a:t>
            </a:r>
            <a:r>
              <a:rPr lang="en-US" altLang="en-US" sz="2400" dirty="0"/>
              <a:t>integers</a:t>
            </a:r>
          </a:p>
          <a:p>
            <a:pPr lvl="1"/>
            <a:r>
              <a:rPr lang="en-US" altLang="en-US" sz="2400" dirty="0" err="1" smtClean="0"/>
              <a:t>Mutex</a:t>
            </a:r>
            <a:r>
              <a:rPr lang="en-US" altLang="en-US" sz="2400" dirty="0" smtClean="0"/>
              <a:t> locks</a:t>
            </a:r>
          </a:p>
          <a:p>
            <a:pPr lvl="1"/>
            <a:r>
              <a:rPr lang="en-US" altLang="en-US" sz="2400" dirty="0" smtClean="0"/>
              <a:t>Spinlocks, Semaphores</a:t>
            </a:r>
            <a:endParaRPr lang="en-US" altLang="en-US" sz="2400" dirty="0"/>
          </a:p>
          <a:p>
            <a:pPr lvl="1"/>
            <a:r>
              <a:rPr lang="en-US" altLang="en-US" sz="2400" dirty="0" smtClean="0"/>
              <a:t>Reader-writer </a:t>
            </a:r>
            <a:r>
              <a:rPr lang="en-US" altLang="en-US" sz="2400" dirty="0"/>
              <a:t>versions of both</a:t>
            </a:r>
          </a:p>
          <a:p>
            <a:r>
              <a:rPr lang="en-US" altLang="en-US" sz="2400" dirty="0"/>
              <a:t>On single-CPU system, spinlocks replaced by enabling and disabling kernel preemption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9AFE23A2-3233-4A83-BA98-6544E85EB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0586" y="162366"/>
            <a:ext cx="77073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8A0AF89-B4E3-498E-93FE-2E355823D1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2434" y="1225550"/>
            <a:ext cx="7707312" cy="3270250"/>
          </a:xfrm>
        </p:spPr>
        <p:txBody>
          <a:bodyPr/>
          <a:lstStyle/>
          <a:p>
            <a:r>
              <a:rPr lang="en-US" altLang="en-US" sz="2400" dirty="0"/>
              <a:t>Explain the </a:t>
            </a:r>
            <a:r>
              <a:rPr lang="en-US" altLang="en-US" sz="2400" dirty="0">
                <a:solidFill>
                  <a:srgbClr val="0000FF"/>
                </a:solidFill>
              </a:rPr>
              <a:t>bounded-buffer</a:t>
            </a:r>
            <a:r>
              <a:rPr lang="en-US" altLang="en-US" sz="2400" dirty="0"/>
              <a:t> synchronization problem</a:t>
            </a:r>
          </a:p>
          <a:p>
            <a:r>
              <a:rPr lang="en-US" altLang="en-US" sz="2400" dirty="0"/>
              <a:t>Explain the </a:t>
            </a:r>
            <a:r>
              <a:rPr lang="en-US" altLang="en-US" sz="2400" dirty="0">
                <a:solidFill>
                  <a:srgbClr val="0000FF"/>
                </a:solidFill>
              </a:rPr>
              <a:t>readers-writers</a:t>
            </a:r>
            <a:r>
              <a:rPr lang="en-US" altLang="en-US" sz="2400" dirty="0"/>
              <a:t> synchronization problem</a:t>
            </a:r>
          </a:p>
          <a:p>
            <a:r>
              <a:rPr lang="en-US" altLang="en-US" sz="2400" dirty="0"/>
              <a:t>Explain </a:t>
            </a:r>
            <a:r>
              <a:rPr lang="en-US" altLang="en-US" sz="2400" dirty="0" smtClean="0"/>
              <a:t>the </a:t>
            </a:r>
            <a:r>
              <a:rPr lang="en-US" altLang="en-US" sz="2400" dirty="0">
                <a:solidFill>
                  <a:srgbClr val="0000FF"/>
                </a:solidFill>
              </a:rPr>
              <a:t>dining-philosophers</a:t>
            </a:r>
            <a:r>
              <a:rPr lang="en-US" altLang="en-US" sz="2400" dirty="0"/>
              <a:t> synchronization problems</a:t>
            </a:r>
          </a:p>
          <a:p>
            <a:r>
              <a:rPr lang="en-US" altLang="en-US" sz="2400" dirty="0"/>
              <a:t>Describe the tools used by Linux and Windows to solve synchronization problems.</a:t>
            </a:r>
          </a:p>
          <a:p>
            <a:r>
              <a:rPr lang="en-US" altLang="en-US" sz="2400" dirty="0"/>
              <a:t>Illustrate how POSIX and Java can be used to solve process synchronization problems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98EE148A-79D9-4237-8D17-FC87DB906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16513"/>
            <a:ext cx="40782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kumimoji="1" lang="en-US" altLang="en-US">
              <a:latin typeface="Helvetica" panose="020B0604020202020204" pitchFamily="34" charset="0"/>
            </a:endParaRPr>
          </a:p>
          <a:p>
            <a:endParaRPr kumimoji="1" lang="en-US" altLang="en-US">
              <a:latin typeface="Helvetica" panose="020B0604020202020204" pitchFamily="34" charset="0"/>
            </a:endParaRPr>
          </a:p>
          <a:p>
            <a:endParaRPr kumimoji="1"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E9CBE34C-01A9-4F51-811B-75F509501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8538" y="117636"/>
            <a:ext cx="76882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Linux Synchronization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4EC9C734-E39C-4447-B11A-7FC89B18D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6187" y="1077912"/>
            <a:ext cx="6781800" cy="4530725"/>
          </a:xfrm>
        </p:spPr>
        <p:txBody>
          <a:bodyPr/>
          <a:lstStyle/>
          <a:p>
            <a:r>
              <a:rPr lang="en-US" altLang="en-US" sz="2400" dirty="0"/>
              <a:t>Atomic variables</a:t>
            </a:r>
            <a:br>
              <a:rPr lang="en-US" altLang="en-US" sz="2400" dirty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atomic_t</a:t>
            </a:r>
            <a:r>
              <a:rPr lang="en-US" altLang="en-US" sz="2400" dirty="0"/>
              <a:t> is the type for atomic integer</a:t>
            </a:r>
          </a:p>
          <a:p>
            <a:r>
              <a:rPr lang="en-US" altLang="en-US" sz="2400" dirty="0"/>
              <a:t>Consider the variables</a:t>
            </a:r>
            <a:br>
              <a:rPr lang="en-US" altLang="en-US" sz="2400" dirty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atomic_t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counter;</a:t>
            </a:r>
            <a:b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40963" name="Picture 1">
            <a:extLst>
              <a:ext uri="{FF2B5EF4-FFF2-40B4-BE49-F238E27FC236}">
                <a16:creationId xmlns:a16="http://schemas.microsoft.com/office/drawing/2014/main" id="{5A3D2D42-0C95-4635-9D2C-6C8736A00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70" y="4084982"/>
            <a:ext cx="7966510" cy="208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A3BFBC80-8482-4396-985A-22154E9BE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3325" y="218493"/>
            <a:ext cx="74834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POSIX Synchronization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0CB899AC-D3DA-40DE-B034-67D8F80391B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93102" y="1224999"/>
            <a:ext cx="7592608" cy="4613275"/>
          </a:xfrm>
        </p:spPr>
        <p:txBody>
          <a:bodyPr/>
          <a:lstStyle/>
          <a:p>
            <a:r>
              <a:rPr lang="en-US" altLang="en-US" sz="2400" dirty="0"/>
              <a:t>POSIX API provides</a:t>
            </a:r>
          </a:p>
          <a:p>
            <a:pPr lvl="1"/>
            <a:r>
              <a:rPr lang="en-US" altLang="en-US" sz="2400" dirty="0"/>
              <a:t>mutex locks</a:t>
            </a:r>
          </a:p>
          <a:p>
            <a:pPr lvl="1"/>
            <a:r>
              <a:rPr lang="en-US" altLang="en-US" sz="2400" dirty="0"/>
              <a:t>semaphores</a:t>
            </a:r>
          </a:p>
          <a:p>
            <a:pPr lvl="1"/>
            <a:r>
              <a:rPr lang="en-US" altLang="en-US" sz="2400" dirty="0"/>
              <a:t>condition variable</a:t>
            </a:r>
          </a:p>
          <a:p>
            <a:r>
              <a:rPr lang="en-US" altLang="en-US" sz="2400" dirty="0"/>
              <a:t>Widely used on UNIX, Linux, and macOS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19FC13B4-CCA9-41F0-92B9-4DC071D2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POSIX Mutex Locks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97B362C6-D2EF-4174-B4FC-ABBA83106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Creating and initializing the lock</a:t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2000" dirty="0"/>
          </a:p>
          <a:p>
            <a:r>
              <a:rPr lang="en-US" altLang="en-US" sz="2000" dirty="0"/>
              <a:t>Acquiring and releasing the lock</a:t>
            </a:r>
          </a:p>
        </p:txBody>
      </p:sp>
      <p:pic>
        <p:nvPicPr>
          <p:cNvPr id="56323" name="Picture 3">
            <a:extLst>
              <a:ext uri="{FF2B5EF4-FFF2-40B4-BE49-F238E27FC236}">
                <a16:creationId xmlns:a16="http://schemas.microsoft.com/office/drawing/2014/main" id="{7A9B15B6-6321-486B-AAC5-C1A1A243E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401" y="1683240"/>
            <a:ext cx="50927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Picture 4">
            <a:extLst>
              <a:ext uri="{FF2B5EF4-FFF2-40B4-BE49-F238E27FC236}">
                <a16:creationId xmlns:a16="http://schemas.microsoft.com/office/drawing/2014/main" id="{43D64EAF-0CE6-4473-BCDA-70225E10C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568" y="3998913"/>
            <a:ext cx="37084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31418EEB-44BA-4A35-BF05-9040A028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POSIX Semaphores</a:t>
            </a:r>
          </a:p>
        </p:txBody>
      </p:sp>
      <p:sp>
        <p:nvSpPr>
          <p:cNvPr id="57346" name="Content Placeholder 2">
            <a:extLst>
              <a:ext uri="{FF2B5EF4-FFF2-40B4-BE49-F238E27FC236}">
                <a16:creationId xmlns:a16="http://schemas.microsoft.com/office/drawing/2014/main" id="{88B0DD88-5E60-4AA4-B36D-9E62E5E1C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POSIX provides two versions – </a:t>
            </a:r>
            <a:r>
              <a:rPr lang="en-US" altLang="en-US" sz="2400" b="1" dirty="0"/>
              <a:t>named</a:t>
            </a:r>
            <a:r>
              <a:rPr lang="en-US" altLang="en-US" sz="2400" dirty="0"/>
              <a:t> and </a:t>
            </a:r>
            <a:r>
              <a:rPr lang="en-US" altLang="en-US" sz="2400" b="1" dirty="0"/>
              <a:t>unnamed</a:t>
            </a:r>
            <a:r>
              <a:rPr lang="en-US" altLang="en-US" sz="2400" dirty="0"/>
              <a:t>.</a:t>
            </a:r>
          </a:p>
          <a:p>
            <a:r>
              <a:rPr lang="en-US" altLang="en-US" sz="2400" dirty="0"/>
              <a:t>Named semaphores can be used by unrelated processes, unnamed cannot.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D1FD5B3A-24E8-4E3E-801B-A57367BA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POSIX Named Semaphores</a:t>
            </a:r>
          </a:p>
        </p:txBody>
      </p:sp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1C644338-2EA3-4381-B0C2-E9F39074C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5027612"/>
          </a:xfrm>
        </p:spPr>
        <p:txBody>
          <a:bodyPr/>
          <a:lstStyle/>
          <a:p>
            <a:r>
              <a:rPr lang="en-US" altLang="en-US" sz="2000" dirty="0"/>
              <a:t>Creating an initializing the semaphore:</a:t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2000" dirty="0"/>
          </a:p>
          <a:p>
            <a:r>
              <a:rPr lang="en-US" altLang="en-US" sz="2000" dirty="0"/>
              <a:t>Another process can access the semaphore by referring to its name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altLang="en-US" sz="2000" dirty="0"/>
              <a:t>.</a:t>
            </a:r>
          </a:p>
          <a:p>
            <a:r>
              <a:rPr lang="en-US" altLang="en-US" sz="2000" dirty="0"/>
              <a:t>Acquiring and releasing the semaphore:</a:t>
            </a:r>
          </a:p>
        </p:txBody>
      </p:sp>
      <p:pic>
        <p:nvPicPr>
          <p:cNvPr id="58371" name="Picture 3">
            <a:extLst>
              <a:ext uri="{FF2B5EF4-FFF2-40B4-BE49-F238E27FC236}">
                <a16:creationId xmlns:a16="http://schemas.microsoft.com/office/drawing/2014/main" id="{E71215B9-85A1-49C0-8E92-98B3705C9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689" y="1696416"/>
            <a:ext cx="60833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4">
            <a:extLst>
              <a:ext uri="{FF2B5EF4-FFF2-40B4-BE49-F238E27FC236}">
                <a16:creationId xmlns:a16="http://schemas.microsoft.com/office/drawing/2014/main" id="{86CEE521-DD92-43B2-8542-D9F0EF7B4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823" y="4419600"/>
            <a:ext cx="3810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4FEE749F-18F0-4920-8F8A-D2AC98A7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POSIX Unnamed Semaphores</a:t>
            </a:r>
          </a:p>
        </p:txBody>
      </p:sp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id="{51C2AC08-3586-4361-B942-E44CC003D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Creating an initializing the semaphore:</a:t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2000" dirty="0"/>
          </a:p>
          <a:p>
            <a:r>
              <a:rPr lang="en-US" altLang="en-US" sz="2000" dirty="0"/>
              <a:t>Acquiring and releasing the semaphore</a:t>
            </a:r>
            <a:r>
              <a:rPr lang="en-US" altLang="en-US" dirty="0"/>
              <a:t>:</a:t>
            </a:r>
          </a:p>
        </p:txBody>
      </p:sp>
      <p:pic>
        <p:nvPicPr>
          <p:cNvPr id="59395" name="Picture 5">
            <a:extLst>
              <a:ext uri="{FF2B5EF4-FFF2-40B4-BE49-F238E27FC236}">
                <a16:creationId xmlns:a16="http://schemas.microsoft.com/office/drawing/2014/main" id="{D32AB7B8-29E8-4E15-BE57-7F70C8F0A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756265"/>
            <a:ext cx="60833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6">
            <a:extLst>
              <a:ext uri="{FF2B5EF4-FFF2-40B4-BE49-F238E27FC236}">
                <a16:creationId xmlns:a16="http://schemas.microsoft.com/office/drawing/2014/main" id="{5594141B-2EFA-4DEC-B8C5-755B9FD4E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172" y="3983587"/>
            <a:ext cx="453390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id="{53F3401E-0D76-4EA7-80E3-C109BF99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POSIX Condition Variables</a:t>
            </a:r>
          </a:p>
        </p:txBody>
      </p:sp>
      <p:sp>
        <p:nvSpPr>
          <p:cNvPr id="60418" name="Content Placeholder 2">
            <a:extLst>
              <a:ext uri="{FF2B5EF4-FFF2-40B4-BE49-F238E27FC236}">
                <a16:creationId xmlns:a16="http://schemas.microsoft.com/office/drawing/2014/main" id="{3044D515-471B-4811-9960-E3A7CF445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Since POSIX is typically used in C/C++ and these languages do not provide a monitor, POSIX condition variables are associated with a POSIX mutex lock to provide mutual </a:t>
            </a:r>
            <a:r>
              <a:rPr lang="en-US" altLang="en-US" sz="2400" dirty="0" smtClean="0"/>
              <a:t>exclusion. </a:t>
            </a:r>
          </a:p>
          <a:p>
            <a:r>
              <a:rPr lang="en-US" altLang="en-US" sz="2400" dirty="0" smtClean="0"/>
              <a:t>Creating </a:t>
            </a:r>
            <a:r>
              <a:rPr lang="en-US" altLang="en-US" sz="2400" dirty="0"/>
              <a:t>and initializing the condition variable: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60419" name="Picture 5">
            <a:extLst>
              <a:ext uri="{FF2B5EF4-FFF2-40B4-BE49-F238E27FC236}">
                <a16:creationId xmlns:a16="http://schemas.microsoft.com/office/drawing/2014/main" id="{53567E63-78B6-4E97-8409-85828A3DD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870" y="3339548"/>
            <a:ext cx="5130148" cy="189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57A05B56-EBB1-4DC7-BEC6-02B57982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POSIX Condition Variables</a:t>
            </a:r>
          </a:p>
        </p:txBody>
      </p:sp>
      <p:sp>
        <p:nvSpPr>
          <p:cNvPr id="61442" name="Content Placeholder 2">
            <a:extLst>
              <a:ext uri="{FF2B5EF4-FFF2-40B4-BE49-F238E27FC236}">
                <a16:creationId xmlns:a16="http://schemas.microsoft.com/office/drawing/2014/main" id="{B6C9CAA1-E2D2-4CF7-8F9C-0B07CED47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Thread waiting for the condition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== b </a:t>
            </a:r>
            <a:r>
              <a:rPr lang="en-US" altLang="en-US" sz="2000" dirty="0"/>
              <a:t>to become true:</a:t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2000" dirty="0"/>
          </a:p>
          <a:p>
            <a:r>
              <a:rPr lang="en-US" altLang="en-US" sz="2000" dirty="0"/>
              <a:t>Thread signaling another thread waiting on the condition variable</a:t>
            </a:r>
            <a:r>
              <a:rPr lang="en-US" altLang="en-US" dirty="0"/>
              <a:t>:</a:t>
            </a:r>
          </a:p>
          <a:p>
            <a:endParaRPr lang="en-US" altLang="en-US" dirty="0"/>
          </a:p>
        </p:txBody>
      </p:sp>
      <p:pic>
        <p:nvPicPr>
          <p:cNvPr id="61443" name="Picture 6">
            <a:extLst>
              <a:ext uri="{FF2B5EF4-FFF2-40B4-BE49-F238E27FC236}">
                <a16:creationId xmlns:a16="http://schemas.microsoft.com/office/drawing/2014/main" id="{9273925A-CBB6-4438-8E69-C29554E99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761" y="1778631"/>
            <a:ext cx="6115328" cy="164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3">
            <a:extLst>
              <a:ext uri="{FF2B5EF4-FFF2-40B4-BE49-F238E27FC236}">
                <a16:creationId xmlns:a16="http://schemas.microsoft.com/office/drawing/2014/main" id="{08E890D1-08BA-421F-B471-95E7600B9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77" y="4216081"/>
            <a:ext cx="4534036" cy="1384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D895C0A9-89AB-4099-9158-09FB3BE2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Java Synchronization</a:t>
            </a:r>
          </a:p>
        </p:txBody>
      </p:sp>
      <p:sp>
        <p:nvSpPr>
          <p:cNvPr id="62466" name="Content Placeholder 2">
            <a:extLst>
              <a:ext uri="{FF2B5EF4-FFF2-40B4-BE49-F238E27FC236}">
                <a16:creationId xmlns:a16="http://schemas.microsoft.com/office/drawing/2014/main" id="{D0302B4F-6AF2-45B2-A5F9-17764BA57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Java provides rich set of synchronization features: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Java monitors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Reentrant locks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Semaphores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Condition variables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>
            <a:extLst>
              <a:ext uri="{FF2B5EF4-FFF2-40B4-BE49-F238E27FC236}">
                <a16:creationId xmlns:a16="http://schemas.microsoft.com/office/drawing/2014/main" id="{9B736ABE-D232-4AC2-98B8-80667B9D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Monitors</a:t>
            </a:r>
          </a:p>
        </p:txBody>
      </p:sp>
      <p:sp>
        <p:nvSpPr>
          <p:cNvPr id="63490" name="Content Placeholder 2">
            <a:extLst>
              <a:ext uri="{FF2B5EF4-FFF2-40B4-BE49-F238E27FC236}">
                <a16:creationId xmlns:a16="http://schemas.microsoft.com/office/drawing/2014/main" id="{29EC6428-17A6-47A7-B43C-8EA71AF83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Every Java object has associated with it a single lock.</a:t>
            </a:r>
          </a:p>
          <a:p>
            <a:r>
              <a:rPr lang="en-US" altLang="en-US" sz="2400" dirty="0"/>
              <a:t>If a method is declared as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altLang="en-US" sz="2400" dirty="0"/>
              <a:t>, a calling thread must own the lock for the object.</a:t>
            </a:r>
          </a:p>
          <a:p>
            <a:r>
              <a:rPr lang="en-US" altLang="en-US" sz="2400" dirty="0"/>
              <a:t>If the lock is owned by another thread, the calling thread must wait for the lock until it is released.</a:t>
            </a:r>
          </a:p>
          <a:p>
            <a:r>
              <a:rPr lang="en-US" altLang="en-US" sz="2400" dirty="0"/>
              <a:t>Locks are released when the owning thread exits the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altLang="en-US" sz="2400" dirty="0"/>
              <a:t> method.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3AB92419-2F3E-4AB1-BD3A-358F1F8CF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0720" y="180555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Classical Problems of Synchronization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D48FBE90-0458-4057-B57E-DA63D17D9A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49" y="1131891"/>
            <a:ext cx="7413212" cy="4441596"/>
          </a:xfrm>
        </p:spPr>
        <p:txBody>
          <a:bodyPr/>
          <a:lstStyle/>
          <a:p>
            <a:r>
              <a:rPr lang="en-US" altLang="en-US" sz="2400" dirty="0"/>
              <a:t>Classical problems used to test </a:t>
            </a:r>
            <a:r>
              <a:rPr lang="en-US" altLang="en-US" sz="2400" dirty="0" smtClean="0"/>
              <a:t>newly-proposed </a:t>
            </a:r>
            <a:r>
              <a:rPr lang="en-US" altLang="en-US" sz="2400" dirty="0"/>
              <a:t>synchronization schemes</a:t>
            </a:r>
          </a:p>
          <a:p>
            <a:pPr lvl="1"/>
            <a:r>
              <a:rPr lang="en-US" altLang="en-US" sz="2400" dirty="0"/>
              <a:t>Bounded-Buffer Problem</a:t>
            </a:r>
          </a:p>
          <a:p>
            <a:pPr lvl="1"/>
            <a:r>
              <a:rPr lang="en-US" altLang="en-US" sz="2400" dirty="0"/>
              <a:t>Readers and Writers Problem</a:t>
            </a:r>
          </a:p>
          <a:p>
            <a:pPr lvl="1"/>
            <a:r>
              <a:rPr lang="en-US" altLang="en-US" sz="2400" dirty="0"/>
              <a:t>Dining-Philosophers Problem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>
            <a:extLst>
              <a:ext uri="{FF2B5EF4-FFF2-40B4-BE49-F238E27FC236}">
                <a16:creationId xmlns:a16="http://schemas.microsoft.com/office/drawing/2014/main" id="{B04FF07F-8DAB-4817-8659-83A70206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46" y="170353"/>
            <a:ext cx="7710854" cy="576262"/>
          </a:xfrm>
        </p:spPr>
        <p:txBody>
          <a:bodyPr/>
          <a:lstStyle/>
          <a:p>
            <a:r>
              <a:rPr lang="en-US" altLang="en-US" sz="3000" dirty="0"/>
              <a:t>Bounded Buffer – </a:t>
            </a:r>
            <a:r>
              <a:rPr kumimoji="1" lang="en-US" altLang="en-US" dirty="0"/>
              <a:t>Java</a:t>
            </a:r>
            <a:r>
              <a:rPr lang="en-US" altLang="en-US" sz="3000" dirty="0"/>
              <a:t> Synchronization</a:t>
            </a:r>
          </a:p>
        </p:txBody>
      </p:sp>
      <p:pic>
        <p:nvPicPr>
          <p:cNvPr id="64514" name="Picture 2">
            <a:extLst>
              <a:ext uri="{FF2B5EF4-FFF2-40B4-BE49-F238E27FC236}">
                <a16:creationId xmlns:a16="http://schemas.microsoft.com/office/drawing/2014/main" id="{3C121A20-B42E-4AE3-8725-0EE9C9C3F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63" y="1201738"/>
            <a:ext cx="4706937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id="{A7063654-3368-408D-9DF3-2B295E85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Synchronization</a:t>
            </a:r>
          </a:p>
        </p:txBody>
      </p:sp>
      <p:sp>
        <p:nvSpPr>
          <p:cNvPr id="65538" name="Content Placeholder 2">
            <a:extLst>
              <a:ext uri="{FF2B5EF4-FFF2-40B4-BE49-F238E27FC236}">
                <a16:creationId xmlns:a16="http://schemas.microsoft.com/office/drawing/2014/main" id="{6382BE83-2E0A-488C-A3AE-CF46662C1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A thread that tries to acquire an unavailable lock is placed in the object’s </a:t>
            </a:r>
            <a:r>
              <a:rPr lang="en-US" altLang="en-US" sz="2400" b="1" dirty="0"/>
              <a:t>entry set</a:t>
            </a:r>
            <a:r>
              <a:rPr lang="en-US" altLang="en-US" sz="2400" dirty="0"/>
              <a:t>:</a:t>
            </a:r>
          </a:p>
        </p:txBody>
      </p:sp>
      <p:pic>
        <p:nvPicPr>
          <p:cNvPr id="65539" name="Picture 5">
            <a:extLst>
              <a:ext uri="{FF2B5EF4-FFF2-40B4-BE49-F238E27FC236}">
                <a16:creationId xmlns:a16="http://schemas.microsoft.com/office/drawing/2014/main" id="{773AA7CA-0382-4D64-8D2A-395FEE719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8" y="2400300"/>
            <a:ext cx="5907087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>
            <a:extLst>
              <a:ext uri="{FF2B5EF4-FFF2-40B4-BE49-F238E27FC236}">
                <a16:creationId xmlns:a16="http://schemas.microsoft.com/office/drawing/2014/main" id="{652E010F-53B0-425D-B083-85B37DE9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7042F-4FED-4B9B-A666-AAE92424C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Similarly, each object also has a </a:t>
            </a:r>
            <a:r>
              <a:rPr lang="en-US" sz="2400" b="1" dirty="0"/>
              <a:t>wait set</a:t>
            </a:r>
            <a:r>
              <a:rPr lang="en-US" sz="2400" dirty="0"/>
              <a:t>.</a:t>
            </a:r>
          </a:p>
          <a:p>
            <a:pPr>
              <a:defRPr/>
            </a:pPr>
            <a:r>
              <a:rPr lang="en-US" sz="2400" dirty="0"/>
              <a:t>When a thread calls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wait()</a:t>
            </a:r>
            <a:r>
              <a:rPr lang="en-US" sz="2400" dirty="0"/>
              <a:t>: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sz="2400" dirty="0"/>
              <a:t>It releases the lock for the object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sz="2400" dirty="0"/>
              <a:t>The state of the thread is set to blocked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sz="2400" dirty="0"/>
              <a:t>The thread is placed in the wait set for the object</a:t>
            </a:r>
          </a:p>
        </p:txBody>
      </p:sp>
      <p:pic>
        <p:nvPicPr>
          <p:cNvPr id="66563" name="Picture 3">
            <a:extLst>
              <a:ext uri="{FF2B5EF4-FFF2-40B4-BE49-F238E27FC236}">
                <a16:creationId xmlns:a16="http://schemas.microsoft.com/office/drawing/2014/main" id="{58D6C7F3-75D5-4822-B482-AC533067B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4000776"/>
            <a:ext cx="62230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>
            <a:extLst>
              <a:ext uri="{FF2B5EF4-FFF2-40B4-BE49-F238E27FC236}">
                <a16:creationId xmlns:a16="http://schemas.microsoft.com/office/drawing/2014/main" id="{B4675308-EC3D-4611-AF7B-2F36F484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2AEE8-8C1E-4697-8E09-54D24E89B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A thread typically calls wait() when it is waiting for a condition </a:t>
            </a:r>
            <a:r>
              <a:rPr lang="en-US" sz="2400" dirty="0" smtClean="0"/>
              <a:t>to </a:t>
            </a:r>
            <a:r>
              <a:rPr lang="en-US" sz="2400" dirty="0"/>
              <a:t>become true.</a:t>
            </a:r>
          </a:p>
          <a:p>
            <a:pPr>
              <a:defRPr/>
            </a:pPr>
            <a:r>
              <a:rPr lang="en-US" sz="2400" dirty="0"/>
              <a:t>How does a thread get notified?</a:t>
            </a:r>
          </a:p>
          <a:p>
            <a:pPr>
              <a:defRPr/>
            </a:pPr>
            <a:r>
              <a:rPr lang="en-US" sz="2400" dirty="0"/>
              <a:t>When a thread calls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notify()</a:t>
            </a:r>
            <a:r>
              <a:rPr lang="en-US" sz="2400" dirty="0"/>
              <a:t>: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sz="2400" dirty="0"/>
              <a:t>An arbitrary thread T is selected from the wait set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sz="2400" dirty="0"/>
              <a:t>T is moved from the wait set to the entry set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sz="2400" dirty="0"/>
              <a:t>Set the state of T from blocked to runnable.</a:t>
            </a:r>
          </a:p>
          <a:p>
            <a:pPr>
              <a:defRPr/>
            </a:pPr>
            <a:r>
              <a:rPr lang="en-US" sz="2400" dirty="0"/>
              <a:t>T can now compete for the lock to check if the condition it was waiting for is now true.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>
            <a:extLst>
              <a:ext uri="{FF2B5EF4-FFF2-40B4-BE49-F238E27FC236}">
                <a16:creationId xmlns:a16="http://schemas.microsoft.com/office/drawing/2014/main" id="{CB0A2A95-A5D7-491D-AF11-3302E5E0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909" y="233853"/>
            <a:ext cx="7710854" cy="576262"/>
          </a:xfrm>
        </p:spPr>
        <p:txBody>
          <a:bodyPr/>
          <a:lstStyle/>
          <a:p>
            <a:r>
              <a:rPr lang="en-US" altLang="en-US" dirty="0"/>
              <a:t>Bounded Buffer – Java </a:t>
            </a:r>
            <a:r>
              <a:rPr lang="en-US" altLang="en-US" sz="3000" dirty="0"/>
              <a:t>Synchronization</a:t>
            </a:r>
          </a:p>
        </p:txBody>
      </p:sp>
      <p:pic>
        <p:nvPicPr>
          <p:cNvPr id="68610" name="Picture 3">
            <a:extLst>
              <a:ext uri="{FF2B5EF4-FFF2-40B4-BE49-F238E27FC236}">
                <a16:creationId xmlns:a16="http://schemas.microsoft.com/office/drawing/2014/main" id="{3C0AD0FA-0D7E-4059-A18C-3C09FE643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403" y="1550504"/>
            <a:ext cx="6101978" cy="433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>
            <a:extLst>
              <a:ext uri="{FF2B5EF4-FFF2-40B4-BE49-F238E27FC236}">
                <a16:creationId xmlns:a16="http://schemas.microsoft.com/office/drawing/2014/main" id="{774C936A-0F55-4C6A-A679-31574757C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557" y="1179207"/>
            <a:ext cx="5466522" cy="5076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A6FADAB-7679-4243-9B89-C3DB7341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908" y="233853"/>
            <a:ext cx="7710854" cy="576262"/>
          </a:xfrm>
        </p:spPr>
        <p:txBody>
          <a:bodyPr/>
          <a:lstStyle/>
          <a:p>
            <a:r>
              <a:rPr lang="en-US" altLang="en-US" dirty="0"/>
              <a:t>Bounded Buffer – Java </a:t>
            </a:r>
            <a:r>
              <a:rPr lang="en-US" altLang="en-US" sz="3000" dirty="0"/>
              <a:t>Synchronization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40EB4ADD-CC1F-4359-94C7-3F9CF5B4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946" y="224522"/>
            <a:ext cx="7710854" cy="576262"/>
          </a:xfrm>
        </p:spPr>
        <p:txBody>
          <a:bodyPr/>
          <a:lstStyle/>
          <a:p>
            <a:r>
              <a:rPr lang="en-US" altLang="en-US" dirty="0"/>
              <a:t>Java Reentrant Locks</a:t>
            </a:r>
          </a:p>
        </p:txBody>
      </p:sp>
      <p:sp>
        <p:nvSpPr>
          <p:cNvPr id="70658" name="Content Placeholder 2">
            <a:extLst>
              <a:ext uri="{FF2B5EF4-FFF2-40B4-BE49-F238E27FC236}">
                <a16:creationId xmlns:a16="http://schemas.microsoft.com/office/drawing/2014/main" id="{59E6C93E-7F33-4CC2-9EEF-9C2059B25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Similar to </a:t>
            </a:r>
            <a:r>
              <a:rPr lang="en-US" altLang="en-US" sz="2400" dirty="0" err="1"/>
              <a:t>mutex</a:t>
            </a:r>
            <a:r>
              <a:rPr lang="en-US" altLang="en-US" sz="2400" dirty="0"/>
              <a:t> locks</a:t>
            </a:r>
          </a:p>
          <a:p>
            <a:r>
              <a:rPr lang="en-US" altLang="en-US" sz="2400" dirty="0"/>
              <a:t>The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altLang="en-US" sz="2400" dirty="0"/>
              <a:t> clause ensures the lock will be released in case an exception occurs in the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altLang="en-US" sz="2400" dirty="0"/>
              <a:t> block.</a:t>
            </a:r>
          </a:p>
          <a:p>
            <a:endParaRPr lang="en-US" altLang="en-US" dirty="0"/>
          </a:p>
        </p:txBody>
      </p:sp>
      <p:pic>
        <p:nvPicPr>
          <p:cNvPr id="70659" name="Picture 3">
            <a:extLst>
              <a:ext uri="{FF2B5EF4-FFF2-40B4-BE49-F238E27FC236}">
                <a16:creationId xmlns:a16="http://schemas.microsoft.com/office/drawing/2014/main" id="{8B5C645E-E8BC-4552-9C51-283654CC2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04" y="2792896"/>
            <a:ext cx="4818356" cy="280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>
            <a:extLst>
              <a:ext uri="{FF2B5EF4-FFF2-40B4-BE49-F238E27FC236}">
                <a16:creationId xmlns:a16="http://schemas.microsoft.com/office/drawing/2014/main" id="{E5074858-113B-4B67-8FB6-08771C6D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946" y="224522"/>
            <a:ext cx="7710854" cy="576262"/>
          </a:xfrm>
        </p:spPr>
        <p:txBody>
          <a:bodyPr/>
          <a:lstStyle/>
          <a:p>
            <a:r>
              <a:rPr lang="en-US" altLang="en-US" dirty="0"/>
              <a:t>Java Semaphores</a:t>
            </a:r>
          </a:p>
        </p:txBody>
      </p:sp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18E6D7F5-1113-455F-8371-62DEC0AF2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Constructor:</a:t>
            </a:r>
            <a:br>
              <a:rPr lang="en-US" altLang="en-US" sz="2400" dirty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Usage:</a:t>
            </a:r>
          </a:p>
          <a:p>
            <a:endParaRPr lang="en-US" altLang="en-US" dirty="0"/>
          </a:p>
        </p:txBody>
      </p:sp>
      <p:pic>
        <p:nvPicPr>
          <p:cNvPr id="71683" name="Picture 4">
            <a:extLst>
              <a:ext uri="{FF2B5EF4-FFF2-40B4-BE49-F238E27FC236}">
                <a16:creationId xmlns:a16="http://schemas.microsoft.com/office/drawing/2014/main" id="{9A958ADA-1FCB-4E3A-953C-B6B05A26B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78" y="1881871"/>
            <a:ext cx="2590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4" name="Picture 5">
            <a:extLst>
              <a:ext uri="{FF2B5EF4-FFF2-40B4-BE49-F238E27FC236}">
                <a16:creationId xmlns:a16="http://schemas.microsoft.com/office/drawing/2014/main" id="{1EFA6A71-037A-4869-8A12-B495785D6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411" y="2936654"/>
            <a:ext cx="48387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>
            <a:extLst>
              <a:ext uri="{FF2B5EF4-FFF2-40B4-BE49-F238E27FC236}">
                <a16:creationId xmlns:a16="http://schemas.microsoft.com/office/drawing/2014/main" id="{D98F2754-6585-4F5C-8778-9F577B8B4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946" y="224522"/>
            <a:ext cx="7710854" cy="576262"/>
          </a:xfrm>
        </p:spPr>
        <p:txBody>
          <a:bodyPr/>
          <a:lstStyle/>
          <a:p>
            <a:r>
              <a:rPr lang="en-US" altLang="en-US" dirty="0"/>
              <a:t>Java Condition Variables</a:t>
            </a:r>
          </a:p>
        </p:txBody>
      </p:sp>
      <p:sp>
        <p:nvSpPr>
          <p:cNvPr id="72706" name="Content Placeholder 2">
            <a:extLst>
              <a:ext uri="{FF2B5EF4-FFF2-40B4-BE49-F238E27FC236}">
                <a16:creationId xmlns:a16="http://schemas.microsoft.com/office/drawing/2014/main" id="{BA141165-0B49-4685-9BA1-00EE0E479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Condition variables are associated with an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ReentrantLock</a:t>
            </a:r>
            <a:r>
              <a:rPr lang="en-US" altLang="en-US" sz="2400" dirty="0"/>
              <a:t>.</a:t>
            </a:r>
          </a:p>
          <a:p>
            <a:r>
              <a:rPr lang="en-US" altLang="en-US" sz="2400" dirty="0"/>
              <a:t>Creating a condition variable using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newCondition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400" dirty="0"/>
              <a:t> method of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ReentrantLock</a:t>
            </a:r>
            <a:r>
              <a:rPr lang="en-US" altLang="en-US" sz="2400" dirty="0"/>
              <a:t>:</a:t>
            </a:r>
            <a:br>
              <a:rPr lang="en-US" altLang="en-US" sz="2400" dirty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A thread waits by calling the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await()</a:t>
            </a:r>
            <a:r>
              <a:rPr lang="en-US" altLang="en-US" sz="2400" dirty="0"/>
              <a:t> method, and signals by calling the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signal()</a:t>
            </a:r>
            <a:r>
              <a:rPr lang="en-US" altLang="en-US" sz="2400" dirty="0"/>
              <a:t> method.</a:t>
            </a:r>
          </a:p>
          <a:p>
            <a:endParaRPr lang="en-US" altLang="en-US" dirty="0"/>
          </a:p>
        </p:txBody>
      </p:sp>
      <p:pic>
        <p:nvPicPr>
          <p:cNvPr id="72707" name="Picture 3">
            <a:extLst>
              <a:ext uri="{FF2B5EF4-FFF2-40B4-BE49-F238E27FC236}">
                <a16:creationId xmlns:a16="http://schemas.microsoft.com/office/drawing/2014/main" id="{319DAF66-BF33-4C59-85BB-AAC540745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750" y="3225800"/>
            <a:ext cx="45593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>
            <a:extLst>
              <a:ext uri="{FF2B5EF4-FFF2-40B4-BE49-F238E27FC236}">
                <a16:creationId xmlns:a16="http://schemas.microsoft.com/office/drawing/2014/main" id="{D682193C-8001-4466-AD49-43F8DFE3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Java Condition Variables</a:t>
            </a:r>
          </a:p>
        </p:txBody>
      </p:sp>
      <p:sp>
        <p:nvSpPr>
          <p:cNvPr id="73730" name="Content Placeholder 2">
            <a:extLst>
              <a:ext uri="{FF2B5EF4-FFF2-40B4-BE49-F238E27FC236}">
                <a16:creationId xmlns:a16="http://schemas.microsoft.com/office/drawing/2014/main" id="{2DAA0B1E-86CC-4AED-AB12-015FBBA65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4837112"/>
          </a:xfrm>
        </p:spPr>
        <p:txBody>
          <a:bodyPr/>
          <a:lstStyle/>
          <a:p>
            <a:r>
              <a:rPr lang="en-US" altLang="en-US" sz="2000" dirty="0"/>
              <a:t>Example:</a:t>
            </a:r>
          </a:p>
          <a:p>
            <a:r>
              <a:rPr lang="en-US" altLang="en-US" sz="2000" dirty="0"/>
              <a:t>Five threads numbered 0 .. 4</a:t>
            </a:r>
          </a:p>
          <a:p>
            <a:r>
              <a:rPr lang="en-US" altLang="en-US" sz="2000" dirty="0"/>
              <a:t>Shared variable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en-US" sz="2000" dirty="0"/>
              <a:t> indicating which thread’s turn it is.</a:t>
            </a:r>
          </a:p>
          <a:p>
            <a:r>
              <a:rPr lang="en-US" altLang="en-US" sz="2000" dirty="0"/>
              <a:t>Thread calls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doWork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/>
              <a:t> when it wishes to do some work. (But it may only do work if it is their turn.</a:t>
            </a:r>
          </a:p>
          <a:p>
            <a:r>
              <a:rPr lang="en-US" altLang="en-US" sz="2000" dirty="0"/>
              <a:t>If not their turn, wait</a:t>
            </a:r>
          </a:p>
          <a:p>
            <a:r>
              <a:rPr lang="en-US" altLang="en-US" sz="2000" dirty="0"/>
              <a:t>If their turn, do some work for awhile </a:t>
            </a:r>
            <a:r>
              <a:rPr lang="is-IS" altLang="en-US" sz="2000" dirty="0"/>
              <a:t>…...</a:t>
            </a:r>
          </a:p>
          <a:p>
            <a:r>
              <a:rPr lang="is-IS" altLang="en-US" sz="2000" dirty="0"/>
              <a:t>When completed, notify the thread whose turn is next.</a:t>
            </a:r>
          </a:p>
          <a:p>
            <a:r>
              <a:rPr lang="is-IS" altLang="en-US" sz="2000" dirty="0"/>
              <a:t>Necessary data structures:</a:t>
            </a:r>
            <a:r>
              <a:rPr lang="is-IS" altLang="en-US" dirty="0"/>
              <a:t/>
            </a:r>
            <a:br>
              <a:rPr lang="is-IS" altLang="en-US" dirty="0"/>
            </a:br>
            <a:r>
              <a:rPr lang="is-IS" altLang="en-US" dirty="0"/>
              <a:t/>
            </a:r>
            <a:br>
              <a:rPr lang="is-IS" altLang="en-US" dirty="0"/>
            </a:br>
            <a:endParaRPr lang="en-US" altLang="en-US" dirty="0"/>
          </a:p>
          <a:p>
            <a:endParaRPr lang="en-US" altLang="en-US" dirty="0"/>
          </a:p>
        </p:txBody>
      </p:sp>
      <p:pic>
        <p:nvPicPr>
          <p:cNvPr id="73731" name="Picture 4">
            <a:extLst>
              <a:ext uri="{FF2B5EF4-FFF2-40B4-BE49-F238E27FC236}">
                <a16:creationId xmlns:a16="http://schemas.microsoft.com/office/drawing/2014/main" id="{0BB7AB9A-0CC7-4E39-9B1A-C10ABE074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273" y="4851400"/>
            <a:ext cx="48895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445FFABD-D0ED-4BD7-90B8-096D05870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731" y="277813"/>
            <a:ext cx="7763069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Bounded-Buffer Problem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D956C55F-640F-4784-8984-36E14C723F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9083" y="1293813"/>
            <a:ext cx="7210425" cy="3725862"/>
          </a:xfrm>
        </p:spPr>
        <p:txBody>
          <a:bodyPr/>
          <a:lstStyle/>
          <a:p>
            <a:r>
              <a:rPr lang="en-US" altLang="en-US" sz="2800" b="1" i="1" dirty="0"/>
              <a:t>n</a:t>
            </a:r>
            <a:r>
              <a:rPr lang="en-US" altLang="en-US" sz="2400" dirty="0"/>
              <a:t> buffers, each can hold one item</a:t>
            </a:r>
          </a:p>
          <a:p>
            <a:r>
              <a:rPr lang="en-US" altLang="en-US" sz="2400" dirty="0"/>
              <a:t>Semaphore 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altLang="en-US" sz="2400" dirty="0">
                <a:solidFill>
                  <a:srgbClr val="000000"/>
                </a:solidFill>
              </a:rPr>
              <a:t> i</a:t>
            </a:r>
            <a:r>
              <a:rPr lang="en-US" altLang="en-US" sz="2400" dirty="0"/>
              <a:t>nitialized to the value 1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Semaphore 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full</a:t>
            </a:r>
            <a:r>
              <a:rPr lang="en-US" altLang="en-US" sz="2400" dirty="0">
                <a:solidFill>
                  <a:srgbClr val="000000"/>
                </a:solidFill>
              </a:rPr>
              <a:t> initialized </a:t>
            </a:r>
            <a:r>
              <a:rPr lang="en-US" altLang="en-US" sz="2400" dirty="0"/>
              <a:t>to the value 0</a:t>
            </a:r>
          </a:p>
          <a:p>
            <a:r>
              <a:rPr lang="en-US" altLang="en-US" sz="2400" dirty="0"/>
              <a:t>Semaphore 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empty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initialized </a:t>
            </a:r>
            <a:r>
              <a:rPr lang="en-US" altLang="en-US" sz="2400" dirty="0"/>
              <a:t>to the value n</a:t>
            </a:r>
          </a:p>
          <a:p>
            <a:endParaRPr lang="en-US" altLang="en-US" dirty="0"/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91998508-D538-4C89-AD83-931DA05A9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32464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6" tIns="45714" rIns="91426" bIns="4571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kumimoji="1"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>
            <a:extLst>
              <a:ext uri="{FF2B5EF4-FFF2-40B4-BE49-F238E27FC236}">
                <a16:creationId xmlns:a16="http://schemas.microsoft.com/office/drawing/2014/main" id="{EB6DE50F-BF8B-4188-9DB0-742EF889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Condition Variables</a:t>
            </a:r>
          </a:p>
        </p:txBody>
      </p:sp>
      <p:pic>
        <p:nvPicPr>
          <p:cNvPr id="74754" name="Picture 2">
            <a:extLst>
              <a:ext uri="{FF2B5EF4-FFF2-40B4-BE49-F238E27FC236}">
                <a16:creationId xmlns:a16="http://schemas.microsoft.com/office/drawing/2014/main" id="{90FF7FDF-FD26-47E3-9937-9D869B962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933450"/>
            <a:ext cx="602615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3B57EE46-1C7A-4918-8405-158CA6529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3325" y="227824"/>
            <a:ext cx="74834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Alternative Approaches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C6A1BEE2-3DDB-401E-8AEA-ACA01E7F0B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35038" y="1181100"/>
            <a:ext cx="7429500" cy="4613275"/>
          </a:xfrm>
        </p:spPr>
        <p:txBody>
          <a:bodyPr/>
          <a:lstStyle/>
          <a:p>
            <a:r>
              <a:rPr lang="en-US" altLang="en-US" sz="2400" dirty="0"/>
              <a:t>Transactional Memory</a:t>
            </a:r>
          </a:p>
          <a:p>
            <a:r>
              <a:rPr lang="en-US" altLang="en-US" sz="2400" dirty="0"/>
              <a:t>OpenMP</a:t>
            </a:r>
          </a:p>
          <a:p>
            <a:r>
              <a:rPr lang="en-US" altLang="en-US" sz="2400" dirty="0"/>
              <a:t>Functional Programming Languages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3">
            <a:extLst>
              <a:ext uri="{FF2B5EF4-FFF2-40B4-BE49-F238E27FC236}">
                <a16:creationId xmlns:a16="http://schemas.microsoft.com/office/drawing/2014/main" id="{C187FFE3-B997-442C-B2F6-983AA85364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8688" y="771525"/>
            <a:ext cx="7021512" cy="567848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en-US" sz="2000" dirty="0"/>
          </a:p>
          <a:p>
            <a:r>
              <a:rPr lang="en-US" altLang="en-US" sz="2000" dirty="0"/>
              <a:t>Consider a function update() that must be called atomically. One option is to use mutex locks:</a:t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1050" dirty="0"/>
          </a:p>
          <a:p>
            <a:endParaRPr lang="en-US" altLang="en-US" sz="1050" dirty="0"/>
          </a:p>
          <a:p>
            <a:endParaRPr lang="en-US" altLang="en-US" sz="1050" dirty="0"/>
          </a:p>
          <a:p>
            <a:r>
              <a:rPr lang="en-US" altLang="en-US" sz="2000" dirty="0" smtClean="0"/>
              <a:t>A </a:t>
            </a:r>
            <a:r>
              <a:rPr lang="en-US" altLang="en-US" sz="2000" b="1" dirty="0"/>
              <a:t>memory transaction </a:t>
            </a:r>
            <a:r>
              <a:rPr lang="en-US" altLang="en-US" sz="2000" dirty="0"/>
              <a:t>is a sequence of read-write operations to memory that are performed atomically. A transaction can be completed by adding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atomic{S}</a:t>
            </a:r>
            <a:r>
              <a:rPr lang="en-US" altLang="en-US" sz="2000" dirty="0"/>
              <a:t> which ensure statements in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000" dirty="0"/>
              <a:t> are executed atomically: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i="1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5C367A7E-459E-409E-89AA-861F0B179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733" y="160563"/>
            <a:ext cx="79168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006699"/>
                </a:solidFill>
                <a:latin typeface="Arial" panose="020B0604020202020204" pitchFamily="34" charset="0"/>
              </a:rPr>
              <a:t>Transactional Memory</a:t>
            </a:r>
          </a:p>
        </p:txBody>
      </p:sp>
      <p:pic>
        <p:nvPicPr>
          <p:cNvPr id="47107" name="Picture 1">
            <a:extLst>
              <a:ext uri="{FF2B5EF4-FFF2-40B4-BE49-F238E27FC236}">
                <a16:creationId xmlns:a16="http://schemas.microsoft.com/office/drawing/2014/main" id="{BBB00BB2-4E55-476D-A2A6-79F300410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651" y="1739847"/>
            <a:ext cx="3373437" cy="19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2">
            <a:extLst>
              <a:ext uri="{FF2B5EF4-FFF2-40B4-BE49-F238E27FC236}">
                <a16:creationId xmlns:a16="http://schemas.microsoft.com/office/drawing/2014/main" id="{203EA14E-3ABE-49DE-A97D-83909A6BA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619" y="4989527"/>
            <a:ext cx="36195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890F933E-4773-4C54-A0AD-CCEA2CC1BE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8688" y="771525"/>
            <a:ext cx="7021512" cy="5268913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r>
              <a:rPr lang="en-US" altLang="en-US" sz="2000" dirty="0"/>
              <a:t>OpenMP is a set of compiler directives and API that support parallel </a:t>
            </a:r>
            <a:r>
              <a:rPr lang="en-US" altLang="en-US" sz="2000" dirty="0" smtClean="0"/>
              <a:t>programming</a:t>
            </a:r>
            <a:r>
              <a:rPr lang="en-US" altLang="en-US" sz="2000" dirty="0"/>
              <a:t>.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void update(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value)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 {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#pragma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omp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critical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{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	count += value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  }</a:t>
            </a:r>
          </a:p>
          <a:p>
            <a:r>
              <a:rPr lang="en-US" altLang="en-US" sz="2000" dirty="0" smtClean="0"/>
              <a:t>The </a:t>
            </a:r>
            <a:r>
              <a:rPr lang="en-US" altLang="en-US" sz="2000" dirty="0"/>
              <a:t>code contained within the </a:t>
            </a:r>
            <a:r>
              <a:rPr lang="en-US" altLang="en-US" sz="2000" b="1" dirty="0">
                <a:latin typeface="Courier New" panose="02070309020205020404" pitchFamily="49" charset="0"/>
              </a:rPr>
              <a:t>#pragma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omp</a:t>
            </a:r>
            <a:r>
              <a:rPr lang="en-US" altLang="en-US" sz="2000" b="1" dirty="0">
                <a:latin typeface="Courier New" panose="02070309020205020404" pitchFamily="49" charset="0"/>
              </a:rPr>
              <a:t> critical </a:t>
            </a:r>
            <a:r>
              <a:rPr lang="en-US" altLang="en-US" sz="2000" dirty="0"/>
              <a:t>directive is treated as a critical section and performed atomically.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0C92B3FE-3AC2-4C5E-B6DA-D168D0F06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48" y="160566"/>
            <a:ext cx="79168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006699"/>
                </a:solidFill>
                <a:latin typeface="Arial" panose="020B0604020202020204" pitchFamily="34" charset="0"/>
              </a:rPr>
              <a:t>OpenMP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3">
            <a:extLst>
              <a:ext uri="{FF2B5EF4-FFF2-40B4-BE49-F238E27FC236}">
                <a16:creationId xmlns:a16="http://schemas.microsoft.com/office/drawing/2014/main" id="{1C120B78-2CD1-47DC-BBD5-ADF8409FF8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2175" y="914400"/>
            <a:ext cx="7021513" cy="5268913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2000" dirty="0">
              <a:solidFill>
                <a:srgbClr val="0000FF"/>
              </a:solidFill>
            </a:endParaRPr>
          </a:p>
          <a:p>
            <a:r>
              <a:rPr lang="en-US" altLang="en-US" sz="2400" dirty="0"/>
              <a:t>Functional programming languages offer a different paradigm than procedural languages in that they do not maintain state. </a:t>
            </a:r>
          </a:p>
          <a:p>
            <a:r>
              <a:rPr lang="en-US" altLang="en-US" sz="2400" dirty="0"/>
              <a:t>Variables are treated as immutable and cannot change state once they have been assigned a value.</a:t>
            </a:r>
          </a:p>
          <a:p>
            <a:r>
              <a:rPr lang="en-US" altLang="en-US" sz="2400" dirty="0"/>
              <a:t>There is increasing interest in functional languages such as Erlang and Scala for their approach in handling data races.</a:t>
            </a:r>
          </a:p>
          <a:p>
            <a:pPr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553A2126-3399-43E9-98A0-7D03BB26C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76" y="-28540"/>
            <a:ext cx="8213725" cy="73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006699"/>
                </a:solidFill>
                <a:latin typeface="Arial" panose="020B0604020202020204" pitchFamily="34" charset="0"/>
              </a:rPr>
              <a:t>Functional Programming Languages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D15A9E78-DF11-4867-B399-CAC04157474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End of Chapter 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2FAD360A-E679-4DC4-99D8-0FFD8BCEDE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1250" y="222868"/>
            <a:ext cx="75755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Bounded Buffer Problem (Cont.)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C2887F7A-B34E-4133-B1D8-7BCD1F2328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0424" y="1279525"/>
            <a:ext cx="7932576" cy="4876800"/>
          </a:xfrm>
        </p:spPr>
        <p:txBody>
          <a:bodyPr/>
          <a:lstStyle/>
          <a:p>
            <a:r>
              <a:rPr lang="en-US" altLang="en-US" sz="2000" dirty="0"/>
              <a:t>The structure of the producer process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     </a:t>
            </a:r>
            <a:r>
              <a:rPr lang="en-US" altLang="en-US" sz="2000" b="1" dirty="0">
                <a:latin typeface="Courier New" panose="02070309020205020404" pitchFamily="49" charset="0"/>
              </a:rPr>
              <a:t>while (true) {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...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        /* produce an item in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next_produced</a:t>
            </a:r>
            <a:r>
              <a:rPr lang="en-US" altLang="en-US" sz="2000" b="1" dirty="0">
                <a:latin typeface="Courier New" panose="02070309020205020404" pitchFamily="49" charset="0"/>
              </a:rPr>
              <a:t>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wait(empty);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wait(mutex);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 ...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        /* add next produced to the buffer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signal(full);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}</a:t>
            </a:r>
            <a:r>
              <a:rPr lang="en-US" altLang="en-US" b="1" dirty="0">
                <a:latin typeface="Courier New" panose="02070309020205020404" pitchFamily="49" charset="0"/>
              </a:rPr>
              <a:t/>
            </a:r>
            <a:br>
              <a:rPr lang="en-US" altLang="en-US" b="1" dirty="0">
                <a:latin typeface="Courier New" panose="02070309020205020404" pitchFamily="49" charset="0"/>
              </a:rPr>
            </a:br>
            <a:endParaRPr lang="en-US" altLang="en-US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61A0BAA-76CB-484A-B14F-F0AF8A703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5175" y="222868"/>
            <a:ext cx="7156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Bounded Buffer Problem (Cont.)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F1ED0C8-1F57-420E-ADCE-1E7B94E90E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788" y="1152525"/>
            <a:ext cx="8156294" cy="4851587"/>
          </a:xfrm>
        </p:spPr>
        <p:txBody>
          <a:bodyPr/>
          <a:lstStyle/>
          <a:p>
            <a:r>
              <a:rPr lang="en-US" altLang="en-US" sz="2000" dirty="0"/>
              <a:t>The structure of the consumer process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(true) {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wait(full);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wait(mutex);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  <a:b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/*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remove an item from buffer to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signal(empty);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  <a:b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consume the item in next consumed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  <a:b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endParaRPr lang="en-US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60BA1AAC-5E8F-4441-A0ED-780B83A1C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0812" y="230028"/>
            <a:ext cx="7566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8B70CA9A-5F74-4497-A12A-DA4CCA3E28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0425" y="1111250"/>
            <a:ext cx="7639763" cy="5005388"/>
          </a:xfrm>
        </p:spPr>
        <p:txBody>
          <a:bodyPr/>
          <a:lstStyle/>
          <a:p>
            <a:r>
              <a:rPr lang="en-US" altLang="en-US" sz="2400" dirty="0"/>
              <a:t>A data set is shared among a number of concurrent processes</a:t>
            </a:r>
          </a:p>
          <a:p>
            <a:pPr lvl="1"/>
            <a:r>
              <a:rPr lang="en-US" altLang="en-US" sz="2400" b="1" dirty="0"/>
              <a:t>Readers</a:t>
            </a:r>
            <a:r>
              <a:rPr lang="en-US" altLang="en-US" sz="2400" dirty="0"/>
              <a:t> – only read the data set; they do </a:t>
            </a:r>
            <a:r>
              <a:rPr lang="en-US" altLang="en-US" sz="2400" b="1" i="1" dirty="0"/>
              <a:t>not</a:t>
            </a:r>
            <a:r>
              <a:rPr lang="en-US" altLang="en-US" sz="2400" b="1" dirty="0"/>
              <a:t> </a:t>
            </a:r>
            <a:r>
              <a:rPr lang="en-US" altLang="en-US" sz="2400" dirty="0"/>
              <a:t>perform any updates</a:t>
            </a:r>
          </a:p>
          <a:p>
            <a:pPr lvl="1"/>
            <a:r>
              <a:rPr lang="en-US" altLang="en-US" sz="2400" b="1" dirty="0"/>
              <a:t>Writers</a:t>
            </a:r>
            <a:r>
              <a:rPr lang="en-US" altLang="en-US" sz="2400" dirty="0"/>
              <a:t>   – can both read and write</a:t>
            </a:r>
          </a:p>
          <a:p>
            <a:r>
              <a:rPr lang="en-US" altLang="en-US" sz="2400" dirty="0"/>
              <a:t>Problem – allow multiple readers to read at the same time</a:t>
            </a:r>
          </a:p>
          <a:p>
            <a:pPr lvl="1"/>
            <a:r>
              <a:rPr lang="en-US" altLang="en-US" sz="2400" dirty="0"/>
              <a:t>Only one single writer can access the shared data at the same time</a:t>
            </a:r>
          </a:p>
          <a:p>
            <a:r>
              <a:rPr lang="en-US" altLang="en-US" sz="2400" dirty="0"/>
              <a:t>Several variations of how readers and writers are considered  – all involve some form of priorities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692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60BA1AAC-5E8F-4441-A0ED-780B83A1C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328" y="169512"/>
            <a:ext cx="7566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 (Cont.)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8B70CA9A-5F74-4497-A12A-DA4CCA3E28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0425" y="1111250"/>
            <a:ext cx="7639763" cy="5005388"/>
          </a:xfrm>
        </p:spPr>
        <p:txBody>
          <a:bodyPr/>
          <a:lstStyle/>
          <a:p>
            <a:r>
              <a:rPr lang="en-US" altLang="en-US" sz="2400" dirty="0"/>
              <a:t>Shared Data</a:t>
            </a:r>
          </a:p>
          <a:p>
            <a:pPr lvl="1"/>
            <a:r>
              <a:rPr lang="en-US" altLang="en-US" sz="2400" dirty="0"/>
              <a:t>Data set</a:t>
            </a:r>
          </a:p>
          <a:p>
            <a:pPr lvl="1"/>
            <a:r>
              <a:rPr lang="en-US" altLang="en-US" sz="2400" dirty="0"/>
              <a:t>Semaphore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rw_mutex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dirty="0"/>
              <a:t>initialized to 1</a:t>
            </a:r>
          </a:p>
          <a:p>
            <a:pPr lvl="1"/>
            <a:r>
              <a:rPr lang="en-US" altLang="en-US" sz="2400" dirty="0"/>
              <a:t>Semaphore 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dirty="0"/>
              <a:t>initialized to 1</a:t>
            </a:r>
          </a:p>
          <a:p>
            <a:pPr lvl="1"/>
            <a:r>
              <a:rPr lang="en-US" altLang="en-US" sz="2400" dirty="0"/>
              <a:t>Integer </a:t>
            </a:r>
            <a:r>
              <a:rPr lang="en-US" alt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read_count</a:t>
            </a:r>
            <a:r>
              <a:rPr lang="en-US" altLang="en-US" sz="2400" dirty="0"/>
              <a:t> initialized to 0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88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7DDAEEDB-CB95-4A25-8454-9889DA57C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5525" y="227824"/>
            <a:ext cx="76612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 (Cont.)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D5CD744B-6617-4A23-86E8-A0935A7F94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279525"/>
            <a:ext cx="7848600" cy="4876800"/>
          </a:xfrm>
        </p:spPr>
        <p:txBody>
          <a:bodyPr/>
          <a:lstStyle/>
          <a:p>
            <a:r>
              <a:rPr lang="en-US" altLang="en-US" sz="2400" dirty="0"/>
              <a:t>The structure of a writer process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dirty="0">
                <a:solidFill>
                  <a:srgbClr val="0000FF"/>
                </a:solidFill>
              </a:rPr>
              <a:t>       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while </a:t>
            </a:r>
            <a:r>
              <a:rPr lang="en-US" altLang="en-US" sz="2400" b="1" dirty="0">
                <a:latin typeface="Courier New" panose="02070309020205020404" pitchFamily="49" charset="0"/>
              </a:rPr>
              <a:t>(true) {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          </a:t>
            </a:r>
            <a:endParaRPr lang="en-US" altLang="en-US" sz="2400" b="1" dirty="0" smtClean="0"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		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wait(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rw_mutex</a:t>
            </a:r>
            <a:r>
              <a:rPr lang="en-US" altLang="en-US" sz="2400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           ...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          /* writing is performed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      signal(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sz="2400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 }</a:t>
            </a:r>
          </a:p>
          <a:p>
            <a:pPr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13002</TotalTime>
  <Words>1310</Words>
  <Application>Microsoft Office PowerPoint</Application>
  <PresentationFormat>如螢幕大小 (4:3)</PresentationFormat>
  <Paragraphs>315</Paragraphs>
  <Slides>45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6" baseType="lpstr">
      <vt:lpstr>Monotype Sorts</vt:lpstr>
      <vt:lpstr>MS PGothic</vt:lpstr>
      <vt:lpstr>MS PGothic</vt:lpstr>
      <vt:lpstr>Arial</vt:lpstr>
      <vt:lpstr>Courier New</vt:lpstr>
      <vt:lpstr>Helvetica</vt:lpstr>
      <vt:lpstr>Times New Roman</vt:lpstr>
      <vt:lpstr>Verdana</vt:lpstr>
      <vt:lpstr>Webdings</vt:lpstr>
      <vt:lpstr>Wingdings</vt:lpstr>
      <vt:lpstr>os-8</vt:lpstr>
      <vt:lpstr>Chapter 7:  Synchronization Examples</vt:lpstr>
      <vt:lpstr>Outline</vt:lpstr>
      <vt:lpstr>Classical Problems of Synchronization</vt:lpstr>
      <vt:lpstr>Bounded-Buffer Problem</vt:lpstr>
      <vt:lpstr>Bounded Buffer Problem (Cont.)</vt:lpstr>
      <vt:lpstr>Bounded Buffer Problem (Cont.)</vt:lpstr>
      <vt:lpstr>Readers-Writers Problem</vt:lpstr>
      <vt:lpstr>Readers-Writers Problem (Cont.)</vt:lpstr>
      <vt:lpstr>Readers-Writers Problem (Cont.)</vt:lpstr>
      <vt:lpstr>Readers-Writers Problem (Cont.)</vt:lpstr>
      <vt:lpstr>Readers-Writers Problem Variations</vt:lpstr>
      <vt:lpstr>Dining-Philosophers Problem</vt:lpstr>
      <vt:lpstr>  Dining-Philosophers Problem Algorithm</vt:lpstr>
      <vt:lpstr>Monitor Solution to Dining Philosophers</vt:lpstr>
      <vt:lpstr>Solution to Dining Philosophers (Cont.)</vt:lpstr>
      <vt:lpstr>Solution to Dining Philosophers (Cont.)</vt:lpstr>
      <vt:lpstr>Kernel Synchronization - Windows</vt:lpstr>
      <vt:lpstr>Kernel Synchronization - Windows</vt:lpstr>
      <vt:lpstr>Linux Synchronization</vt:lpstr>
      <vt:lpstr>Linux Synchronization</vt:lpstr>
      <vt:lpstr>POSIX Synchronization</vt:lpstr>
      <vt:lpstr>POSIX Mutex Locks</vt:lpstr>
      <vt:lpstr>POSIX Semaphores</vt:lpstr>
      <vt:lpstr>POSIX Named Semaphores</vt:lpstr>
      <vt:lpstr>POSIX Unnamed Semaphores</vt:lpstr>
      <vt:lpstr>POSIX Condition Variables</vt:lpstr>
      <vt:lpstr>POSIX Condition Variables</vt:lpstr>
      <vt:lpstr>Java Synchronization</vt:lpstr>
      <vt:lpstr>Java Monitors</vt:lpstr>
      <vt:lpstr>Bounded Buffer – Java Synchronization</vt:lpstr>
      <vt:lpstr>Java Synchronization</vt:lpstr>
      <vt:lpstr>Java Synchronization</vt:lpstr>
      <vt:lpstr>Java Synchronization</vt:lpstr>
      <vt:lpstr>Bounded Buffer – Java Synchronization</vt:lpstr>
      <vt:lpstr>Bounded Buffer – Java Synchronization</vt:lpstr>
      <vt:lpstr>Java Reentrant Locks</vt:lpstr>
      <vt:lpstr>Java Semaphores</vt:lpstr>
      <vt:lpstr>Java Condition Variables</vt:lpstr>
      <vt:lpstr>Java Condition Variables</vt:lpstr>
      <vt:lpstr>Java Condition Variables</vt:lpstr>
      <vt:lpstr>Alternative Approaches</vt:lpstr>
      <vt:lpstr>PowerPoint 簡報</vt:lpstr>
      <vt:lpstr>PowerPoint 簡報</vt:lpstr>
      <vt:lpstr>PowerPoint 簡報</vt:lpstr>
      <vt:lpstr>End of Chapter 7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Chris Wang</cp:lastModifiedBy>
  <cp:revision>278</cp:revision>
  <cp:lastPrinted>2013-09-18T17:45:18Z</cp:lastPrinted>
  <dcterms:created xsi:type="dcterms:W3CDTF">2011-01-13T23:43:38Z</dcterms:created>
  <dcterms:modified xsi:type="dcterms:W3CDTF">2021-03-31T02:13:14Z</dcterms:modified>
</cp:coreProperties>
</file>