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4" d="100"/>
          <a:sy n="64" d="100"/>
        </p:scale>
        <p:origin x="139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sz="2400" dirty="0"/>
              <a:t>If graph contains no cycles </a:t>
            </a:r>
            <a:r>
              <a:rPr lang="en-US" altLang="en-US" sz="24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several instances per resource type,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sz="2400" dirty="0"/>
              <a:t>Ensure that the system will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sz="2400" dirty="0"/>
              <a:t> enter a deadlock state:</a:t>
            </a:r>
          </a:p>
          <a:p>
            <a:pPr lvl="1"/>
            <a:r>
              <a:rPr lang="en-US" altLang="en-US" sz="2400" dirty="0"/>
              <a:t>Deadlock prevention</a:t>
            </a:r>
          </a:p>
          <a:p>
            <a:pPr lvl="1"/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Allow the system to enter a deadlock state and then recover</a:t>
            </a:r>
          </a:p>
          <a:p>
            <a:r>
              <a:rPr lang="en-US" altLang="en-US" sz="2400" dirty="0"/>
              <a:t>Ignore the problem and pretend that deadlocks never occur in the </a:t>
            </a:r>
            <a:r>
              <a:rPr lang="en-US" altLang="en-US" sz="2400" dirty="0" smtClean="0"/>
              <a:t>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sz="2400" b="1" dirty="0"/>
              <a:t>Mutual Exclusion</a:t>
            </a:r>
            <a:r>
              <a:rPr lang="en-US" altLang="en-US" sz="2400" dirty="0"/>
              <a:t> – not required for sharable resources (e.g., read-only files); must hold for non-sharable resources</a:t>
            </a:r>
          </a:p>
          <a:p>
            <a:r>
              <a:rPr lang="en-US" altLang="en-US" sz="2400" b="1" dirty="0"/>
              <a:t>Hold and Wait</a:t>
            </a:r>
            <a:r>
              <a:rPr lang="en-US" altLang="en-US" sz="2400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sz="2400" dirty="0"/>
              <a:t>Require process to request and be allocated all its resources before it begins execution, or allow process to request resources only when the process has none allocated to </a:t>
            </a:r>
            <a:r>
              <a:rPr lang="en-US" altLang="en-US" sz="2400" dirty="0" smtClean="0"/>
              <a:t>it</a:t>
            </a:r>
            <a:endParaRPr lang="en-US" altLang="en-US" sz="2400" dirty="0"/>
          </a:p>
          <a:p>
            <a:pPr lvl="1"/>
            <a:r>
              <a:rPr lang="en-US" altLang="en-US" sz="2400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965902"/>
            <a:ext cx="796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sz="2000" b="1" dirty="0"/>
              <a:t>No Preemption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000" dirty="0"/>
              <a:t>Preempted resources are added to the list of resources for which the process is waiting</a:t>
            </a:r>
          </a:p>
          <a:p>
            <a:pPr lvl="1"/>
            <a:r>
              <a:rPr lang="en-US" altLang="en-US" sz="2000" dirty="0"/>
              <a:t>Process will be restarted only when it can regain its old resources, as well as the new ones that it is requesting</a:t>
            </a:r>
          </a:p>
          <a:p>
            <a:r>
              <a:rPr lang="en-US" altLang="en-US" sz="2000" b="1" dirty="0"/>
              <a:t>Circular Wait:</a:t>
            </a:r>
          </a:p>
          <a:p>
            <a:pPr lvl="1"/>
            <a:r>
              <a:rPr lang="en-US" altLang="en-US" sz="2000" dirty="0"/>
              <a:t>Impose a </a:t>
            </a:r>
            <a:r>
              <a:rPr lang="en-US" altLang="en-US" sz="2000" dirty="0">
                <a:solidFill>
                  <a:srgbClr val="0000FF"/>
                </a:solidFill>
              </a:rPr>
              <a:t>total ordering </a:t>
            </a:r>
            <a:r>
              <a:rPr lang="en-US" altLang="en-US" sz="2000" dirty="0"/>
              <a:t>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sz="2000" dirty="0"/>
              <a:t>Invalidating the circular wait condition is most </a:t>
            </a:r>
            <a:r>
              <a:rPr lang="en-US" altLang="en-US" sz="2000" dirty="0" smtClean="0"/>
              <a:t>common</a:t>
            </a:r>
            <a:endParaRPr lang="en-US" altLang="en-US" sz="2000" dirty="0"/>
          </a:p>
          <a:p>
            <a:r>
              <a:rPr lang="en-US" altLang="en-US" sz="2000" dirty="0"/>
              <a:t>Simply assign each resource (i.e., mutex locks) a unique </a:t>
            </a:r>
            <a:r>
              <a:rPr lang="en-US" altLang="en-US" sz="2000" dirty="0" smtClean="0"/>
              <a:t>number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Resources must be acquired in </a:t>
            </a:r>
            <a:r>
              <a:rPr lang="en-US" altLang="en-US" sz="2000" dirty="0" smtClean="0">
                <a:solidFill>
                  <a:srgbClr val="0000FF"/>
                </a:solidFill>
              </a:rPr>
              <a:t>order</a:t>
            </a:r>
            <a:endParaRPr lang="en-US" altLang="en-US" sz="2000" dirty="0"/>
          </a:p>
          <a:p>
            <a:r>
              <a:rPr lang="en-US" altLang="en-US" sz="2000" dirty="0"/>
              <a:t>If: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code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sz="2000" dirty="0"/>
              <a:t> could not be </a:t>
            </a:r>
            <a:br>
              <a:rPr lang="en-US" altLang="en-US" sz="2000" dirty="0"/>
            </a:br>
            <a:r>
              <a:rPr lang="en-US" altLang="en-US" sz="2000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5" y="2269781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3036" y="4508707"/>
            <a:ext cx="2213181" cy="371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sz="2400" dirty="0"/>
              <a:t>Simplest and most useful model requires that each process </a:t>
            </a:r>
            <a:r>
              <a:rPr lang="en-US" altLang="en-US" sz="2400" dirty="0" smtClean="0"/>
              <a:t>declares </a:t>
            </a:r>
            <a:r>
              <a:rPr lang="en-US" altLang="en-US" sz="2400" dirty="0"/>
              <a:t>the </a:t>
            </a:r>
            <a:r>
              <a:rPr lang="en-US" altLang="en-US" sz="2400" b="1" i="1" dirty="0"/>
              <a:t>maximum 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of resources of each type that it may need</a:t>
            </a:r>
          </a:p>
          <a:p>
            <a:r>
              <a:rPr lang="en-US" altLang="en-US" sz="2400" dirty="0"/>
              <a:t>The deadlock-avoidance algorithm </a:t>
            </a:r>
            <a:r>
              <a:rPr lang="en-US" altLang="en-US" sz="2400" dirty="0">
                <a:solidFill>
                  <a:srgbClr val="0000FF"/>
                </a:solidFill>
              </a:rPr>
              <a:t>dynamically</a:t>
            </a:r>
            <a:r>
              <a:rPr lang="en-US" altLang="en-US" sz="2400" dirty="0"/>
              <a:t> examines the resource-allocation state to ensure that there can never be a circular-wait condition</a:t>
            </a:r>
          </a:p>
          <a:p>
            <a:r>
              <a:rPr lang="en-US" altLang="en-US" sz="2400" dirty="0"/>
              <a:t>Resource-allocation </a:t>
            </a:r>
            <a:r>
              <a:rPr lang="en-US" altLang="en-US" sz="2400" i="1" dirty="0"/>
              <a:t>state</a:t>
            </a:r>
            <a:r>
              <a:rPr lang="en-US" altLang="en-US" sz="2400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03727"/>
            <a:ext cx="76790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Requires that the system has some additional </a:t>
            </a:r>
            <a:r>
              <a:rPr kumimoji="0" lang="en-US" altLang="en-US" sz="2400" b="1" i="1" dirty="0"/>
              <a:t>a priori </a:t>
            </a:r>
            <a:r>
              <a:rPr kumimoji="0" lang="en-US" altLang="en-US" sz="2400" dirty="0"/>
              <a:t>information </a:t>
            </a:r>
            <a:r>
              <a:rPr kumimoji="0" lang="en-US" altLang="en-US" sz="2400" dirty="0" smtClean="0"/>
              <a:t>available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2" y="1165225"/>
            <a:ext cx="7608611" cy="4914562"/>
          </a:xfrm>
        </p:spPr>
        <p:txBody>
          <a:bodyPr/>
          <a:lstStyle/>
          <a:p>
            <a:r>
              <a:rPr lang="en-US" altLang="en-US" sz="2000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000" dirty="0"/>
              <a:t>System is in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sz="2000" dirty="0"/>
              <a:t>if there exists a sequence &lt;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&gt; of ALL the  processes </a:t>
            </a:r>
            <a:r>
              <a:rPr lang="en-US" altLang="en-US" sz="2000" dirty="0" smtClean="0"/>
              <a:t>in </a:t>
            </a:r>
            <a:r>
              <a:rPr lang="en-US" altLang="en-US" sz="2000" dirty="0"/>
              <a:t>the systems such that </a:t>
            </a:r>
            <a:r>
              <a:rPr lang="en-US" altLang="en-US" sz="2000" dirty="0" smtClean="0"/>
              <a:t>for </a:t>
            </a:r>
            <a:r>
              <a:rPr lang="en-US" altLang="en-US" sz="2000" dirty="0"/>
              <a:t>each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the resources that P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can still request can be satisfied by currently available resources + resources held by all the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with</a:t>
            </a:r>
            <a:r>
              <a:rPr lang="en-US" altLang="en-US" sz="2000" i="1" dirty="0"/>
              <a:t> j </a:t>
            </a:r>
            <a:r>
              <a:rPr lang="en-US" altLang="en-US" sz="2000" dirty="0"/>
              <a:t>&lt; </a:t>
            </a:r>
            <a:r>
              <a:rPr lang="en-US" altLang="en-US" sz="2000" i="1" dirty="0" err="1" smtClean="0"/>
              <a:t>i</a:t>
            </a:r>
            <a:endParaRPr lang="en-US" altLang="en-US" sz="2000" dirty="0"/>
          </a:p>
          <a:p>
            <a:r>
              <a:rPr lang="en-US" altLang="en-US" sz="2000" dirty="0"/>
              <a:t>That is:</a:t>
            </a:r>
          </a:p>
          <a:p>
            <a:pPr lvl="1"/>
            <a:r>
              <a:rPr lang="en-US" altLang="en-US" sz="2000" dirty="0"/>
              <a:t>If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resource needs are not immediately available, then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wait until all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have finished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is finished,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obtain needed resources, execute, return allocated resources, and terminate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terminates,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sz="2400" dirty="0"/>
              <a:t>If a system is in safe state </a:t>
            </a:r>
            <a:r>
              <a:rPr lang="en-US" altLang="en-US" sz="2400" dirty="0"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If a system is in unsafe state 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Avoidance  ensure that a system will never enter an unsafe </a:t>
            </a:r>
            <a:r>
              <a:rPr lang="en-US" altLang="en-US" sz="2400" dirty="0" smtClean="0">
                <a:sym typeface="Symbol" panose="05050102010706020507" pitchFamily="18" charset="2"/>
              </a:rPr>
              <a:t>state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sz="2400" dirty="0"/>
              <a:t>System Model</a:t>
            </a:r>
          </a:p>
          <a:p>
            <a:r>
              <a:rPr lang="en-US" altLang="en-US" sz="2400" dirty="0"/>
              <a:t>Deadlock Characterization</a:t>
            </a:r>
          </a:p>
          <a:p>
            <a:r>
              <a:rPr lang="en-US" altLang="en-US" sz="2400" dirty="0"/>
              <a:t>Methods for Handling Deadlocks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Prevention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Avoidance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Detection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sz="2400" dirty="0"/>
              <a:t>Single instance of a resource type</a:t>
            </a:r>
          </a:p>
          <a:p>
            <a:pPr lvl="1"/>
            <a:r>
              <a:rPr lang="en-US" altLang="en-US" sz="2400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indicates </a:t>
            </a:r>
            <a:r>
              <a:rPr lang="en-US" altLang="en-US" sz="2400" dirty="0">
                <a:sym typeface="Symbol" panose="05050102010706020507" pitchFamily="18" charset="2"/>
              </a:rPr>
              <a:t>that process </a:t>
            </a:r>
            <a:r>
              <a:rPr lang="en-US" altLang="en-US" sz="2400" i="1" dirty="0" err="1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Request </a:t>
            </a:r>
            <a:r>
              <a:rPr lang="en-US" altLang="en-US" sz="2400" dirty="0" smtClean="0">
                <a:sym typeface="Symbol" panose="05050102010706020507" pitchFamily="18" charset="2"/>
              </a:rPr>
              <a:t>edge is </a:t>
            </a:r>
            <a:r>
              <a:rPr lang="en-US" altLang="en-US" sz="2400" dirty="0">
                <a:sym typeface="Symbol" panose="05050102010706020507" pitchFamily="18" charset="2"/>
              </a:rPr>
              <a:t>converted to an assignment edge when the </a:t>
            </a:r>
            <a:r>
              <a:rPr lang="en-US" altLang="en-US" sz="2400" dirty="0" smtClean="0">
                <a:sym typeface="Symbol" panose="05050102010706020507" pitchFamily="18" charset="2"/>
              </a:rPr>
              <a:t>resource </a:t>
            </a:r>
            <a:r>
              <a:rPr lang="en-US" altLang="en-US" sz="2400" dirty="0">
                <a:sym typeface="Symbol" panose="05050102010706020507" pitchFamily="18" charset="2"/>
              </a:rPr>
              <a:t>is allocated to the process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sz="2400" dirty="0"/>
              <a:t>Suppose that process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request can be granted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only if </a:t>
            </a:r>
            <a:r>
              <a:rPr lang="en-US" altLang="en-US" sz="2400" dirty="0">
                <a:sym typeface="Symbol" panose="05050102010706020507" pitchFamily="18" charset="2"/>
              </a:rPr>
              <a:t>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sz="2400" dirty="0"/>
              <a:t>Multiple instances of resources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resource 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sz="2000" b="1" dirty="0"/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If available [</a:t>
            </a:r>
            <a:r>
              <a:rPr lang="en-US" altLang="en-US" sz="2000" i="1" dirty="0"/>
              <a:t>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there are</a:t>
            </a:r>
            <a:r>
              <a:rPr lang="en-US" altLang="en-US" sz="2000" i="1" dirty="0"/>
              <a:t> 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Max</a:t>
            </a:r>
            <a:r>
              <a:rPr lang="en-US" altLang="en-US" sz="2000" i="1" dirty="0"/>
              <a:t>: n x m</a:t>
            </a:r>
            <a:r>
              <a:rPr lang="en-US" altLang="en-US" sz="2000" dirty="0"/>
              <a:t> matrix.  If </a:t>
            </a:r>
            <a:r>
              <a:rPr lang="en-US" altLang="en-US" sz="2000" i="1" dirty="0"/>
              <a:t>Max 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then 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may request at most</a:t>
            </a:r>
            <a:r>
              <a:rPr lang="en-US" altLang="en-US" sz="2000" i="1" dirty="0"/>
              <a:t> k </a:t>
            </a:r>
            <a:r>
              <a:rPr lang="en-US" altLang="en-US" sz="2000" dirty="0"/>
              <a:t>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If Allocation[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currently allocated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Need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If </a:t>
            </a:r>
            <a:r>
              <a:rPr lang="en-US" altLang="en-US" sz="2000" i="1" dirty="0"/>
              <a:t>Need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</a:t>
            </a:r>
            <a:r>
              <a:rPr lang="en-US" altLang="en-US" sz="2000" i="1" dirty="0"/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may need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more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/>
              <a:t>Need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i="1" dirty="0"/>
              <a:t>]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– </a:t>
            </a:r>
            <a:r>
              <a:rPr lang="en-US" altLang="en-US" sz="2000" i="1" dirty="0"/>
              <a:t>Allocation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091377"/>
            <a:ext cx="7750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n</a:t>
            </a:r>
            <a:r>
              <a:rPr kumimoji="0" lang="en-US" altLang="en-US" sz="2000" dirty="0"/>
              <a:t> = number of processes, and </a:t>
            </a:r>
            <a:r>
              <a:rPr kumimoji="0" lang="en-US" altLang="en-US" sz="2000" i="1" dirty="0"/>
              <a:t>m </a:t>
            </a:r>
            <a:r>
              <a:rPr kumimoji="0" lang="en-US" altLang="en-US" sz="2000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solidFill>
                  <a:srgbClr val="000000"/>
                </a:solidFill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solidFill>
                  <a:srgbClr val="000000"/>
                </a:solidFill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be vectors of length</a:t>
            </a:r>
            <a:r>
              <a:rPr lang="en-US" altLang="en-US" sz="2000" i="1" dirty="0"/>
              <a:t> m</a:t>
            </a:r>
            <a:r>
              <a:rPr lang="en-US" altLang="en-US" sz="2000" dirty="0"/>
              <a:t> and</a:t>
            </a:r>
            <a:r>
              <a:rPr lang="en-US" altLang="en-US" sz="2000" i="1" dirty="0"/>
              <a:t> n</a:t>
            </a:r>
            <a:r>
              <a:rPr lang="en-US" altLang="en-US" sz="2000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false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/>
              <a:t>n- </a:t>
            </a:r>
            <a:r>
              <a:rPr lang="en-US" altLang="en-US" sz="2000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Find an </a:t>
            </a:r>
            <a:r>
              <a:rPr lang="en-US" altLang="en-US" sz="2000" b="1" i="1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(a)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false</a:t>
            </a:r>
            <a:endParaRPr lang="en-US" altLang="en-US" sz="2000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(b) </a:t>
            </a:r>
            <a:r>
              <a:rPr lang="en-US" altLang="en-US" sz="2000" b="1" i="1" dirty="0" err="1"/>
              <a:t>Need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If no such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i="1" dirty="0"/>
              <a:t>Work</a:t>
            </a:r>
            <a:r>
              <a:rPr lang="en-US" altLang="en-US" sz="2000" b="1" dirty="0"/>
              <a:t> = </a:t>
            </a:r>
            <a:r>
              <a:rPr lang="en-US" altLang="en-US" sz="2000" b="1" i="1" dirty="0"/>
              <a:t>Work </a:t>
            </a:r>
            <a:r>
              <a:rPr lang="en-US" altLang="en-US" sz="2000" b="1" dirty="0"/>
              <a:t>+ </a:t>
            </a:r>
            <a:r>
              <a:rPr lang="en-US" altLang="en-US" sz="2000" b="1" i="1" dirty="0" err="1"/>
              <a:t>Allocation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true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 </a:t>
            </a:r>
            <a:r>
              <a:rPr lang="en-US" altLang="en-US" sz="2000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== </a:t>
            </a:r>
            <a:r>
              <a:rPr lang="en-US" altLang="en-US" sz="2000" b="1" i="1" dirty="0"/>
              <a:t>true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r>
              <a:rPr lang="en-US" altLang="en-US" sz="2000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000" b="1" i="1" dirty="0"/>
              <a:t>    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dirty="0"/>
              <a:t> = request vector for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.  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k</a:t>
            </a:r>
            <a:r>
              <a:rPr lang="en-US" altLang="en-US" sz="2000" b="1" dirty="0"/>
              <a:t> </a:t>
            </a:r>
            <a:r>
              <a:rPr lang="en-US" altLang="en-US" sz="2000" dirty="0"/>
              <a:t>then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 wants </a:t>
            </a:r>
            <a:r>
              <a:rPr lang="en-US" altLang="en-US" sz="2000" b="1" i="1" dirty="0"/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b="1" i="1" dirty="0" err="1"/>
              <a:t>R</a:t>
            </a:r>
            <a:r>
              <a:rPr lang="en-US" altLang="en-US" sz="2000" b="1" i="1" baseline="-25000" dirty="0" err="1"/>
              <a:t>j</a:t>
            </a:r>
            <a:endParaRPr lang="en-US" altLang="en-US" sz="20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dirty="0">
                <a:sym typeface="Symbol" panose="05050102010706020507" pitchFamily="18" charset="2"/>
              </a:rPr>
              <a:t>, go to step 3.  Otherwise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b="1" dirty="0">
                <a:sym typeface="Symbol" panose="05050102010706020507" pitchFamily="18" charset="2"/>
              </a:rPr>
              <a:t> =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000" b="1" dirty="0">
                <a:sym typeface="Symbol" panose="05050102010706020507" pitchFamily="18" charset="2"/>
              </a:rPr>
              <a:t>–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+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–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unsafe 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5 processes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 </a:t>
            </a:r>
            <a:r>
              <a:rPr lang="en-US" altLang="en-US" sz="2000" dirty="0"/>
              <a:t>through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       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(10 instances),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(5instances),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 </a:t>
            </a:r>
            <a:r>
              <a:rPr lang="en-US" altLang="en-US" sz="2000" i="1" dirty="0" smtClean="0"/>
              <a:t>      </a:t>
            </a:r>
            <a:r>
              <a:rPr lang="en-US" altLang="en-US" sz="2000" i="1" u="sng" dirty="0"/>
              <a:t>Max</a:t>
            </a:r>
            <a:r>
              <a:rPr lang="en-US" altLang="en-US" sz="2000" i="1" dirty="0"/>
              <a:t>	</a:t>
            </a:r>
            <a:r>
              <a:rPr lang="en-US" altLang="en-US" sz="2000" i="1" dirty="0" smtClean="0"/>
              <a:t>      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/>
              <a:t>			A B C	       </a:t>
            </a:r>
            <a:r>
              <a:rPr lang="en-US" altLang="en-US" sz="2000" i="1" dirty="0" smtClean="0"/>
              <a:t> A </a:t>
            </a:r>
            <a:r>
              <a:rPr lang="en-US" altLang="en-US" sz="2000" i="1" dirty="0"/>
              <a:t>B C 	</a:t>
            </a:r>
            <a:r>
              <a:rPr lang="en-US" altLang="en-US" sz="2000" i="1" dirty="0" smtClean="0"/>
              <a:t>         A </a:t>
            </a:r>
            <a:r>
              <a:rPr lang="en-US" altLang="en-US" sz="20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0 1 0	         7 5 3 	</a:t>
            </a:r>
            <a:r>
              <a:rPr lang="en-US" altLang="en-US" sz="2000" dirty="0" smtClean="0"/>
              <a:t>         3 </a:t>
            </a:r>
            <a:r>
              <a:rPr lang="en-US" altLang="en-US" sz="2000" dirty="0"/>
              <a:t>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sz="2400" dirty="0"/>
              <a:t>Illustrate how deadlock can occur when mutex locks are used</a:t>
            </a:r>
          </a:p>
          <a:p>
            <a:r>
              <a:rPr lang="en-US" altLang="en-US" sz="2400" dirty="0"/>
              <a:t>Define the four necessary conditions that characterize deadlock</a:t>
            </a:r>
          </a:p>
          <a:p>
            <a:r>
              <a:rPr lang="en-US" altLang="en-US" sz="2400" dirty="0"/>
              <a:t>Identify a deadlock situation in a resource allocation graph</a:t>
            </a:r>
          </a:p>
          <a:p>
            <a:r>
              <a:rPr lang="en-US" altLang="en-US" sz="2400" dirty="0"/>
              <a:t>Evaluate the four different approaches for preventing deadlocks</a:t>
            </a:r>
          </a:p>
          <a:p>
            <a:r>
              <a:rPr lang="en-US" altLang="en-US" sz="2400" dirty="0"/>
              <a:t>Apply the banker’s algorithm for deadlock avoidance</a:t>
            </a:r>
          </a:p>
          <a:p>
            <a:r>
              <a:rPr lang="en-US" altLang="en-US" sz="2400" dirty="0"/>
              <a:t>Apply the deadlock detection algorithm</a:t>
            </a:r>
          </a:p>
          <a:p>
            <a:r>
              <a:rPr lang="en-US" altLang="en-US" sz="2400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content of the matrix </a:t>
            </a:r>
            <a:r>
              <a:rPr lang="en-US" altLang="en-US" sz="2000" b="1" i="1" dirty="0"/>
              <a:t>Need</a:t>
            </a:r>
            <a:r>
              <a:rPr lang="en-US" altLang="en-US" sz="2000" dirty="0"/>
              <a:t> is defined to be </a:t>
            </a:r>
            <a:r>
              <a:rPr lang="en-US" altLang="en-US" sz="2000" b="1" i="1" dirty="0"/>
              <a:t>Max</a:t>
            </a:r>
            <a:r>
              <a:rPr lang="en-US" altLang="en-US" sz="2000" b="1" dirty="0"/>
              <a:t> – </a:t>
            </a:r>
            <a:r>
              <a:rPr lang="en-US" altLang="en-US" sz="2000" b="1" i="1" dirty="0"/>
              <a:t>Allocation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Need</a:t>
            </a:r>
            <a:endParaRPr lang="en-US" altLang="en-US" sz="2000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4 3 1 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system is in a safe state since the sequence &lt;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&gt; satisfies safety criteria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Check that Request </a:t>
            </a:r>
            <a:r>
              <a:rPr lang="en-US" altLang="en-US" sz="2000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Need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Executing safety algorithm shows that sequence &lt;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(3,3,0)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(0,2,0)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sym typeface="Symbol" panose="05050102010706020507" pitchFamily="18" charset="2"/>
              </a:rPr>
              <a:t/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An algorithm to detect a cycle in a graph requires an order of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</a:t>
            </a:r>
            <a:r>
              <a:rPr lang="en-US" altLang="en-US" sz="2400" dirty="0"/>
              <a:t>operations, where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53" y="5277550"/>
            <a:ext cx="3264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507" y="5277614"/>
            <a:ext cx="3504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 vector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indicates the number of available resources of each type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defines the number of resources of each type currently allocated to each process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Request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indicates the current request  of each process.  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b="1" i="1" dirty="0"/>
              <a:t>Work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Finish</a:t>
            </a:r>
            <a:r>
              <a:rPr lang="en-US" altLang="en-US" sz="2400" dirty="0"/>
              <a:t> be vectors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Available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/>
              <a:t> For 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 = 1,2, …,</a:t>
            </a:r>
            <a:r>
              <a:rPr lang="en-US" altLang="en-US" sz="2400" b="1" i="1" dirty="0"/>
              <a:t> n</a:t>
            </a:r>
            <a:r>
              <a:rPr lang="en-US" altLang="en-US" sz="2400" dirty="0"/>
              <a:t>, if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= </a:t>
            </a:r>
            <a:r>
              <a:rPr lang="en-US" altLang="en-US" sz="2400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Find an index </a:t>
            </a:r>
            <a:r>
              <a:rPr lang="en-US" altLang="en-US" sz="2400" b="1" i="1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exists, go to step 4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+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   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true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    </a:t>
            </a:r>
            <a:r>
              <a:rPr lang="en-US" altLang="en-US" sz="2400" dirty="0"/>
              <a:t>go to step 2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dirty="0"/>
              <a:t>If </a:t>
            </a:r>
            <a:r>
              <a:rPr lang="en-US" altLang="en-US" sz="2400" b="1" i="1" dirty="0"/>
              <a:t>Finish[i] == false</a:t>
            </a:r>
            <a:r>
              <a:rPr lang="en-US" altLang="en-US" sz="2400" dirty="0"/>
              <a:t>, for some </a:t>
            </a:r>
            <a:r>
              <a:rPr lang="en-US" altLang="en-US" sz="2400" b="1" i="1" dirty="0"/>
              <a:t>i</a:t>
            </a:r>
            <a:r>
              <a:rPr lang="en-US" altLang="en-US" sz="2400" dirty="0"/>
              <a:t>, 1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 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] == </a:t>
            </a:r>
            <a:r>
              <a:rPr lang="en-US" altLang="en-US" sz="2400" b="1" i="1" dirty="0">
                <a:sym typeface="Symbol" panose="05050102010706020507" pitchFamily="18" charset="2"/>
              </a:rPr>
              <a:t>false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566153"/>
            <a:ext cx="76946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sz="24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400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Five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through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;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three resource types </a:t>
            </a:r>
            <a:br>
              <a:rPr lang="en-US" altLang="en-US" sz="2000" dirty="0"/>
            </a:br>
            <a:r>
              <a:rPr lang="en-US" altLang="en-US" sz="2000" dirty="0"/>
              <a:t>A (7 instances), </a:t>
            </a:r>
            <a:r>
              <a:rPr lang="en-US" altLang="en-US" sz="2000" i="1" dirty="0"/>
              <a:t>B </a:t>
            </a:r>
            <a:r>
              <a:rPr lang="en-US" altLang="en-US" sz="2000" dirty="0"/>
              <a:t>(2 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b="1" i="1" dirty="0"/>
              <a:t>T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 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Request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          0 1 0          </a:t>
            </a:r>
            <a:r>
              <a:rPr lang="en-US" altLang="en-US" sz="2000" dirty="0" smtClean="0"/>
              <a:t>0 </a:t>
            </a:r>
            <a:r>
              <a:rPr lang="en-US" altLang="en-US" sz="2000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	          3 0 3          </a:t>
            </a:r>
            <a:r>
              <a:rPr lang="en-US" altLang="en-US" sz="2000" dirty="0" smtClean="0"/>
              <a:t>0 </a:t>
            </a:r>
            <a:r>
              <a:rPr lang="en-US" altLang="en-US" sz="20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	</a:t>
            </a:r>
            <a:r>
              <a:rPr lang="en-US" altLang="en-US" sz="20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Sequence &lt;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0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2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3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1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4</a:t>
            </a:r>
            <a:r>
              <a:rPr lang="en-US" altLang="en-US" sz="2000" dirty="0"/>
              <a:t>&gt; will result in </a:t>
            </a:r>
            <a:r>
              <a:rPr lang="en-US" altLang="en-US" sz="2000" b="1" i="1" dirty="0"/>
              <a:t>Finish[i] = true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 requests an additional instance of type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C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Request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dirty="0" smtClean="0"/>
              <a:t>State </a:t>
            </a:r>
            <a:r>
              <a:rPr lang="en-US" altLang="en-US" sz="2000" dirty="0"/>
              <a:t>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Can reclaim resources held by process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Deadlock exists, consisting of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baseline="-25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dirty="0"/>
              <a:t>, and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sz="2400" dirty="0"/>
              <a:t>System consists of resources</a:t>
            </a:r>
          </a:p>
          <a:p>
            <a:r>
              <a:rPr lang="en-US" altLang="en-US" sz="2400" dirty="0"/>
              <a:t>Resource types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m</a:t>
            </a:r>
          </a:p>
          <a:p>
            <a:pPr lvl="1"/>
            <a:r>
              <a:rPr lang="en-US" altLang="en-US" sz="2400" i="1" dirty="0"/>
              <a:t>CPU cycles, memory space, I/O devices</a:t>
            </a:r>
          </a:p>
          <a:p>
            <a:r>
              <a:rPr lang="en-US" altLang="en-US" sz="2400" dirty="0"/>
              <a:t>Each resource type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instances.</a:t>
            </a:r>
          </a:p>
          <a:p>
            <a:r>
              <a:rPr lang="en-US" altLang="en-US" sz="2400" dirty="0"/>
              <a:t>Each process utilizes a resource as follows:</a:t>
            </a:r>
          </a:p>
          <a:p>
            <a:pPr lvl="1"/>
            <a:r>
              <a:rPr lang="en-US" altLang="en-US" sz="2400" b="1" dirty="0"/>
              <a:t>request </a:t>
            </a:r>
          </a:p>
          <a:p>
            <a:pPr lvl="1"/>
            <a:r>
              <a:rPr lang="en-US" altLang="en-US" sz="2400" b="1" dirty="0"/>
              <a:t>use </a:t>
            </a:r>
          </a:p>
          <a:p>
            <a:pPr lvl="1"/>
            <a:r>
              <a:rPr lang="en-US" altLang="en-US" sz="2400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sz="2400" dirty="0"/>
              <a:t>When, and how often, to invoke depends on:</a:t>
            </a:r>
          </a:p>
          <a:p>
            <a:pPr lvl="1"/>
            <a:r>
              <a:rPr lang="en-US" altLang="en-US" sz="2400" dirty="0"/>
              <a:t>How often a deadlock is likely to occur?</a:t>
            </a:r>
          </a:p>
          <a:p>
            <a:pPr lvl="1"/>
            <a:r>
              <a:rPr lang="en-US" altLang="en-US" sz="2400" dirty="0"/>
              <a:t>How many processes will need to be rolled back?</a:t>
            </a:r>
          </a:p>
          <a:p>
            <a:pPr lvl="2"/>
            <a:r>
              <a:rPr lang="en-US" altLang="en-US" sz="2400" dirty="0"/>
              <a:t>one for each disjoint cycle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/>
              <a:t>“</a:t>
            </a:r>
            <a:r>
              <a:rPr lang="en-US" altLang="ja-JP" sz="2400" dirty="0"/>
              <a:t>caused</a:t>
            </a:r>
            <a:r>
              <a:rPr lang="ja-JP" altLang="en-US" sz="2400" dirty="0"/>
              <a:t>”</a:t>
            </a:r>
            <a:r>
              <a:rPr lang="en-US" altLang="ja-JP" sz="2400" dirty="0"/>
              <a:t> the </a:t>
            </a:r>
            <a:r>
              <a:rPr lang="en-US" altLang="ja-JP" sz="2400" dirty="0" smtClean="0"/>
              <a:t>deadlock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sz="2400" dirty="0"/>
              <a:t>Abort all deadlocked </a:t>
            </a:r>
            <a:r>
              <a:rPr lang="en-US" altLang="en-US" sz="2400" dirty="0" smtClean="0"/>
              <a:t>processes</a:t>
            </a:r>
            <a:endParaRPr lang="en-US" altLang="en-US" sz="2400" dirty="0"/>
          </a:p>
          <a:p>
            <a:r>
              <a:rPr lang="en-US" altLang="en-US" sz="2400" dirty="0" smtClean="0"/>
              <a:t>Abort </a:t>
            </a:r>
            <a:r>
              <a:rPr lang="en-US" altLang="en-US" sz="2400" dirty="0"/>
              <a:t>one process at a time until the deadlock cycle is </a:t>
            </a:r>
            <a:r>
              <a:rPr lang="en-US" altLang="en-US" sz="2400" dirty="0" smtClean="0"/>
              <a:t>eliminated</a:t>
            </a:r>
            <a:endParaRPr lang="en-US" altLang="en-US" sz="2400" dirty="0"/>
          </a:p>
          <a:p>
            <a:r>
              <a:rPr lang="en-US" altLang="en-US" sz="2400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sz="2400" b="1" dirty="0"/>
              <a:t>Selecting a victim </a:t>
            </a:r>
            <a:r>
              <a:rPr lang="en-US" altLang="en-US" sz="2400" dirty="0"/>
              <a:t>– minimize cost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Rollback</a:t>
            </a:r>
            <a:r>
              <a:rPr lang="en-US" altLang="en-US" sz="2400" dirty="0"/>
              <a:t> – return to some safe state, restart process for that state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Starvation</a:t>
            </a:r>
            <a:r>
              <a:rPr lang="en-US" altLang="en-US" sz="2400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sz="24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400" dirty="0"/>
              <a:t>Two processes P1 and P2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only one process at a time can use a resource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process holding at least one resource is waiting to acquire additional resources held by other processes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resource can be released only voluntarily by the process holding it, after that process has completed its task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there exists a set {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of waiting processes such that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baseline="-25000" dirty="0"/>
              <a:t>–1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, and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09921"/>
            <a:ext cx="7440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Deadlock can arise if four conditions hold simultaneously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sz="2400" dirty="0"/>
              <a:t>V 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1050" dirty="0"/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endParaRPr lang="en-US" altLang="en-US" sz="1000" i="1" baseline="-250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09" y="1310280"/>
            <a:ext cx="563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A set of vertices </a:t>
            </a:r>
            <a:r>
              <a:rPr kumimoji="0" lang="en-US" altLang="en-US" sz="2400" i="1" dirty="0"/>
              <a:t>V</a:t>
            </a:r>
            <a:r>
              <a:rPr kumimoji="0" lang="en-US" altLang="en-US" sz="2400" dirty="0"/>
              <a:t> and a set of edges </a:t>
            </a:r>
            <a:r>
              <a:rPr kumimoji="0" lang="en-US" altLang="en-US" sz="2400" i="1" dirty="0"/>
              <a:t>E</a:t>
            </a:r>
            <a:r>
              <a:rPr kumimoji="0"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sz="2400" dirty="0"/>
              <a:t>One instance of R1</a:t>
            </a:r>
          </a:p>
          <a:p>
            <a:r>
              <a:rPr lang="en-US" altLang="en-US" sz="2400" dirty="0"/>
              <a:t>Two instances of R2</a:t>
            </a:r>
          </a:p>
          <a:p>
            <a:r>
              <a:rPr lang="en-US" altLang="en-US" sz="2400" dirty="0"/>
              <a:t>One instance of R3</a:t>
            </a:r>
          </a:p>
          <a:p>
            <a:r>
              <a:rPr lang="en-US" altLang="en-US" sz="2400" dirty="0"/>
              <a:t>Three </a:t>
            </a:r>
            <a:r>
              <a:rPr lang="en-US" altLang="en-US" sz="2400" dirty="0" smtClean="0"/>
              <a:t>instances </a:t>
            </a:r>
            <a:r>
              <a:rPr lang="en-US" altLang="en-US" sz="2400" dirty="0"/>
              <a:t>of R4</a:t>
            </a:r>
          </a:p>
          <a:p>
            <a:r>
              <a:rPr lang="en-US" altLang="en-US" sz="2400" dirty="0"/>
              <a:t>T1 holds one instance of R2 and is waiting for an instance of R1</a:t>
            </a:r>
          </a:p>
          <a:p>
            <a:r>
              <a:rPr lang="en-US" altLang="en-US" sz="2400" dirty="0"/>
              <a:t>T2 holds one instance of R1, one instance of R2, and is waiting for an instance of R3</a:t>
            </a:r>
          </a:p>
          <a:p>
            <a:r>
              <a:rPr lang="en-US" altLang="en-US" sz="2400" dirty="0"/>
              <a:t>T3 </a:t>
            </a:r>
            <a:r>
              <a:rPr lang="en-US" altLang="en-US" sz="2400" dirty="0" smtClean="0"/>
              <a:t>holds </a:t>
            </a:r>
            <a:r>
              <a:rPr lang="en-US" altLang="en-US" sz="2400" dirty="0"/>
              <a:t>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11641</TotalTime>
  <Words>1824</Words>
  <Application>Microsoft Office PowerPoint</Application>
  <PresentationFormat>如螢幕大小 (4:3)</PresentationFormat>
  <Paragraphs>320</Paragraphs>
  <Slides>43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Monotype Sorts</vt:lpstr>
      <vt:lpstr>MS PGothic</vt:lpstr>
      <vt:lpstr>MS PGothic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245</cp:revision>
  <cp:lastPrinted>2013-09-10T17:57:57Z</cp:lastPrinted>
  <dcterms:created xsi:type="dcterms:W3CDTF">2011-01-13T23:43:38Z</dcterms:created>
  <dcterms:modified xsi:type="dcterms:W3CDTF">2021-04-19T04:44:07Z</dcterms:modified>
</cp:coreProperties>
</file>