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46"/>
  </p:notesMasterIdLst>
  <p:handoutMasterIdLst>
    <p:handoutMasterId r:id="rId47"/>
  </p:handoutMasterIdLst>
  <p:sldIdLst>
    <p:sldId id="299" r:id="rId2"/>
    <p:sldId id="257" r:id="rId3"/>
    <p:sldId id="258" r:id="rId4"/>
    <p:sldId id="259" r:id="rId5"/>
    <p:sldId id="261" r:id="rId6"/>
    <p:sldId id="316" r:id="rId7"/>
    <p:sldId id="262" r:id="rId8"/>
    <p:sldId id="263" r:id="rId9"/>
    <p:sldId id="264" r:id="rId10"/>
    <p:sldId id="265" r:id="rId11"/>
    <p:sldId id="266" r:id="rId12"/>
    <p:sldId id="267" r:id="rId13"/>
    <p:sldId id="260" r:id="rId14"/>
    <p:sldId id="269" r:id="rId15"/>
    <p:sldId id="268" r:id="rId16"/>
    <p:sldId id="270" r:id="rId17"/>
    <p:sldId id="317" r:id="rId18"/>
    <p:sldId id="271" r:id="rId19"/>
    <p:sldId id="272" r:id="rId20"/>
    <p:sldId id="315" r:id="rId21"/>
    <p:sldId id="273" r:id="rId22"/>
    <p:sldId id="318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8" r:id="rId36"/>
    <p:sldId id="289" r:id="rId37"/>
    <p:sldId id="291" r:id="rId38"/>
    <p:sldId id="292" r:id="rId39"/>
    <p:sldId id="293" r:id="rId40"/>
    <p:sldId id="294" r:id="rId41"/>
    <p:sldId id="295" r:id="rId42"/>
    <p:sldId id="297" r:id="rId43"/>
    <p:sldId id="298" r:id="rId44"/>
    <p:sldId id="314" r:id="rId45"/>
  </p:sldIdLst>
  <p:sldSz cx="9144000" cy="6858000" type="screen4x3"/>
  <p:notesSz cx="6997700" cy="9283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88">
          <p15:clr>
            <a:srgbClr val="A4A3A4"/>
          </p15:clr>
        </p15:guide>
        <p15:guide id="2" pos="50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1340" y="56"/>
      </p:cViewPr>
      <p:guideLst>
        <p:guide orient="horz" pos="788"/>
        <p:guide pos="50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>
            <a:extLst>
              <a:ext uri="{FF2B5EF4-FFF2-40B4-BE49-F238E27FC236}">
                <a16:creationId xmlns:a16="http://schemas.microsoft.com/office/drawing/2014/main" id="{735A9A38-DE15-4F2D-BC94-664E8B09B53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37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>
            <a:lvl1pPr defTabSz="923925" eaLnBrk="1" hangingPunct="1">
              <a:defRPr sz="12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9203" name="Rectangle 3">
            <a:extLst>
              <a:ext uri="{FF2B5EF4-FFF2-40B4-BE49-F238E27FC236}">
                <a16:creationId xmlns:a16="http://schemas.microsoft.com/office/drawing/2014/main" id="{B5BE9A9B-06E1-42BA-ACDB-8AA07DF9C80B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2400" y="0"/>
            <a:ext cx="30337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>
            <a:lvl1pPr algn="r" defTabSz="923925" eaLnBrk="1" hangingPunct="1">
              <a:defRPr sz="12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9204" name="Rectangle 4">
            <a:extLst>
              <a:ext uri="{FF2B5EF4-FFF2-40B4-BE49-F238E27FC236}">
                <a16:creationId xmlns:a16="http://schemas.microsoft.com/office/drawing/2014/main" id="{A63FE874-8A81-49BE-9AC9-3EF208693C85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16975"/>
            <a:ext cx="30337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b" anchorCtr="0" compatLnSpc="1">
            <a:prstTxWarp prst="textNoShape">
              <a:avLst/>
            </a:prstTxWarp>
          </a:bodyPr>
          <a:lstStyle>
            <a:lvl1pPr defTabSz="923925" eaLnBrk="1" hangingPunct="1">
              <a:defRPr sz="12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9205" name="Rectangle 5">
            <a:extLst>
              <a:ext uri="{FF2B5EF4-FFF2-40B4-BE49-F238E27FC236}">
                <a16:creationId xmlns:a16="http://schemas.microsoft.com/office/drawing/2014/main" id="{9D2A509D-B34B-4A24-B554-CE9E87425906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2400" y="8816975"/>
            <a:ext cx="30337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b" anchorCtr="0" compatLnSpc="1">
            <a:prstTxWarp prst="textNoShape">
              <a:avLst/>
            </a:prstTxWarp>
          </a:bodyPr>
          <a:lstStyle>
            <a:lvl1pPr algn="r" defTabSz="923925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fld id="{61FFF480-7E66-4101-A47C-E6131EDC1AE0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>
            <a:extLst>
              <a:ext uri="{FF2B5EF4-FFF2-40B4-BE49-F238E27FC236}">
                <a16:creationId xmlns:a16="http://schemas.microsoft.com/office/drawing/2014/main" id="{31B98FB9-73AC-40FC-9D8B-A470E60500E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37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>
            <a:lvl1pPr defTabSz="923925" eaLnBrk="1" hangingPunct="1">
              <a:defRPr sz="12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5171" name="Rectangle 3">
            <a:extLst>
              <a:ext uri="{FF2B5EF4-FFF2-40B4-BE49-F238E27FC236}">
                <a16:creationId xmlns:a16="http://schemas.microsoft.com/office/drawing/2014/main" id="{29E4B636-7DF4-41BF-86D5-0D9E80FB6DCA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62400" y="0"/>
            <a:ext cx="30337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>
            <a:lvl1pPr algn="r" defTabSz="923925" eaLnBrk="1" hangingPunct="1">
              <a:defRPr sz="12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2" name="Rectangle 4">
            <a:extLst>
              <a:ext uri="{FF2B5EF4-FFF2-40B4-BE49-F238E27FC236}">
                <a16:creationId xmlns:a16="http://schemas.microsoft.com/office/drawing/2014/main" id="{2F7A02D2-7010-40C4-A449-90FA382C603D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5325"/>
            <a:ext cx="4641850" cy="34813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5173" name="Rectangle 5">
            <a:extLst>
              <a:ext uri="{FF2B5EF4-FFF2-40B4-BE49-F238E27FC236}">
                <a16:creationId xmlns:a16="http://schemas.microsoft.com/office/drawing/2014/main" id="{08AAC6F2-D374-43B5-8522-0EF642582825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0088" y="4410075"/>
            <a:ext cx="5599112" cy="417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5174" name="Rectangle 6">
            <a:extLst>
              <a:ext uri="{FF2B5EF4-FFF2-40B4-BE49-F238E27FC236}">
                <a16:creationId xmlns:a16="http://schemas.microsoft.com/office/drawing/2014/main" id="{B258F406-0E13-4260-B07F-CE632DA38880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16975"/>
            <a:ext cx="30337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b" anchorCtr="0" compatLnSpc="1">
            <a:prstTxWarp prst="textNoShape">
              <a:avLst/>
            </a:prstTxWarp>
          </a:bodyPr>
          <a:lstStyle>
            <a:lvl1pPr defTabSz="923925" eaLnBrk="1" hangingPunct="1">
              <a:defRPr sz="12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5175" name="Rectangle 7">
            <a:extLst>
              <a:ext uri="{FF2B5EF4-FFF2-40B4-BE49-F238E27FC236}">
                <a16:creationId xmlns:a16="http://schemas.microsoft.com/office/drawing/2014/main" id="{19300492-8891-464F-A699-73C66BFA9D5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2400" y="8816975"/>
            <a:ext cx="30337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b" anchorCtr="0" compatLnSpc="1">
            <a:prstTxWarp prst="textNoShape">
              <a:avLst/>
            </a:prstTxWarp>
          </a:bodyPr>
          <a:lstStyle>
            <a:lvl1pPr algn="r" defTabSz="923925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fld id="{78AFE39E-2D58-4A31-AACD-1D42310015A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>
            <a:extLst>
              <a:ext uri="{FF2B5EF4-FFF2-40B4-BE49-F238E27FC236}">
                <a16:creationId xmlns:a16="http://schemas.microsoft.com/office/drawing/2014/main" id="{6E7CF920-488B-42E0-9440-9A11B7D93D5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559A8748-23BD-4604-ABD1-36CC9D1DFE60}" type="slidenum">
              <a:rPr lang="en-US" altLang="en-US">
                <a:latin typeface="Times New Roman" panose="02020603050405020304" pitchFamily="18" charset="0"/>
              </a:rPr>
              <a:pPr/>
              <a:t>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9155" name="Rectangle 2">
            <a:extLst>
              <a:ext uri="{FF2B5EF4-FFF2-40B4-BE49-F238E27FC236}">
                <a16:creationId xmlns:a16="http://schemas.microsoft.com/office/drawing/2014/main" id="{7FDAFEDA-D70D-4C20-A7EA-D2F3B7BEBA1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>
            <a:extLst>
              <a:ext uri="{FF2B5EF4-FFF2-40B4-BE49-F238E27FC236}">
                <a16:creationId xmlns:a16="http://schemas.microsoft.com/office/drawing/2014/main" id="{89C75285-E37E-4014-8E71-F896080F15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>
            <a:extLst>
              <a:ext uri="{FF2B5EF4-FFF2-40B4-BE49-F238E27FC236}">
                <a16:creationId xmlns:a16="http://schemas.microsoft.com/office/drawing/2014/main" id="{E214E9AC-4F79-470C-BF0D-5B48C759CFA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AEBAD754-A430-4DF9-B4D1-B279BDF873B9}" type="slidenum">
              <a:rPr lang="en-US" altLang="en-US">
                <a:latin typeface="Times New Roman" panose="02020603050405020304" pitchFamily="18" charset="0"/>
              </a:rPr>
              <a:pPr/>
              <a:t>10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8371" name="Rectangle 2">
            <a:extLst>
              <a:ext uri="{FF2B5EF4-FFF2-40B4-BE49-F238E27FC236}">
                <a16:creationId xmlns:a16="http://schemas.microsoft.com/office/drawing/2014/main" id="{55CF1B11-48DD-4A95-8E3A-69FE388AFD9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>
            <a:extLst>
              <a:ext uri="{FF2B5EF4-FFF2-40B4-BE49-F238E27FC236}">
                <a16:creationId xmlns:a16="http://schemas.microsoft.com/office/drawing/2014/main" id="{E68F0F72-CA37-4A44-9AEC-2B237F3F7D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>
            <a:extLst>
              <a:ext uri="{FF2B5EF4-FFF2-40B4-BE49-F238E27FC236}">
                <a16:creationId xmlns:a16="http://schemas.microsoft.com/office/drawing/2014/main" id="{F6AF66BF-B548-4A5E-A814-A3E3851CB01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50B5695F-AA39-45C2-B506-17528805D557}" type="slidenum">
              <a:rPr lang="en-US" altLang="en-US">
                <a:latin typeface="Times New Roman" panose="02020603050405020304" pitchFamily="18" charset="0"/>
              </a:rPr>
              <a:pPr/>
              <a:t>11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9395" name="Rectangle 2">
            <a:extLst>
              <a:ext uri="{FF2B5EF4-FFF2-40B4-BE49-F238E27FC236}">
                <a16:creationId xmlns:a16="http://schemas.microsoft.com/office/drawing/2014/main" id="{558E9CD0-30F6-445D-BFE2-8266B6959C5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>
            <a:extLst>
              <a:ext uri="{FF2B5EF4-FFF2-40B4-BE49-F238E27FC236}">
                <a16:creationId xmlns:a16="http://schemas.microsoft.com/office/drawing/2014/main" id="{108D7456-CC1B-43CE-A48D-68C3F7F54E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>
            <a:extLst>
              <a:ext uri="{FF2B5EF4-FFF2-40B4-BE49-F238E27FC236}">
                <a16:creationId xmlns:a16="http://schemas.microsoft.com/office/drawing/2014/main" id="{4874DE05-8D7E-4071-94C0-99D5B53A190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87ED6D5B-AC78-4527-B106-10E3B86FB87E}" type="slidenum">
              <a:rPr lang="en-US" altLang="en-US">
                <a:latin typeface="Times New Roman" panose="02020603050405020304" pitchFamily="18" charset="0"/>
              </a:rPr>
              <a:pPr/>
              <a:t>12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0419" name="Rectangle 2">
            <a:extLst>
              <a:ext uri="{FF2B5EF4-FFF2-40B4-BE49-F238E27FC236}">
                <a16:creationId xmlns:a16="http://schemas.microsoft.com/office/drawing/2014/main" id="{16A9DAD7-0014-4C1F-B6BC-383369EB979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>
            <a:extLst>
              <a:ext uri="{FF2B5EF4-FFF2-40B4-BE49-F238E27FC236}">
                <a16:creationId xmlns:a16="http://schemas.microsoft.com/office/drawing/2014/main" id="{E2041AF8-40BC-4BD4-AE4B-9C361019915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>
            <a:extLst>
              <a:ext uri="{FF2B5EF4-FFF2-40B4-BE49-F238E27FC236}">
                <a16:creationId xmlns:a16="http://schemas.microsoft.com/office/drawing/2014/main" id="{C186DCFD-D70B-4812-BD91-F434C524ACF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4E05CEC3-A068-4B76-B054-2088C316CEBC}" type="slidenum">
              <a:rPr lang="en-US" altLang="en-US">
                <a:latin typeface="Times New Roman" panose="02020603050405020304" pitchFamily="18" charset="0"/>
              </a:rPr>
              <a:pPr/>
              <a:t>13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1443" name="Rectangle 2">
            <a:extLst>
              <a:ext uri="{FF2B5EF4-FFF2-40B4-BE49-F238E27FC236}">
                <a16:creationId xmlns:a16="http://schemas.microsoft.com/office/drawing/2014/main" id="{7FF909BF-E68B-4257-B1C7-493C40FF30A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>
            <a:extLst>
              <a:ext uri="{FF2B5EF4-FFF2-40B4-BE49-F238E27FC236}">
                <a16:creationId xmlns:a16="http://schemas.microsoft.com/office/drawing/2014/main" id="{0362F85C-BCFE-4811-B73A-397FF5353E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>
            <a:extLst>
              <a:ext uri="{FF2B5EF4-FFF2-40B4-BE49-F238E27FC236}">
                <a16:creationId xmlns:a16="http://schemas.microsoft.com/office/drawing/2014/main" id="{6AEA2D34-0A0A-4613-95D8-AB1557F724F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B34E6140-E648-4D9E-88BD-60A08E5829CA}" type="slidenum">
              <a:rPr lang="en-US" altLang="en-US">
                <a:latin typeface="Times New Roman" panose="02020603050405020304" pitchFamily="18" charset="0"/>
              </a:rPr>
              <a:pPr/>
              <a:t>14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2467" name="Rectangle 2">
            <a:extLst>
              <a:ext uri="{FF2B5EF4-FFF2-40B4-BE49-F238E27FC236}">
                <a16:creationId xmlns:a16="http://schemas.microsoft.com/office/drawing/2014/main" id="{7A89404A-C96E-4AEC-80C0-EB89D568A88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>
            <a:extLst>
              <a:ext uri="{FF2B5EF4-FFF2-40B4-BE49-F238E27FC236}">
                <a16:creationId xmlns:a16="http://schemas.microsoft.com/office/drawing/2014/main" id="{37756345-EFC9-4FE4-91E1-C60D0C784E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>
            <a:extLst>
              <a:ext uri="{FF2B5EF4-FFF2-40B4-BE49-F238E27FC236}">
                <a16:creationId xmlns:a16="http://schemas.microsoft.com/office/drawing/2014/main" id="{6AE9770D-EE50-408A-B9AC-65DFB5BE3BD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36E7FED8-4114-426E-AFA1-DD1BFBB9DE89}" type="slidenum">
              <a:rPr lang="en-US" altLang="en-US">
                <a:latin typeface="Times New Roman" panose="02020603050405020304" pitchFamily="18" charset="0"/>
              </a:rPr>
              <a:pPr/>
              <a:t>15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3491" name="Rectangle 2">
            <a:extLst>
              <a:ext uri="{FF2B5EF4-FFF2-40B4-BE49-F238E27FC236}">
                <a16:creationId xmlns:a16="http://schemas.microsoft.com/office/drawing/2014/main" id="{AAC9FE28-57EF-4166-9357-71412318ED8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>
            <a:extLst>
              <a:ext uri="{FF2B5EF4-FFF2-40B4-BE49-F238E27FC236}">
                <a16:creationId xmlns:a16="http://schemas.microsoft.com/office/drawing/2014/main" id="{CDD2402A-E21D-4607-BC3D-9DCDE79B40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>
            <a:extLst>
              <a:ext uri="{FF2B5EF4-FFF2-40B4-BE49-F238E27FC236}">
                <a16:creationId xmlns:a16="http://schemas.microsoft.com/office/drawing/2014/main" id="{3E677670-B990-468F-88FF-26B7FC7BD5D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AA80DDC2-7258-4C00-8EA4-9619F7961C13}" type="slidenum">
              <a:rPr lang="en-US" altLang="en-US">
                <a:latin typeface="Times New Roman" panose="02020603050405020304" pitchFamily="18" charset="0"/>
              </a:rPr>
              <a:pPr/>
              <a:t>16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4515" name="Rectangle 2">
            <a:extLst>
              <a:ext uri="{FF2B5EF4-FFF2-40B4-BE49-F238E27FC236}">
                <a16:creationId xmlns:a16="http://schemas.microsoft.com/office/drawing/2014/main" id="{921CCBBF-AE47-4C42-9F23-4441D00ACA1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>
            <a:extLst>
              <a:ext uri="{FF2B5EF4-FFF2-40B4-BE49-F238E27FC236}">
                <a16:creationId xmlns:a16="http://schemas.microsoft.com/office/drawing/2014/main" id="{A5AB92E4-F8DF-4E77-B593-3CB68DA741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>
            <a:extLst>
              <a:ext uri="{FF2B5EF4-FFF2-40B4-BE49-F238E27FC236}">
                <a16:creationId xmlns:a16="http://schemas.microsoft.com/office/drawing/2014/main" id="{4B0E816B-8497-42ED-AAFC-698C4827A65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316A1499-5760-4D5F-9D28-0D4A9225FA87}" type="slidenum">
              <a:rPr lang="en-US" altLang="en-US">
                <a:latin typeface="Times New Roman" panose="02020603050405020304" pitchFamily="18" charset="0"/>
              </a:rPr>
              <a:pPr/>
              <a:t>17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5539" name="Rectangle 2">
            <a:extLst>
              <a:ext uri="{FF2B5EF4-FFF2-40B4-BE49-F238E27FC236}">
                <a16:creationId xmlns:a16="http://schemas.microsoft.com/office/drawing/2014/main" id="{5BF9D266-E370-4558-9DA3-DB2CB8BCE77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>
            <a:extLst>
              <a:ext uri="{FF2B5EF4-FFF2-40B4-BE49-F238E27FC236}">
                <a16:creationId xmlns:a16="http://schemas.microsoft.com/office/drawing/2014/main" id="{BAC30B81-DF9B-4FFE-82D2-095784BF95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>
            <a:extLst>
              <a:ext uri="{FF2B5EF4-FFF2-40B4-BE49-F238E27FC236}">
                <a16:creationId xmlns:a16="http://schemas.microsoft.com/office/drawing/2014/main" id="{B47DE476-F064-4BC2-BB84-DF70684A93A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8AF1983C-71EA-4E9A-B879-3FD6451350F8}" type="slidenum">
              <a:rPr lang="en-US" altLang="en-US">
                <a:latin typeface="Times New Roman" panose="02020603050405020304" pitchFamily="18" charset="0"/>
              </a:rPr>
              <a:pPr/>
              <a:t>18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6563" name="Rectangle 2">
            <a:extLst>
              <a:ext uri="{FF2B5EF4-FFF2-40B4-BE49-F238E27FC236}">
                <a16:creationId xmlns:a16="http://schemas.microsoft.com/office/drawing/2014/main" id="{85A80A8B-978B-4040-92E8-87614818B7B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>
            <a:extLst>
              <a:ext uri="{FF2B5EF4-FFF2-40B4-BE49-F238E27FC236}">
                <a16:creationId xmlns:a16="http://schemas.microsoft.com/office/drawing/2014/main" id="{372A5C9A-C2D4-406C-B882-A44011AC5C9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>
            <a:extLst>
              <a:ext uri="{FF2B5EF4-FFF2-40B4-BE49-F238E27FC236}">
                <a16:creationId xmlns:a16="http://schemas.microsoft.com/office/drawing/2014/main" id="{C3FE16A3-2607-4ABA-872C-8A431BF223C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10614397-364B-4882-8C56-416B97B7CD7D}" type="slidenum">
              <a:rPr lang="en-US" altLang="en-US">
                <a:latin typeface="Times New Roman" panose="02020603050405020304" pitchFamily="18" charset="0"/>
              </a:rPr>
              <a:pPr/>
              <a:t>19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7587" name="Rectangle 2">
            <a:extLst>
              <a:ext uri="{FF2B5EF4-FFF2-40B4-BE49-F238E27FC236}">
                <a16:creationId xmlns:a16="http://schemas.microsoft.com/office/drawing/2014/main" id="{825277C5-6FF6-472B-B1B2-A162AC929AA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>
            <a:extLst>
              <a:ext uri="{FF2B5EF4-FFF2-40B4-BE49-F238E27FC236}">
                <a16:creationId xmlns:a16="http://schemas.microsoft.com/office/drawing/2014/main" id="{EEE28775-1141-4618-8163-256EE66CFA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>
            <a:extLst>
              <a:ext uri="{FF2B5EF4-FFF2-40B4-BE49-F238E27FC236}">
                <a16:creationId xmlns:a16="http://schemas.microsoft.com/office/drawing/2014/main" id="{829D8A9A-C80E-4EFF-9BBF-F99485B097F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D274C7E9-F040-43A5-A02B-7B3564DE1EB4}" type="slidenum">
              <a:rPr lang="en-US" altLang="en-US">
                <a:latin typeface="Times New Roman" panose="02020603050405020304" pitchFamily="18" charset="0"/>
              </a:rPr>
              <a:pPr/>
              <a:t>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0179" name="Rectangle 2">
            <a:extLst>
              <a:ext uri="{FF2B5EF4-FFF2-40B4-BE49-F238E27FC236}">
                <a16:creationId xmlns:a16="http://schemas.microsoft.com/office/drawing/2014/main" id="{E1B05469-F229-496A-9100-5080C50BF79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>
            <a:extLst>
              <a:ext uri="{FF2B5EF4-FFF2-40B4-BE49-F238E27FC236}">
                <a16:creationId xmlns:a16="http://schemas.microsoft.com/office/drawing/2014/main" id="{AD6AA1F7-2174-4613-889A-2E4CE30977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>
            <a:extLst>
              <a:ext uri="{FF2B5EF4-FFF2-40B4-BE49-F238E27FC236}">
                <a16:creationId xmlns:a16="http://schemas.microsoft.com/office/drawing/2014/main" id="{1BE9D2E7-A188-4C48-B7D8-38E97A5274E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22D633A0-AF10-46AA-AA57-D16228C66F20}" type="slidenum">
              <a:rPr lang="en-US" altLang="en-US">
                <a:latin typeface="Times New Roman" panose="02020603050405020304" pitchFamily="18" charset="0"/>
              </a:rPr>
              <a:pPr/>
              <a:t>20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8611" name="Rectangle 2">
            <a:extLst>
              <a:ext uri="{FF2B5EF4-FFF2-40B4-BE49-F238E27FC236}">
                <a16:creationId xmlns:a16="http://schemas.microsoft.com/office/drawing/2014/main" id="{7D7DBCA2-1119-49FA-A8B4-3F1D579AF23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>
            <a:extLst>
              <a:ext uri="{FF2B5EF4-FFF2-40B4-BE49-F238E27FC236}">
                <a16:creationId xmlns:a16="http://schemas.microsoft.com/office/drawing/2014/main" id="{28D001FF-7B49-4C26-944F-85DCA2A466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>
            <a:extLst>
              <a:ext uri="{FF2B5EF4-FFF2-40B4-BE49-F238E27FC236}">
                <a16:creationId xmlns:a16="http://schemas.microsoft.com/office/drawing/2014/main" id="{5C8088C5-0DFE-48E9-8572-71C01C7741C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B4CF6AAC-0F1E-453E-AE62-9CAB6B6C9CA6}" type="slidenum">
              <a:rPr lang="en-US" altLang="en-US">
                <a:latin typeface="Times New Roman" panose="02020603050405020304" pitchFamily="18" charset="0"/>
              </a:rPr>
              <a:pPr/>
              <a:t>21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9635" name="Rectangle 2">
            <a:extLst>
              <a:ext uri="{FF2B5EF4-FFF2-40B4-BE49-F238E27FC236}">
                <a16:creationId xmlns:a16="http://schemas.microsoft.com/office/drawing/2014/main" id="{F33FF4D5-C9B7-4283-9B61-7DBAC802218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>
            <a:extLst>
              <a:ext uri="{FF2B5EF4-FFF2-40B4-BE49-F238E27FC236}">
                <a16:creationId xmlns:a16="http://schemas.microsoft.com/office/drawing/2014/main" id="{E71F976C-CDCE-490A-9362-BFFE6D3CCB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>
            <a:extLst>
              <a:ext uri="{FF2B5EF4-FFF2-40B4-BE49-F238E27FC236}">
                <a16:creationId xmlns:a16="http://schemas.microsoft.com/office/drawing/2014/main" id="{974D2720-3E47-4333-ADBA-198A535A130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C40DA0DA-B95D-4575-B714-06F259E39FF6}" type="slidenum">
              <a:rPr lang="en-US" altLang="en-US">
                <a:latin typeface="Times New Roman" panose="02020603050405020304" pitchFamily="18" charset="0"/>
              </a:rPr>
              <a:pPr/>
              <a:t>22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0659" name="Rectangle 2">
            <a:extLst>
              <a:ext uri="{FF2B5EF4-FFF2-40B4-BE49-F238E27FC236}">
                <a16:creationId xmlns:a16="http://schemas.microsoft.com/office/drawing/2014/main" id="{606D1D41-43C1-4759-958F-F561B41379E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>
            <a:extLst>
              <a:ext uri="{FF2B5EF4-FFF2-40B4-BE49-F238E27FC236}">
                <a16:creationId xmlns:a16="http://schemas.microsoft.com/office/drawing/2014/main" id="{229881FC-29EC-42CE-BA72-B7588D68C4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>
            <a:extLst>
              <a:ext uri="{FF2B5EF4-FFF2-40B4-BE49-F238E27FC236}">
                <a16:creationId xmlns:a16="http://schemas.microsoft.com/office/drawing/2014/main" id="{D97F732C-F89E-47E2-B59C-A12FFB782F5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9833D637-BCE5-4E5D-9874-9EFBFE9D9D08}" type="slidenum">
              <a:rPr lang="en-US" altLang="en-US">
                <a:latin typeface="Times New Roman" panose="02020603050405020304" pitchFamily="18" charset="0"/>
              </a:rPr>
              <a:pPr/>
              <a:t>23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1683" name="Rectangle 2">
            <a:extLst>
              <a:ext uri="{FF2B5EF4-FFF2-40B4-BE49-F238E27FC236}">
                <a16:creationId xmlns:a16="http://schemas.microsoft.com/office/drawing/2014/main" id="{5E4F0DE8-E8B5-4C7D-B055-95C406BC3CA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>
            <a:extLst>
              <a:ext uri="{FF2B5EF4-FFF2-40B4-BE49-F238E27FC236}">
                <a16:creationId xmlns:a16="http://schemas.microsoft.com/office/drawing/2014/main" id="{06954C32-A2A8-47D3-9E0F-1137C1B689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>
            <a:extLst>
              <a:ext uri="{FF2B5EF4-FFF2-40B4-BE49-F238E27FC236}">
                <a16:creationId xmlns:a16="http://schemas.microsoft.com/office/drawing/2014/main" id="{EC461AAA-CFEF-42EE-8AF1-5A61282285B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FE89A6CA-A27A-48DC-A193-6688F0032372}" type="slidenum">
              <a:rPr lang="en-US" altLang="en-US">
                <a:latin typeface="Times New Roman" panose="02020603050405020304" pitchFamily="18" charset="0"/>
              </a:rPr>
              <a:pPr/>
              <a:t>24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2707" name="Rectangle 2">
            <a:extLst>
              <a:ext uri="{FF2B5EF4-FFF2-40B4-BE49-F238E27FC236}">
                <a16:creationId xmlns:a16="http://schemas.microsoft.com/office/drawing/2014/main" id="{7267D01B-0B18-468C-84E3-0EC1B30BF92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>
            <a:extLst>
              <a:ext uri="{FF2B5EF4-FFF2-40B4-BE49-F238E27FC236}">
                <a16:creationId xmlns:a16="http://schemas.microsoft.com/office/drawing/2014/main" id="{CE469E36-4F41-4F57-B693-9C7C11FBA4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>
            <a:extLst>
              <a:ext uri="{FF2B5EF4-FFF2-40B4-BE49-F238E27FC236}">
                <a16:creationId xmlns:a16="http://schemas.microsoft.com/office/drawing/2014/main" id="{C2E8DE37-7674-4FDC-BDA6-36D02C25C19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3D4F0040-1B98-4F0E-BD49-DF658C3D7C95}" type="slidenum">
              <a:rPr lang="en-US" altLang="en-US">
                <a:latin typeface="Times New Roman" panose="02020603050405020304" pitchFamily="18" charset="0"/>
              </a:rPr>
              <a:pPr/>
              <a:t>25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3731" name="Rectangle 2">
            <a:extLst>
              <a:ext uri="{FF2B5EF4-FFF2-40B4-BE49-F238E27FC236}">
                <a16:creationId xmlns:a16="http://schemas.microsoft.com/office/drawing/2014/main" id="{FE40D393-2DEC-49FB-B799-1F946CFFA9C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>
            <a:extLst>
              <a:ext uri="{FF2B5EF4-FFF2-40B4-BE49-F238E27FC236}">
                <a16:creationId xmlns:a16="http://schemas.microsoft.com/office/drawing/2014/main" id="{148EB59F-476B-4E98-B58A-D56625568C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>
            <a:extLst>
              <a:ext uri="{FF2B5EF4-FFF2-40B4-BE49-F238E27FC236}">
                <a16:creationId xmlns:a16="http://schemas.microsoft.com/office/drawing/2014/main" id="{94970420-6BEE-4A26-A5B6-1CBF978BE26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4F02A2EC-CEA9-4304-B5CE-E4AECC768278}" type="slidenum">
              <a:rPr lang="en-US" altLang="en-US">
                <a:latin typeface="Times New Roman" panose="02020603050405020304" pitchFamily="18" charset="0"/>
              </a:rPr>
              <a:pPr/>
              <a:t>26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4755" name="Rectangle 2">
            <a:extLst>
              <a:ext uri="{FF2B5EF4-FFF2-40B4-BE49-F238E27FC236}">
                <a16:creationId xmlns:a16="http://schemas.microsoft.com/office/drawing/2014/main" id="{829884F7-6903-412F-8748-6D35529EB71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>
            <a:extLst>
              <a:ext uri="{FF2B5EF4-FFF2-40B4-BE49-F238E27FC236}">
                <a16:creationId xmlns:a16="http://schemas.microsoft.com/office/drawing/2014/main" id="{B6143852-93F3-4D3F-AFF6-82478CE0CD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>
            <a:extLst>
              <a:ext uri="{FF2B5EF4-FFF2-40B4-BE49-F238E27FC236}">
                <a16:creationId xmlns:a16="http://schemas.microsoft.com/office/drawing/2014/main" id="{88D94CA6-A8CB-4B96-A231-B80C7BBA1FD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B0EE775A-D9F7-4A95-B333-F891C5D4DA5D}" type="slidenum">
              <a:rPr lang="en-US" altLang="en-US">
                <a:latin typeface="Times New Roman" panose="02020603050405020304" pitchFamily="18" charset="0"/>
              </a:rPr>
              <a:pPr/>
              <a:t>27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5779" name="Rectangle 2">
            <a:extLst>
              <a:ext uri="{FF2B5EF4-FFF2-40B4-BE49-F238E27FC236}">
                <a16:creationId xmlns:a16="http://schemas.microsoft.com/office/drawing/2014/main" id="{BF1B1340-F7F3-4773-999D-DAC5CDB942A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>
            <a:extLst>
              <a:ext uri="{FF2B5EF4-FFF2-40B4-BE49-F238E27FC236}">
                <a16:creationId xmlns:a16="http://schemas.microsoft.com/office/drawing/2014/main" id="{1A0AD820-C113-4453-9FD3-41D1AB4BBC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>
            <a:extLst>
              <a:ext uri="{FF2B5EF4-FFF2-40B4-BE49-F238E27FC236}">
                <a16:creationId xmlns:a16="http://schemas.microsoft.com/office/drawing/2014/main" id="{ECF728F6-4B22-4267-9579-CCEEDC90252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A4BC755C-E180-4143-AF1A-F73ED5866C45}" type="slidenum">
              <a:rPr lang="en-US" altLang="en-US">
                <a:latin typeface="Times New Roman" panose="02020603050405020304" pitchFamily="18" charset="0"/>
              </a:rPr>
              <a:pPr/>
              <a:t>28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6803" name="Rectangle 2">
            <a:extLst>
              <a:ext uri="{FF2B5EF4-FFF2-40B4-BE49-F238E27FC236}">
                <a16:creationId xmlns:a16="http://schemas.microsoft.com/office/drawing/2014/main" id="{23FCC249-E8E6-4323-B6CE-8971F8C5194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>
            <a:extLst>
              <a:ext uri="{FF2B5EF4-FFF2-40B4-BE49-F238E27FC236}">
                <a16:creationId xmlns:a16="http://schemas.microsoft.com/office/drawing/2014/main" id="{4B3997E9-AE12-49F5-9D99-66B4E0477D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>
            <a:extLst>
              <a:ext uri="{FF2B5EF4-FFF2-40B4-BE49-F238E27FC236}">
                <a16:creationId xmlns:a16="http://schemas.microsoft.com/office/drawing/2014/main" id="{FCE873E5-E47B-4999-A1BB-AFE04322DE2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181BC784-645F-4333-A257-6F0A6CD37719}" type="slidenum">
              <a:rPr lang="en-US" altLang="en-US">
                <a:latin typeface="Times New Roman" panose="02020603050405020304" pitchFamily="18" charset="0"/>
              </a:rPr>
              <a:pPr/>
              <a:t>29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7827" name="Rectangle 2">
            <a:extLst>
              <a:ext uri="{FF2B5EF4-FFF2-40B4-BE49-F238E27FC236}">
                <a16:creationId xmlns:a16="http://schemas.microsoft.com/office/drawing/2014/main" id="{E188AC23-0335-4DE4-95C6-A4ECDAF6A26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>
            <a:extLst>
              <a:ext uri="{FF2B5EF4-FFF2-40B4-BE49-F238E27FC236}">
                <a16:creationId xmlns:a16="http://schemas.microsoft.com/office/drawing/2014/main" id="{CBEB557A-1930-49B0-AB43-C3944239C3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>
            <a:extLst>
              <a:ext uri="{FF2B5EF4-FFF2-40B4-BE49-F238E27FC236}">
                <a16:creationId xmlns:a16="http://schemas.microsoft.com/office/drawing/2014/main" id="{03F5888B-8C91-4155-8F4E-30D35383F5A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DA6D2EA7-7198-42DD-A325-6CC321E9025E}" type="slidenum">
              <a:rPr lang="en-US" altLang="en-US">
                <a:latin typeface="Times New Roman" panose="02020603050405020304" pitchFamily="18" charset="0"/>
              </a:rPr>
              <a:pPr/>
              <a:t>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1203" name="Rectangle 2">
            <a:extLst>
              <a:ext uri="{FF2B5EF4-FFF2-40B4-BE49-F238E27FC236}">
                <a16:creationId xmlns:a16="http://schemas.microsoft.com/office/drawing/2014/main" id="{5633DFBF-B12A-4FA5-B967-BD082F34E12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>
            <a:extLst>
              <a:ext uri="{FF2B5EF4-FFF2-40B4-BE49-F238E27FC236}">
                <a16:creationId xmlns:a16="http://schemas.microsoft.com/office/drawing/2014/main" id="{9CA0B3E5-B53B-4F18-9A81-C279B9A3F8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>
            <a:extLst>
              <a:ext uri="{FF2B5EF4-FFF2-40B4-BE49-F238E27FC236}">
                <a16:creationId xmlns:a16="http://schemas.microsoft.com/office/drawing/2014/main" id="{B11D5468-5ACE-4DA5-A8B3-8976C1D5A4A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40ED4EAF-AB70-4F97-88AE-0E564E534DC9}" type="slidenum">
              <a:rPr lang="en-US" altLang="en-US">
                <a:latin typeface="Times New Roman" panose="02020603050405020304" pitchFamily="18" charset="0"/>
              </a:rPr>
              <a:pPr/>
              <a:t>30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8851" name="Rectangle 2">
            <a:extLst>
              <a:ext uri="{FF2B5EF4-FFF2-40B4-BE49-F238E27FC236}">
                <a16:creationId xmlns:a16="http://schemas.microsoft.com/office/drawing/2014/main" id="{DC303E0B-E9C9-4AFB-88A2-B0CBA1A0075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>
            <a:extLst>
              <a:ext uri="{FF2B5EF4-FFF2-40B4-BE49-F238E27FC236}">
                <a16:creationId xmlns:a16="http://schemas.microsoft.com/office/drawing/2014/main" id="{ABA8AF9E-F66F-45D5-B27C-7473154DBC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>
            <a:extLst>
              <a:ext uri="{FF2B5EF4-FFF2-40B4-BE49-F238E27FC236}">
                <a16:creationId xmlns:a16="http://schemas.microsoft.com/office/drawing/2014/main" id="{681E090F-6E9F-41B7-B8FC-51E19263B27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E9C88994-3A7F-4528-A778-185C8514683A}" type="slidenum">
              <a:rPr lang="en-US" altLang="en-US">
                <a:latin typeface="Times New Roman" panose="02020603050405020304" pitchFamily="18" charset="0"/>
              </a:rPr>
              <a:pPr/>
              <a:t>31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9875" name="Rectangle 2">
            <a:extLst>
              <a:ext uri="{FF2B5EF4-FFF2-40B4-BE49-F238E27FC236}">
                <a16:creationId xmlns:a16="http://schemas.microsoft.com/office/drawing/2014/main" id="{D84D11C4-FDED-490D-B439-4268CDBFB3C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>
            <a:extLst>
              <a:ext uri="{FF2B5EF4-FFF2-40B4-BE49-F238E27FC236}">
                <a16:creationId xmlns:a16="http://schemas.microsoft.com/office/drawing/2014/main" id="{EF7021B9-2DCA-441F-AAA2-93E8102556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>
            <a:extLst>
              <a:ext uri="{FF2B5EF4-FFF2-40B4-BE49-F238E27FC236}">
                <a16:creationId xmlns:a16="http://schemas.microsoft.com/office/drawing/2014/main" id="{3158D98A-1AE4-4B3D-8A07-80E14B6E0F6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5979595F-FC7F-49B8-8036-A16B10273444}" type="slidenum">
              <a:rPr lang="en-US" altLang="en-US">
                <a:latin typeface="Times New Roman" panose="02020603050405020304" pitchFamily="18" charset="0"/>
              </a:rPr>
              <a:pPr/>
              <a:t>32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0899" name="Rectangle 2">
            <a:extLst>
              <a:ext uri="{FF2B5EF4-FFF2-40B4-BE49-F238E27FC236}">
                <a16:creationId xmlns:a16="http://schemas.microsoft.com/office/drawing/2014/main" id="{A74E424E-18A6-43CE-9BD1-8E7E1975515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>
            <a:extLst>
              <a:ext uri="{FF2B5EF4-FFF2-40B4-BE49-F238E27FC236}">
                <a16:creationId xmlns:a16="http://schemas.microsoft.com/office/drawing/2014/main" id="{D392E193-B823-4104-BDD1-C6DCA2DFBA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>
            <a:extLst>
              <a:ext uri="{FF2B5EF4-FFF2-40B4-BE49-F238E27FC236}">
                <a16:creationId xmlns:a16="http://schemas.microsoft.com/office/drawing/2014/main" id="{251E72B0-690D-4FD8-82C7-9EC11450EAB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EE524D4E-20DC-4D93-8DCD-E293153F4EFF}" type="slidenum">
              <a:rPr lang="en-US" altLang="en-US">
                <a:latin typeface="Times New Roman" panose="02020603050405020304" pitchFamily="18" charset="0"/>
              </a:rPr>
              <a:pPr/>
              <a:t>33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1923" name="Rectangle 2">
            <a:extLst>
              <a:ext uri="{FF2B5EF4-FFF2-40B4-BE49-F238E27FC236}">
                <a16:creationId xmlns:a16="http://schemas.microsoft.com/office/drawing/2014/main" id="{EFA9456E-7149-400D-B992-98BC42EE657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>
            <a:extLst>
              <a:ext uri="{FF2B5EF4-FFF2-40B4-BE49-F238E27FC236}">
                <a16:creationId xmlns:a16="http://schemas.microsoft.com/office/drawing/2014/main" id="{5FC56900-FBAB-4660-B386-7F53131985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>
            <a:extLst>
              <a:ext uri="{FF2B5EF4-FFF2-40B4-BE49-F238E27FC236}">
                <a16:creationId xmlns:a16="http://schemas.microsoft.com/office/drawing/2014/main" id="{79EBDC77-D8A3-4EB0-8548-36C4BC342A1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E887810A-9C2F-4902-9BF7-79591E91BD0C}" type="slidenum">
              <a:rPr lang="en-US" altLang="en-US">
                <a:latin typeface="Times New Roman" panose="02020603050405020304" pitchFamily="18" charset="0"/>
              </a:rPr>
              <a:pPr/>
              <a:t>34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2947" name="Rectangle 2">
            <a:extLst>
              <a:ext uri="{FF2B5EF4-FFF2-40B4-BE49-F238E27FC236}">
                <a16:creationId xmlns:a16="http://schemas.microsoft.com/office/drawing/2014/main" id="{2CDB460B-C8AF-4A56-AFB5-1A73507E384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>
            <a:extLst>
              <a:ext uri="{FF2B5EF4-FFF2-40B4-BE49-F238E27FC236}">
                <a16:creationId xmlns:a16="http://schemas.microsoft.com/office/drawing/2014/main" id="{BA2418F1-6314-4E11-BA4B-DBDCB8E777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>
            <a:extLst>
              <a:ext uri="{FF2B5EF4-FFF2-40B4-BE49-F238E27FC236}">
                <a16:creationId xmlns:a16="http://schemas.microsoft.com/office/drawing/2014/main" id="{993E3654-7E29-4AF1-BF48-DE117EC467A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33C0713E-AB15-4AF7-A70B-97FE9C265E7F}" type="slidenum">
              <a:rPr lang="en-US" altLang="en-US">
                <a:latin typeface="Times New Roman" panose="02020603050405020304" pitchFamily="18" charset="0"/>
              </a:rPr>
              <a:pPr/>
              <a:t>35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3971" name="Rectangle 2">
            <a:extLst>
              <a:ext uri="{FF2B5EF4-FFF2-40B4-BE49-F238E27FC236}">
                <a16:creationId xmlns:a16="http://schemas.microsoft.com/office/drawing/2014/main" id="{F56C19CA-1ADD-4FE8-B24B-0B5756A344B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>
            <a:extLst>
              <a:ext uri="{FF2B5EF4-FFF2-40B4-BE49-F238E27FC236}">
                <a16:creationId xmlns:a16="http://schemas.microsoft.com/office/drawing/2014/main" id="{FF7B2F42-94D2-424C-8410-D780677E9B0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>
            <a:extLst>
              <a:ext uri="{FF2B5EF4-FFF2-40B4-BE49-F238E27FC236}">
                <a16:creationId xmlns:a16="http://schemas.microsoft.com/office/drawing/2014/main" id="{861D5B23-CEE4-4445-8DFE-F6B28D490F2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AEC7D5AA-39BA-4F8F-A890-B1F5B49DA567}" type="slidenum">
              <a:rPr lang="en-US" altLang="en-US">
                <a:latin typeface="Times New Roman" panose="02020603050405020304" pitchFamily="18" charset="0"/>
              </a:rPr>
              <a:pPr/>
              <a:t>36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4995" name="Rectangle 2">
            <a:extLst>
              <a:ext uri="{FF2B5EF4-FFF2-40B4-BE49-F238E27FC236}">
                <a16:creationId xmlns:a16="http://schemas.microsoft.com/office/drawing/2014/main" id="{A81AFF8A-EE99-412E-BAD9-AC0C1A4DF87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>
            <a:extLst>
              <a:ext uri="{FF2B5EF4-FFF2-40B4-BE49-F238E27FC236}">
                <a16:creationId xmlns:a16="http://schemas.microsoft.com/office/drawing/2014/main" id="{BCC42746-95B0-4B2C-9607-C309DB8831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>
            <a:extLst>
              <a:ext uri="{FF2B5EF4-FFF2-40B4-BE49-F238E27FC236}">
                <a16:creationId xmlns:a16="http://schemas.microsoft.com/office/drawing/2014/main" id="{E6D25FEF-5E4D-4C99-98F8-EEB99972E2D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AC9DF329-54E3-44C3-9177-165975EE8103}" type="slidenum">
              <a:rPr lang="en-US" altLang="en-US">
                <a:latin typeface="Times New Roman" panose="02020603050405020304" pitchFamily="18" charset="0"/>
              </a:rPr>
              <a:pPr/>
              <a:t>37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6019" name="Rectangle 2">
            <a:extLst>
              <a:ext uri="{FF2B5EF4-FFF2-40B4-BE49-F238E27FC236}">
                <a16:creationId xmlns:a16="http://schemas.microsoft.com/office/drawing/2014/main" id="{8E9452DC-CDDE-4207-8575-29914468159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>
            <a:extLst>
              <a:ext uri="{FF2B5EF4-FFF2-40B4-BE49-F238E27FC236}">
                <a16:creationId xmlns:a16="http://schemas.microsoft.com/office/drawing/2014/main" id="{17146AC7-CFEF-436F-9271-076805FA28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>
            <a:extLst>
              <a:ext uri="{FF2B5EF4-FFF2-40B4-BE49-F238E27FC236}">
                <a16:creationId xmlns:a16="http://schemas.microsoft.com/office/drawing/2014/main" id="{F9EFFAE8-459B-42BF-989C-FFFC83D26F2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A37E0E7C-2EF1-496F-88C2-FF194D57422F}" type="slidenum">
              <a:rPr lang="en-US" altLang="en-US">
                <a:latin typeface="Times New Roman" panose="02020603050405020304" pitchFamily="18" charset="0"/>
              </a:rPr>
              <a:pPr/>
              <a:t>38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7043" name="Rectangle 2">
            <a:extLst>
              <a:ext uri="{FF2B5EF4-FFF2-40B4-BE49-F238E27FC236}">
                <a16:creationId xmlns:a16="http://schemas.microsoft.com/office/drawing/2014/main" id="{259502CA-F571-4B96-B93B-172BF8B3C9A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>
            <a:extLst>
              <a:ext uri="{FF2B5EF4-FFF2-40B4-BE49-F238E27FC236}">
                <a16:creationId xmlns:a16="http://schemas.microsoft.com/office/drawing/2014/main" id="{7CED7753-66EC-439D-BE92-D2FDBE5CC6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>
            <a:extLst>
              <a:ext uri="{FF2B5EF4-FFF2-40B4-BE49-F238E27FC236}">
                <a16:creationId xmlns:a16="http://schemas.microsoft.com/office/drawing/2014/main" id="{0FB84201-488B-44E7-BCA5-D0E698DD383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29DA2EBE-3DDB-44F1-882B-C6691F7E9CFB}" type="slidenum">
              <a:rPr lang="en-US" altLang="en-US">
                <a:latin typeface="Times New Roman" panose="02020603050405020304" pitchFamily="18" charset="0"/>
              </a:rPr>
              <a:pPr/>
              <a:t>39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8067" name="Rectangle 2">
            <a:extLst>
              <a:ext uri="{FF2B5EF4-FFF2-40B4-BE49-F238E27FC236}">
                <a16:creationId xmlns:a16="http://schemas.microsoft.com/office/drawing/2014/main" id="{F9126CFF-6621-4C48-94C3-114A2C8226F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>
            <a:extLst>
              <a:ext uri="{FF2B5EF4-FFF2-40B4-BE49-F238E27FC236}">
                <a16:creationId xmlns:a16="http://schemas.microsoft.com/office/drawing/2014/main" id="{3D835582-87B9-40D2-A8FE-08C607A2D6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>
            <a:extLst>
              <a:ext uri="{FF2B5EF4-FFF2-40B4-BE49-F238E27FC236}">
                <a16:creationId xmlns:a16="http://schemas.microsoft.com/office/drawing/2014/main" id="{F5D8EF20-2B33-42A0-BE9B-7019395EC71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94908165-D958-4DDB-9065-BCEC095E6272}" type="slidenum">
              <a:rPr lang="en-US" altLang="en-US">
                <a:latin typeface="Times New Roman" panose="02020603050405020304" pitchFamily="18" charset="0"/>
              </a:rPr>
              <a:pPr/>
              <a:t>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2227" name="Rectangle 2">
            <a:extLst>
              <a:ext uri="{FF2B5EF4-FFF2-40B4-BE49-F238E27FC236}">
                <a16:creationId xmlns:a16="http://schemas.microsoft.com/office/drawing/2014/main" id="{435883FA-9470-47C6-B1C9-F4922A90520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>
            <a:extLst>
              <a:ext uri="{FF2B5EF4-FFF2-40B4-BE49-F238E27FC236}">
                <a16:creationId xmlns:a16="http://schemas.microsoft.com/office/drawing/2014/main" id="{542B7158-1EFC-46BC-9606-F2841363D7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>
            <a:extLst>
              <a:ext uri="{FF2B5EF4-FFF2-40B4-BE49-F238E27FC236}">
                <a16:creationId xmlns:a16="http://schemas.microsoft.com/office/drawing/2014/main" id="{9C1148F4-4F7F-4260-8B6E-87505DA2DA2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CFA784DC-949B-4BF3-B1F2-10FEF9DEDAD0}" type="slidenum">
              <a:rPr lang="en-US" altLang="en-US">
                <a:latin typeface="Times New Roman" panose="02020603050405020304" pitchFamily="18" charset="0"/>
              </a:rPr>
              <a:pPr/>
              <a:t>40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9091" name="Rectangle 2">
            <a:extLst>
              <a:ext uri="{FF2B5EF4-FFF2-40B4-BE49-F238E27FC236}">
                <a16:creationId xmlns:a16="http://schemas.microsoft.com/office/drawing/2014/main" id="{DF05173A-578A-4DA8-9CB6-428F8B5CA8C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>
            <a:extLst>
              <a:ext uri="{FF2B5EF4-FFF2-40B4-BE49-F238E27FC236}">
                <a16:creationId xmlns:a16="http://schemas.microsoft.com/office/drawing/2014/main" id="{55EDC5B3-11F6-45E3-8BF5-793B625554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>
            <a:extLst>
              <a:ext uri="{FF2B5EF4-FFF2-40B4-BE49-F238E27FC236}">
                <a16:creationId xmlns:a16="http://schemas.microsoft.com/office/drawing/2014/main" id="{A33D151D-6DE0-42D5-BDBB-75D3552ACCE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863C6E41-7C41-477A-A042-BB5743EEB66C}" type="slidenum">
              <a:rPr lang="en-US" altLang="en-US">
                <a:latin typeface="Times New Roman" panose="02020603050405020304" pitchFamily="18" charset="0"/>
              </a:rPr>
              <a:pPr/>
              <a:t>41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90115" name="Rectangle 2">
            <a:extLst>
              <a:ext uri="{FF2B5EF4-FFF2-40B4-BE49-F238E27FC236}">
                <a16:creationId xmlns:a16="http://schemas.microsoft.com/office/drawing/2014/main" id="{C856F83E-1078-46D8-971F-88F38709C08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>
            <a:extLst>
              <a:ext uri="{FF2B5EF4-FFF2-40B4-BE49-F238E27FC236}">
                <a16:creationId xmlns:a16="http://schemas.microsoft.com/office/drawing/2014/main" id="{06AB2421-AE25-4CC7-866A-D96F9CA46B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>
            <a:extLst>
              <a:ext uri="{FF2B5EF4-FFF2-40B4-BE49-F238E27FC236}">
                <a16:creationId xmlns:a16="http://schemas.microsoft.com/office/drawing/2014/main" id="{2CC0B1F1-4027-4F0F-84D3-CDBE772BF91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B2347DC2-786D-435A-BEA1-8D182729303C}" type="slidenum">
              <a:rPr lang="en-US" altLang="en-US">
                <a:latin typeface="Times New Roman" panose="02020603050405020304" pitchFamily="18" charset="0"/>
              </a:rPr>
              <a:pPr/>
              <a:t>42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91139" name="Rectangle 2">
            <a:extLst>
              <a:ext uri="{FF2B5EF4-FFF2-40B4-BE49-F238E27FC236}">
                <a16:creationId xmlns:a16="http://schemas.microsoft.com/office/drawing/2014/main" id="{A7A0605C-56F8-4CC7-8D92-C691C245A59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>
            <a:extLst>
              <a:ext uri="{FF2B5EF4-FFF2-40B4-BE49-F238E27FC236}">
                <a16:creationId xmlns:a16="http://schemas.microsoft.com/office/drawing/2014/main" id="{DFACDC2C-C783-4142-8BEB-94AF9BF865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>
            <a:extLst>
              <a:ext uri="{FF2B5EF4-FFF2-40B4-BE49-F238E27FC236}">
                <a16:creationId xmlns:a16="http://schemas.microsoft.com/office/drawing/2014/main" id="{130FC767-B009-47BF-8836-F0D0ADBED23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3A89EB48-38D6-412A-A9D2-02EC89F1D3FB}" type="slidenum">
              <a:rPr lang="en-US" altLang="en-US">
                <a:latin typeface="Times New Roman" panose="02020603050405020304" pitchFamily="18" charset="0"/>
              </a:rPr>
              <a:pPr/>
              <a:t>43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92163" name="Rectangle 2">
            <a:extLst>
              <a:ext uri="{FF2B5EF4-FFF2-40B4-BE49-F238E27FC236}">
                <a16:creationId xmlns:a16="http://schemas.microsoft.com/office/drawing/2014/main" id="{15B628E2-0FB0-4C7E-B358-07717994757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>
            <a:extLst>
              <a:ext uri="{FF2B5EF4-FFF2-40B4-BE49-F238E27FC236}">
                <a16:creationId xmlns:a16="http://schemas.microsoft.com/office/drawing/2014/main" id="{3624952B-D60E-4C01-B858-312B412102D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>
            <a:extLst>
              <a:ext uri="{FF2B5EF4-FFF2-40B4-BE49-F238E27FC236}">
                <a16:creationId xmlns:a16="http://schemas.microsoft.com/office/drawing/2014/main" id="{13E72F64-5CD8-4B71-A59F-8663532E75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9382236F-6024-461D-95C0-A8C6844DD1F5}" type="slidenum">
              <a:rPr lang="en-US" altLang="en-US">
                <a:latin typeface="Times New Roman" panose="02020603050405020304" pitchFamily="18" charset="0"/>
              </a:rPr>
              <a:pPr/>
              <a:t>44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93187" name="Rectangle 2">
            <a:extLst>
              <a:ext uri="{FF2B5EF4-FFF2-40B4-BE49-F238E27FC236}">
                <a16:creationId xmlns:a16="http://schemas.microsoft.com/office/drawing/2014/main" id="{2FCDA589-3737-4601-8B1E-7EE93F3B4E3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>
            <a:extLst>
              <a:ext uri="{FF2B5EF4-FFF2-40B4-BE49-F238E27FC236}">
                <a16:creationId xmlns:a16="http://schemas.microsoft.com/office/drawing/2014/main" id="{83E0CDBE-0D2F-4E79-86F1-62A72CE4B1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>
            <a:extLst>
              <a:ext uri="{FF2B5EF4-FFF2-40B4-BE49-F238E27FC236}">
                <a16:creationId xmlns:a16="http://schemas.microsoft.com/office/drawing/2014/main" id="{CB9BEDC9-DDB7-4C3C-B40A-C8652229F4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81C65E7B-61F4-475C-84B4-05AD95DE5E9F}" type="slidenum">
              <a:rPr lang="en-US" altLang="en-US">
                <a:latin typeface="Times New Roman" panose="02020603050405020304" pitchFamily="18" charset="0"/>
              </a:rPr>
              <a:pPr/>
              <a:t>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1C36A8BF-4187-41C0-9B41-F46AF5CB1EB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id="{3AEB5067-E056-414F-A796-10B6C2F100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>
            <a:extLst>
              <a:ext uri="{FF2B5EF4-FFF2-40B4-BE49-F238E27FC236}">
                <a16:creationId xmlns:a16="http://schemas.microsoft.com/office/drawing/2014/main" id="{B6267618-D325-4D6F-B4DC-A5CC5752082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73692990-6E56-4D35-BD90-190416A81C7B}" type="slidenum">
              <a:rPr lang="en-US" altLang="en-US">
                <a:latin typeface="Times New Roman" panose="02020603050405020304" pitchFamily="18" charset="0"/>
              </a:rPr>
              <a:pPr/>
              <a:t>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4275" name="Rectangle 2">
            <a:extLst>
              <a:ext uri="{FF2B5EF4-FFF2-40B4-BE49-F238E27FC236}">
                <a16:creationId xmlns:a16="http://schemas.microsoft.com/office/drawing/2014/main" id="{6E6CCDBC-0080-4C1B-ACAA-2F709F28AE3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>
            <a:extLst>
              <a:ext uri="{FF2B5EF4-FFF2-40B4-BE49-F238E27FC236}">
                <a16:creationId xmlns:a16="http://schemas.microsoft.com/office/drawing/2014/main" id="{227791CD-C623-4BAA-AB0B-E183BE12EA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>
            <a:extLst>
              <a:ext uri="{FF2B5EF4-FFF2-40B4-BE49-F238E27FC236}">
                <a16:creationId xmlns:a16="http://schemas.microsoft.com/office/drawing/2014/main" id="{47090E75-20C9-492E-A8E1-CA46BD6FC75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555418E6-809C-4662-89DF-BEF89E899F00}" type="slidenum">
              <a:rPr lang="en-US" altLang="en-US">
                <a:latin typeface="Times New Roman" panose="02020603050405020304" pitchFamily="18" charset="0"/>
              </a:rPr>
              <a:pPr/>
              <a:t>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5299" name="Rectangle 2">
            <a:extLst>
              <a:ext uri="{FF2B5EF4-FFF2-40B4-BE49-F238E27FC236}">
                <a16:creationId xmlns:a16="http://schemas.microsoft.com/office/drawing/2014/main" id="{B65CDCB2-F76A-4019-900A-C03B6A3AA56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>
            <a:extLst>
              <a:ext uri="{FF2B5EF4-FFF2-40B4-BE49-F238E27FC236}">
                <a16:creationId xmlns:a16="http://schemas.microsoft.com/office/drawing/2014/main" id="{26B99814-4B6A-4EEF-9FAD-83D73A5AE3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>
            <a:extLst>
              <a:ext uri="{FF2B5EF4-FFF2-40B4-BE49-F238E27FC236}">
                <a16:creationId xmlns:a16="http://schemas.microsoft.com/office/drawing/2014/main" id="{5224D5E7-E3EB-41B1-9826-418BB7E56B8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024DE445-2236-4A35-B82B-A5220EEE4671}" type="slidenum">
              <a:rPr lang="en-US" altLang="en-US">
                <a:latin typeface="Times New Roman" panose="02020603050405020304" pitchFamily="18" charset="0"/>
              </a:rPr>
              <a:pPr/>
              <a:t>8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6323" name="Rectangle 2">
            <a:extLst>
              <a:ext uri="{FF2B5EF4-FFF2-40B4-BE49-F238E27FC236}">
                <a16:creationId xmlns:a16="http://schemas.microsoft.com/office/drawing/2014/main" id="{DC336EF1-6542-40D6-A1D9-C69DACB2A1A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>
            <a:extLst>
              <a:ext uri="{FF2B5EF4-FFF2-40B4-BE49-F238E27FC236}">
                <a16:creationId xmlns:a16="http://schemas.microsoft.com/office/drawing/2014/main" id="{D23A2B31-DB3C-4DB5-894A-BEAD12DDE4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>
            <a:extLst>
              <a:ext uri="{FF2B5EF4-FFF2-40B4-BE49-F238E27FC236}">
                <a16:creationId xmlns:a16="http://schemas.microsoft.com/office/drawing/2014/main" id="{23FF0752-631B-4837-8997-5DCFD4664B9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9363F8E3-1A48-4BB3-A5CF-D0A947C89F04}" type="slidenum">
              <a:rPr lang="en-US" altLang="en-US">
                <a:latin typeface="Times New Roman" panose="02020603050405020304" pitchFamily="18" charset="0"/>
              </a:rPr>
              <a:pPr/>
              <a:t>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7347" name="Rectangle 2">
            <a:extLst>
              <a:ext uri="{FF2B5EF4-FFF2-40B4-BE49-F238E27FC236}">
                <a16:creationId xmlns:a16="http://schemas.microsoft.com/office/drawing/2014/main" id="{892DA693-929A-4C16-927D-FBB8F82E2E5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>
            <a:extLst>
              <a:ext uri="{FF2B5EF4-FFF2-40B4-BE49-F238E27FC236}">
                <a16:creationId xmlns:a16="http://schemas.microsoft.com/office/drawing/2014/main" id="{1C9BAE9D-E811-4111-992F-4347461105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>
            <a:extLst>
              <a:ext uri="{FF2B5EF4-FFF2-40B4-BE49-F238E27FC236}">
                <a16:creationId xmlns:a16="http://schemas.microsoft.com/office/drawing/2014/main" id="{3122E308-18CE-4F9F-B836-96CA5DD8A7D5}"/>
              </a:ext>
            </a:extLst>
          </p:cNvPr>
          <p:cNvGrpSpPr>
            <a:grpSpLocks/>
          </p:cNvGrpSpPr>
          <p:nvPr/>
        </p:nvGrpSpPr>
        <p:grpSpPr bwMode="auto">
          <a:xfrm>
            <a:off x="198438" y="2960688"/>
            <a:ext cx="8610600" cy="201612"/>
            <a:chOff x="125" y="1865"/>
            <a:chExt cx="5424" cy="127"/>
          </a:xfrm>
        </p:grpSpPr>
        <p:sp>
          <p:nvSpPr>
            <p:cNvPr id="4" name="Rectangle 4">
              <a:extLst>
                <a:ext uri="{FF2B5EF4-FFF2-40B4-BE49-F238E27FC236}">
                  <a16:creationId xmlns:a16="http://schemas.microsoft.com/office/drawing/2014/main" id="{FEBF8FB9-293C-4E06-9F14-827AF8A4E1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" y="1865"/>
              <a:ext cx="1808" cy="127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9pPr>
            </a:lstStyle>
            <a:p>
              <a:pPr>
                <a:defRPr/>
              </a:pPr>
              <a:endParaRPr lang="en-US" altLang="en-US" sz="1800"/>
            </a:p>
          </p:txBody>
        </p:sp>
        <p:sp>
          <p:nvSpPr>
            <p:cNvPr id="5" name="Rectangle 5">
              <a:extLst>
                <a:ext uri="{FF2B5EF4-FFF2-40B4-BE49-F238E27FC236}">
                  <a16:creationId xmlns:a16="http://schemas.microsoft.com/office/drawing/2014/main" id="{47608319-A6E2-4B44-BDE1-C5648C734B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3" y="1865"/>
              <a:ext cx="1808" cy="127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9pPr>
            </a:lstStyle>
            <a:p>
              <a:pPr>
                <a:defRPr/>
              </a:pPr>
              <a:endParaRPr lang="en-US" altLang="en-US" sz="1800"/>
            </a:p>
          </p:txBody>
        </p:sp>
        <p:sp>
          <p:nvSpPr>
            <p:cNvPr id="6" name="Rectangle 6">
              <a:extLst>
                <a:ext uri="{FF2B5EF4-FFF2-40B4-BE49-F238E27FC236}">
                  <a16:creationId xmlns:a16="http://schemas.microsoft.com/office/drawing/2014/main" id="{EECD1B7F-D93C-4540-9890-468DDCC55B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1" y="1865"/>
              <a:ext cx="1808" cy="127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9pPr>
            </a:lstStyle>
            <a:p>
              <a:pPr>
                <a:defRPr/>
              </a:pPr>
              <a:endParaRPr lang="en-US" altLang="en-US" sz="1800"/>
            </a:p>
          </p:txBody>
        </p:sp>
      </p:grpSp>
      <p:sp>
        <p:nvSpPr>
          <p:cNvPr id="7" name="Text Box 7">
            <a:extLst>
              <a:ext uri="{FF2B5EF4-FFF2-40B4-BE49-F238E27FC236}">
                <a16:creationId xmlns:a16="http://schemas.microsoft.com/office/drawing/2014/main" id="{E86D527C-6DA8-45DF-A4B8-2A4E2EE9A8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9700" y="6588125"/>
            <a:ext cx="27130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336699"/>
                </a:solidFill>
                <a:latin typeface="Helvetica" pitchFamily="-84" charset="0"/>
              </a:rPr>
              <a:t>Silberschatz, Galvin and Gagne ©2018</a:t>
            </a:r>
          </a:p>
        </p:txBody>
      </p:sp>
      <p:sp>
        <p:nvSpPr>
          <p:cNvPr id="8" name="Text Box 8">
            <a:extLst>
              <a:ext uri="{FF2B5EF4-FFF2-40B4-BE49-F238E27FC236}">
                <a16:creationId xmlns:a16="http://schemas.microsoft.com/office/drawing/2014/main" id="{46B2C368-44CA-42DA-9DE3-097E64D04D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88" y="6613525"/>
            <a:ext cx="2730500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336699"/>
                </a:solidFill>
                <a:latin typeface="Helvetica" pitchFamily="-84" charset="0"/>
              </a:rPr>
              <a:t>Operating System Concepts – 10</a:t>
            </a:r>
            <a:r>
              <a:rPr lang="en-US" altLang="en-US" sz="1000" b="1" baseline="30000" dirty="0">
                <a:solidFill>
                  <a:srgbClr val="336699"/>
                </a:solidFill>
                <a:latin typeface="Helvetica" pitchFamily="-84" charset="0"/>
              </a:rPr>
              <a:t>th</a:t>
            </a:r>
            <a:r>
              <a:rPr lang="en-US" altLang="en-US" sz="1000" b="1" dirty="0">
                <a:solidFill>
                  <a:srgbClr val="336699"/>
                </a:solidFill>
                <a:latin typeface="Helvetica" pitchFamily="-84" charset="0"/>
              </a:rPr>
              <a:t> Edition</a:t>
            </a:r>
          </a:p>
        </p:txBody>
      </p:sp>
      <p:pic>
        <p:nvPicPr>
          <p:cNvPr id="9" name="Picture 9" descr="dino_4">
            <a:extLst>
              <a:ext uri="{FF2B5EF4-FFF2-40B4-BE49-F238E27FC236}">
                <a16:creationId xmlns:a16="http://schemas.microsoft.com/office/drawing/2014/main" id="{DBE209F0-3A18-4517-9977-1102D32F75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0738" y="4157663"/>
            <a:ext cx="2062162" cy="1593850"/>
          </a:xfrm>
          <a:prstGeom prst="rect">
            <a:avLst/>
          </a:prstGeom>
          <a:noFill/>
          <a:ln w="76200">
            <a:solidFill>
              <a:srgbClr val="3366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10">
            <a:extLst>
              <a:ext uri="{FF2B5EF4-FFF2-40B4-BE49-F238E27FC236}">
                <a16:creationId xmlns:a16="http://schemas.microsoft.com/office/drawing/2014/main" id="{77164B0B-5652-4DA2-86BC-E7AD4B581C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4213" y="4016375"/>
            <a:ext cx="2336800" cy="1887538"/>
          </a:xfrm>
          <a:prstGeom prst="rect">
            <a:avLst/>
          </a:prstGeom>
          <a:noFill/>
          <a:ln w="57150" cmpd="thinThick">
            <a:solidFill>
              <a:srgbClr val="66CC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9pPr>
          </a:lstStyle>
          <a:p>
            <a:pPr>
              <a:defRPr/>
            </a:pPr>
            <a:endParaRPr lang="en-US" altLang="en-US" sz="1800"/>
          </a:p>
        </p:txBody>
      </p:sp>
      <p:sp>
        <p:nvSpPr>
          <p:cNvPr id="133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814896"/>
            <a:ext cx="7772400" cy="2127250"/>
          </a:xfrm>
        </p:spPr>
        <p:txBody>
          <a:bodyPr/>
          <a:lstStyle>
            <a:lvl1pPr>
              <a:defRPr sz="43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06909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02361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1338" y="277813"/>
            <a:ext cx="2144712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281738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72239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15625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29016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6450" y="1233488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7450" y="1233488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7946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68118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93691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1931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35678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37132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ino_3">
            <a:extLst>
              <a:ext uri="{FF2B5EF4-FFF2-40B4-BE49-F238E27FC236}">
                <a16:creationId xmlns:a16="http://schemas.microsoft.com/office/drawing/2014/main" id="{2EFE563C-EABD-4EA3-9F13-CE968F5EAD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0"/>
            <a:ext cx="1195388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>
            <a:extLst>
              <a:ext uri="{FF2B5EF4-FFF2-40B4-BE49-F238E27FC236}">
                <a16:creationId xmlns:a16="http://schemas.microsoft.com/office/drawing/2014/main" id="{F58BA1FB-BAAA-4100-8030-DC1FF95ACA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42645"/>
            <a:ext cx="784860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B679371C-3C48-444A-9941-57EA03F16A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26476" y="1178047"/>
            <a:ext cx="7707924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D0F98953-0258-4230-8B80-6578954045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9pPr>
          </a:lstStyle>
          <a:p>
            <a:pPr algn="ctr" eaLnBrk="1" hangingPunct="1">
              <a:defRPr/>
            </a:pPr>
            <a:endParaRPr lang="en-US" altLang="en-US">
              <a:latin typeface="Times New Roman" pitchFamily="18" charset="0"/>
            </a:endParaRPr>
          </a:p>
        </p:txBody>
      </p:sp>
      <p:sp>
        <p:nvSpPr>
          <p:cNvPr id="1030" name="Line 6">
            <a:extLst>
              <a:ext uri="{FF2B5EF4-FFF2-40B4-BE49-F238E27FC236}">
                <a16:creationId xmlns:a16="http://schemas.microsoft.com/office/drawing/2014/main" id="{A45B3075-DB64-44C4-B133-1859E062452C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860425"/>
            <a:ext cx="8077200" cy="0"/>
          </a:xfrm>
          <a:prstGeom prst="line">
            <a:avLst/>
          </a:prstGeom>
          <a:noFill/>
          <a:ln w="19050">
            <a:solidFill>
              <a:srgbClr val="336699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152709A8-59EC-4925-B399-9DDED21BEC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9pPr>
          </a:lstStyle>
          <a:p>
            <a:pPr algn="ctr" eaLnBrk="1" hangingPunct="1">
              <a:defRPr/>
            </a:pPr>
            <a:endParaRPr lang="en-US" altLang="en-US">
              <a:latin typeface="Times New Roman" pitchFamily="18" charset="0"/>
            </a:endParaRPr>
          </a:p>
        </p:txBody>
      </p:sp>
      <p:sp>
        <p:nvSpPr>
          <p:cNvPr id="1032" name="Rectangle 8">
            <a:extLst>
              <a:ext uri="{FF2B5EF4-FFF2-40B4-BE49-F238E27FC236}">
                <a16:creationId xmlns:a16="http://schemas.microsoft.com/office/drawing/2014/main" id="{5EAF4CD6-3F0F-4647-AF55-29FF2BEB80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9pPr>
          </a:lstStyle>
          <a:p>
            <a:pPr algn="ctr" eaLnBrk="1" hangingPunct="1">
              <a:defRPr/>
            </a:pPr>
            <a:endParaRPr lang="en-US" altLang="en-US">
              <a:latin typeface="Times New Roman" pitchFamily="18" charset="0"/>
            </a:endParaRPr>
          </a:p>
        </p:txBody>
      </p:sp>
      <p:sp>
        <p:nvSpPr>
          <p:cNvPr id="132105" name="Text Box 9">
            <a:extLst>
              <a:ext uri="{FF2B5EF4-FFF2-40B4-BE49-F238E27FC236}">
                <a16:creationId xmlns:a16="http://schemas.microsoft.com/office/drawing/2014/main" id="{1CCE5384-E769-4660-BBFA-B411E6C3BA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21163" y="6613525"/>
            <a:ext cx="517525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000" b="1">
                <a:solidFill>
                  <a:srgbClr val="006699"/>
                </a:solidFill>
                <a:latin typeface="Helvetica" panose="020B0604020202020204" pitchFamily="34" charset="0"/>
              </a:rPr>
              <a:t>13.</a:t>
            </a:r>
            <a:fld id="{91D2707A-55F1-49EC-982A-F2380BEADACC}" type="slidenum">
              <a:rPr lang="en-US" altLang="en-US" sz="1000" b="1">
                <a:solidFill>
                  <a:srgbClr val="006699"/>
                </a:solidFill>
                <a:latin typeface="Helvetica" panose="020B0604020202020204" pitchFamily="34" charset="0"/>
              </a:rPr>
              <a:pPr algn="ctr">
                <a:spcBef>
                  <a:spcPct val="50000"/>
                </a:spcBef>
              </a:pPr>
              <a:t>‹#›</a:t>
            </a:fld>
            <a:endParaRPr lang="en-US" altLang="en-US" sz="1000" b="1">
              <a:solidFill>
                <a:srgbClr val="006699"/>
              </a:solidFill>
              <a:latin typeface="Helvetica" panose="020B0604020202020204" pitchFamily="34" charset="0"/>
            </a:endParaRPr>
          </a:p>
        </p:txBody>
      </p:sp>
      <p:sp>
        <p:nvSpPr>
          <p:cNvPr id="132106" name="Text Box 10">
            <a:extLst>
              <a:ext uri="{FF2B5EF4-FFF2-40B4-BE49-F238E27FC236}">
                <a16:creationId xmlns:a16="http://schemas.microsoft.com/office/drawing/2014/main" id="{B365BA2C-FA86-461B-BD8F-6EAD459FDB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9700" y="6588125"/>
            <a:ext cx="27130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6699"/>
                </a:solidFill>
                <a:latin typeface="Helvetica" pitchFamily="-84" charset="0"/>
              </a:rPr>
              <a:t>Silberschatz, Galvin and Gagne ©2018</a:t>
            </a:r>
          </a:p>
        </p:txBody>
      </p:sp>
      <p:sp>
        <p:nvSpPr>
          <p:cNvPr id="132107" name="Text Box 11">
            <a:extLst>
              <a:ext uri="{FF2B5EF4-FFF2-40B4-BE49-F238E27FC236}">
                <a16:creationId xmlns:a16="http://schemas.microsoft.com/office/drawing/2014/main" id="{5A99A60A-E2EA-41BE-BA53-227EF9F3A3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738" y="6621463"/>
            <a:ext cx="2730500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6699"/>
                </a:solidFill>
                <a:latin typeface="Helvetica" pitchFamily="-84" charset="0"/>
              </a:rPr>
              <a:t>Operating System Concepts – 10</a:t>
            </a:r>
            <a:r>
              <a:rPr lang="en-US" altLang="en-US" sz="1000" b="1" baseline="30000" dirty="0">
                <a:solidFill>
                  <a:srgbClr val="006699"/>
                </a:solidFill>
                <a:latin typeface="Helvetica" pitchFamily="-84" charset="0"/>
              </a:rPr>
              <a:t>th</a:t>
            </a:r>
            <a:r>
              <a:rPr lang="en-US" altLang="en-US" sz="1000" b="1" dirty="0">
                <a:solidFill>
                  <a:srgbClr val="006699"/>
                </a:solidFill>
                <a:latin typeface="Helvetica" pitchFamily="-84" charset="0"/>
              </a:rPr>
              <a:t> Edition</a:t>
            </a:r>
          </a:p>
        </p:txBody>
      </p:sp>
      <p:pic>
        <p:nvPicPr>
          <p:cNvPr id="1036" name="Picture 12" descr="dino_6">
            <a:extLst>
              <a:ext uri="{FF2B5EF4-FFF2-40B4-BE49-F238E27FC236}">
                <a16:creationId xmlns:a16="http://schemas.microsoft.com/office/drawing/2014/main" id="{E3098340-F3D5-4D7C-8D74-B849DDC496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3988" y="5849938"/>
            <a:ext cx="1284287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32" r:id="rId1"/>
    <p:sldLayoutId id="2147483822" r:id="rId2"/>
    <p:sldLayoutId id="2147483823" r:id="rId3"/>
    <p:sldLayoutId id="2147483824" r:id="rId4"/>
    <p:sldLayoutId id="2147483825" r:id="rId5"/>
    <p:sldLayoutId id="2147483826" r:id="rId6"/>
    <p:sldLayoutId id="2147483827" r:id="rId7"/>
    <p:sldLayoutId id="2147483828" r:id="rId8"/>
    <p:sldLayoutId id="2147483829" r:id="rId9"/>
    <p:sldLayoutId id="2147483830" r:id="rId10"/>
    <p:sldLayoutId id="214748383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+mj-lt"/>
          <a:ea typeface="MS PGothic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rgbClr val="993300"/>
        </a:buClr>
        <a:buSzPct val="110000"/>
        <a:buFont typeface="Wingdings" panose="05000000000000000000" pitchFamily="2" charset="2"/>
        <a:buChar char="§"/>
        <a:defRPr kumimoji="1">
          <a:solidFill>
            <a:schemeClr val="tx1"/>
          </a:solidFill>
          <a:latin typeface="+mn-lt"/>
          <a:ea typeface="MS PGothic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rgbClr val="CC6600"/>
        </a:buClr>
        <a:buSzPct val="110000"/>
        <a:buFont typeface="Arial" panose="020B0604020202020204" pitchFamily="34" charset="0"/>
        <a:buChar char="•"/>
        <a:defRPr kumimoji="1">
          <a:solidFill>
            <a:schemeClr val="tx1"/>
          </a:solidFill>
          <a:latin typeface="+mn-lt"/>
          <a:ea typeface="MS PGothic" pitchFamily="34" charset="-128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009900"/>
        </a:buClr>
        <a:buSzPct val="75000"/>
        <a:buFont typeface="Webdings" panose="05030102010509060703" pitchFamily="18" charset="2"/>
        <a:buChar char="4"/>
        <a:defRPr kumimoji="1">
          <a:solidFill>
            <a:schemeClr val="tx1"/>
          </a:solidFill>
          <a:latin typeface="+mn-lt"/>
          <a:ea typeface="MS PGothic" pitchFamily="34" charset="-128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SzPct val="75000"/>
        <a:buChar char="–"/>
        <a:defRPr kumimoji="1">
          <a:solidFill>
            <a:schemeClr val="tx1"/>
          </a:solidFill>
          <a:latin typeface="+mn-lt"/>
          <a:ea typeface="MS PGothic" pitchFamily="34" charset="-128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MS PGothic" pitchFamily="34" charset="-128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BE30A934-7B5E-4C49-8AA9-85E72C0A931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814388"/>
            <a:ext cx="7772400" cy="2127250"/>
          </a:xfrm>
        </p:spPr>
        <p:txBody>
          <a:bodyPr/>
          <a:lstStyle/>
          <a:p>
            <a:pPr eaLnBrk="1" hangingPunct="1"/>
            <a:r>
              <a:rPr lang="en-US" altLang="en-US"/>
              <a:t>Chapter 13:  </a:t>
            </a:r>
            <a:br>
              <a:rPr lang="en-US" altLang="en-US"/>
            </a:br>
            <a:r>
              <a:rPr lang="en-US" altLang="en-US"/>
              <a:t>File-System Interface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EDA52379-7701-4C4A-8B31-198418483C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13135" y="235374"/>
            <a:ext cx="7605712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File Locking Example – Java API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D9254F1E-2F1B-4E2A-9773-37236C49BF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5863" y="1233488"/>
            <a:ext cx="7648575" cy="4530725"/>
          </a:xfrm>
        </p:spPr>
        <p:txBody>
          <a:bodyPr/>
          <a:lstStyle/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dirty="0">
                <a:solidFill>
                  <a:srgbClr val="0033CC"/>
                </a:solidFill>
              </a:rPr>
              <a:t>import java.io.*;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dirty="0">
                <a:solidFill>
                  <a:srgbClr val="0033CC"/>
                </a:solidFill>
              </a:rPr>
              <a:t>import </a:t>
            </a:r>
            <a:r>
              <a:rPr lang="en-US" altLang="en-US" sz="1600" dirty="0" err="1">
                <a:solidFill>
                  <a:srgbClr val="0033CC"/>
                </a:solidFill>
              </a:rPr>
              <a:t>java.nio.channels</a:t>
            </a:r>
            <a:r>
              <a:rPr lang="en-US" altLang="en-US" sz="1600" dirty="0">
                <a:solidFill>
                  <a:srgbClr val="0033CC"/>
                </a:solidFill>
              </a:rPr>
              <a:t>.*;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dirty="0">
                <a:solidFill>
                  <a:srgbClr val="0033CC"/>
                </a:solidFill>
              </a:rPr>
              <a:t>public class </a:t>
            </a:r>
            <a:r>
              <a:rPr lang="en-US" altLang="en-US" sz="1600" dirty="0" err="1">
                <a:solidFill>
                  <a:srgbClr val="0033CC"/>
                </a:solidFill>
              </a:rPr>
              <a:t>LockingExample</a:t>
            </a:r>
            <a:r>
              <a:rPr lang="en-US" altLang="en-US" sz="1600" dirty="0">
                <a:solidFill>
                  <a:srgbClr val="0033CC"/>
                </a:solidFill>
              </a:rPr>
              <a:t> { 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i="1" dirty="0">
                <a:solidFill>
                  <a:srgbClr val="0033CC"/>
                </a:solidFill>
              </a:rPr>
              <a:t>	</a:t>
            </a:r>
            <a:r>
              <a:rPr lang="en-US" altLang="en-US" sz="1600" dirty="0">
                <a:solidFill>
                  <a:srgbClr val="0033CC"/>
                </a:solidFill>
              </a:rPr>
              <a:t>public static final </a:t>
            </a:r>
            <a:r>
              <a:rPr lang="en-US" altLang="en-US" sz="1600" dirty="0" err="1">
                <a:solidFill>
                  <a:srgbClr val="0033CC"/>
                </a:solidFill>
              </a:rPr>
              <a:t>boolean</a:t>
            </a:r>
            <a:r>
              <a:rPr lang="en-US" altLang="en-US" sz="1600" dirty="0">
                <a:solidFill>
                  <a:srgbClr val="0033CC"/>
                </a:solidFill>
              </a:rPr>
              <a:t> EXCLUSIVE = false;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dirty="0">
                <a:solidFill>
                  <a:srgbClr val="0033CC"/>
                </a:solidFill>
              </a:rPr>
              <a:t>	public static final </a:t>
            </a:r>
            <a:r>
              <a:rPr lang="en-US" altLang="en-US" sz="1600" dirty="0" err="1">
                <a:solidFill>
                  <a:srgbClr val="0033CC"/>
                </a:solidFill>
              </a:rPr>
              <a:t>boolean</a:t>
            </a:r>
            <a:r>
              <a:rPr lang="en-US" altLang="en-US" sz="1600" dirty="0">
                <a:solidFill>
                  <a:srgbClr val="0033CC"/>
                </a:solidFill>
              </a:rPr>
              <a:t> SHARED = true;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dirty="0">
                <a:solidFill>
                  <a:srgbClr val="0033CC"/>
                </a:solidFill>
              </a:rPr>
              <a:t>	public static void main(String </a:t>
            </a:r>
            <a:r>
              <a:rPr lang="en-US" altLang="en-US" sz="1600" dirty="0" err="1">
                <a:solidFill>
                  <a:srgbClr val="0033CC"/>
                </a:solidFill>
              </a:rPr>
              <a:t>arsg</a:t>
            </a:r>
            <a:r>
              <a:rPr lang="en-US" altLang="en-US" sz="1600" dirty="0">
                <a:solidFill>
                  <a:srgbClr val="0033CC"/>
                </a:solidFill>
              </a:rPr>
              <a:t>[]) throws </a:t>
            </a:r>
            <a:r>
              <a:rPr lang="en-US" altLang="en-US" sz="1600" dirty="0" err="1">
                <a:solidFill>
                  <a:srgbClr val="0033CC"/>
                </a:solidFill>
              </a:rPr>
              <a:t>IOException</a:t>
            </a:r>
            <a:r>
              <a:rPr lang="en-US" altLang="en-US" sz="1600" dirty="0">
                <a:solidFill>
                  <a:srgbClr val="0033CC"/>
                </a:solidFill>
              </a:rPr>
              <a:t> </a:t>
            </a:r>
            <a:r>
              <a:rPr lang="en-US" altLang="en-US" sz="1600" i="1" dirty="0">
                <a:solidFill>
                  <a:srgbClr val="0033CC"/>
                </a:solidFill>
              </a:rPr>
              <a:t>{ 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dirty="0">
                <a:solidFill>
                  <a:srgbClr val="0033CC"/>
                </a:solidFill>
              </a:rPr>
              <a:t>		</a:t>
            </a:r>
            <a:r>
              <a:rPr lang="en-US" altLang="en-US" sz="1600" dirty="0" err="1">
                <a:solidFill>
                  <a:srgbClr val="0033CC"/>
                </a:solidFill>
              </a:rPr>
              <a:t>FileLock</a:t>
            </a:r>
            <a:r>
              <a:rPr lang="en-US" altLang="en-US" sz="1600" dirty="0">
                <a:solidFill>
                  <a:srgbClr val="0033CC"/>
                </a:solidFill>
              </a:rPr>
              <a:t> </a:t>
            </a:r>
            <a:r>
              <a:rPr lang="en-US" altLang="en-US" sz="1600" dirty="0" err="1">
                <a:solidFill>
                  <a:srgbClr val="0033CC"/>
                </a:solidFill>
              </a:rPr>
              <a:t>sharedLock</a:t>
            </a:r>
            <a:r>
              <a:rPr lang="en-US" altLang="en-US" sz="1600" dirty="0">
                <a:solidFill>
                  <a:srgbClr val="0033CC"/>
                </a:solidFill>
              </a:rPr>
              <a:t> = null;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dirty="0">
                <a:solidFill>
                  <a:srgbClr val="0033CC"/>
                </a:solidFill>
              </a:rPr>
              <a:t>		</a:t>
            </a:r>
            <a:r>
              <a:rPr lang="en-US" altLang="en-US" sz="1600" dirty="0" err="1">
                <a:solidFill>
                  <a:srgbClr val="0033CC"/>
                </a:solidFill>
              </a:rPr>
              <a:t>FileLock</a:t>
            </a:r>
            <a:r>
              <a:rPr lang="en-US" altLang="en-US" sz="1600" dirty="0">
                <a:solidFill>
                  <a:srgbClr val="0033CC"/>
                </a:solidFill>
              </a:rPr>
              <a:t> </a:t>
            </a:r>
            <a:r>
              <a:rPr lang="en-US" altLang="en-US" sz="1600" dirty="0" err="1">
                <a:solidFill>
                  <a:srgbClr val="0033CC"/>
                </a:solidFill>
              </a:rPr>
              <a:t>exclusiveLock</a:t>
            </a:r>
            <a:r>
              <a:rPr lang="en-US" altLang="en-US" sz="1600" dirty="0">
                <a:solidFill>
                  <a:srgbClr val="0033CC"/>
                </a:solidFill>
              </a:rPr>
              <a:t> = null;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dirty="0">
                <a:solidFill>
                  <a:srgbClr val="0033CC"/>
                </a:solidFill>
              </a:rPr>
              <a:t>		try { 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dirty="0">
                <a:solidFill>
                  <a:srgbClr val="0033CC"/>
                </a:solidFill>
              </a:rPr>
              <a:t>			</a:t>
            </a:r>
            <a:r>
              <a:rPr lang="en-US" altLang="en-US" sz="1600" dirty="0" err="1">
                <a:solidFill>
                  <a:srgbClr val="0033CC"/>
                </a:solidFill>
              </a:rPr>
              <a:t>RandomAccessFile</a:t>
            </a:r>
            <a:r>
              <a:rPr lang="en-US" altLang="en-US" sz="1600" dirty="0">
                <a:solidFill>
                  <a:srgbClr val="0033CC"/>
                </a:solidFill>
              </a:rPr>
              <a:t> </a:t>
            </a:r>
            <a:r>
              <a:rPr lang="en-US" altLang="en-US" sz="1600" dirty="0" err="1">
                <a:solidFill>
                  <a:srgbClr val="0033CC"/>
                </a:solidFill>
              </a:rPr>
              <a:t>raf</a:t>
            </a:r>
            <a:r>
              <a:rPr lang="en-US" altLang="en-US" sz="1600" dirty="0">
                <a:solidFill>
                  <a:srgbClr val="0033CC"/>
                </a:solidFill>
              </a:rPr>
              <a:t> = new </a:t>
            </a:r>
            <a:r>
              <a:rPr lang="en-US" altLang="en-US" sz="1600" dirty="0" err="1">
                <a:solidFill>
                  <a:srgbClr val="0033CC"/>
                </a:solidFill>
              </a:rPr>
              <a:t>RandomAccessFile</a:t>
            </a:r>
            <a:r>
              <a:rPr lang="en-US" altLang="en-US" sz="1600" dirty="0">
                <a:solidFill>
                  <a:srgbClr val="0033CC"/>
                </a:solidFill>
              </a:rPr>
              <a:t>("file.txt", "</a:t>
            </a:r>
            <a:r>
              <a:rPr lang="en-US" altLang="en-US" sz="1600" dirty="0" err="1">
                <a:solidFill>
                  <a:srgbClr val="0033CC"/>
                </a:solidFill>
              </a:rPr>
              <a:t>rw</a:t>
            </a:r>
            <a:r>
              <a:rPr lang="en-US" altLang="en-US" sz="1600" dirty="0">
                <a:solidFill>
                  <a:srgbClr val="0033CC"/>
                </a:solidFill>
              </a:rPr>
              <a:t>");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dirty="0">
                <a:solidFill>
                  <a:srgbClr val="0033CC"/>
                </a:solidFill>
              </a:rPr>
              <a:t>			// get the channel for the file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dirty="0">
                <a:solidFill>
                  <a:srgbClr val="0033CC"/>
                </a:solidFill>
              </a:rPr>
              <a:t>			</a:t>
            </a:r>
            <a:r>
              <a:rPr lang="en-US" altLang="en-US" sz="1600" dirty="0" err="1">
                <a:solidFill>
                  <a:srgbClr val="0033CC"/>
                </a:solidFill>
              </a:rPr>
              <a:t>FileChannel</a:t>
            </a:r>
            <a:r>
              <a:rPr lang="en-US" altLang="en-US" sz="1600" dirty="0">
                <a:solidFill>
                  <a:srgbClr val="0033CC"/>
                </a:solidFill>
              </a:rPr>
              <a:t> </a:t>
            </a:r>
            <a:r>
              <a:rPr lang="en-US" altLang="en-US" sz="1600" dirty="0" err="1">
                <a:solidFill>
                  <a:srgbClr val="0033CC"/>
                </a:solidFill>
              </a:rPr>
              <a:t>ch</a:t>
            </a:r>
            <a:r>
              <a:rPr lang="en-US" altLang="en-US" sz="1600" dirty="0">
                <a:solidFill>
                  <a:srgbClr val="0033CC"/>
                </a:solidFill>
              </a:rPr>
              <a:t> = </a:t>
            </a:r>
            <a:r>
              <a:rPr lang="en-US" altLang="en-US" sz="1600" dirty="0" err="1">
                <a:solidFill>
                  <a:srgbClr val="0033CC"/>
                </a:solidFill>
              </a:rPr>
              <a:t>raf.getChannel</a:t>
            </a:r>
            <a:r>
              <a:rPr lang="en-US" altLang="en-US" sz="1600" dirty="0">
                <a:solidFill>
                  <a:srgbClr val="0033CC"/>
                </a:solidFill>
              </a:rPr>
              <a:t>();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dirty="0">
                <a:solidFill>
                  <a:srgbClr val="0033CC"/>
                </a:solidFill>
              </a:rPr>
              <a:t>			// this locks the first half of the file - exclusive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dirty="0">
                <a:solidFill>
                  <a:srgbClr val="0033CC"/>
                </a:solidFill>
              </a:rPr>
              <a:t>			</a:t>
            </a:r>
            <a:r>
              <a:rPr lang="en-US" altLang="en-US" sz="1600" dirty="0" err="1">
                <a:solidFill>
                  <a:srgbClr val="0033CC"/>
                </a:solidFill>
              </a:rPr>
              <a:t>exclusiveLock</a:t>
            </a:r>
            <a:r>
              <a:rPr lang="en-US" altLang="en-US" sz="1600" dirty="0">
                <a:solidFill>
                  <a:srgbClr val="0033CC"/>
                </a:solidFill>
              </a:rPr>
              <a:t> = </a:t>
            </a:r>
            <a:r>
              <a:rPr lang="en-US" altLang="en-US" sz="1600" dirty="0" err="1">
                <a:solidFill>
                  <a:srgbClr val="0033CC"/>
                </a:solidFill>
              </a:rPr>
              <a:t>ch.lock</a:t>
            </a:r>
            <a:r>
              <a:rPr lang="en-US" altLang="en-US" sz="1600" dirty="0">
                <a:solidFill>
                  <a:srgbClr val="0033CC"/>
                </a:solidFill>
              </a:rPr>
              <a:t>(0, </a:t>
            </a:r>
            <a:r>
              <a:rPr lang="en-US" altLang="en-US" sz="1600" dirty="0" err="1">
                <a:solidFill>
                  <a:srgbClr val="0033CC"/>
                </a:solidFill>
              </a:rPr>
              <a:t>raf.length</a:t>
            </a:r>
            <a:r>
              <a:rPr lang="en-US" altLang="en-US" sz="1600" dirty="0">
                <a:solidFill>
                  <a:srgbClr val="0033CC"/>
                </a:solidFill>
              </a:rPr>
              <a:t>()/2, EXCLUSIVE);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dirty="0">
                <a:solidFill>
                  <a:srgbClr val="0033CC"/>
                </a:solidFill>
              </a:rPr>
              <a:t>			/** Now modify the data . . . */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dirty="0">
                <a:solidFill>
                  <a:srgbClr val="0033CC"/>
                </a:solidFill>
              </a:rPr>
              <a:t>			// release the lock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dirty="0">
                <a:solidFill>
                  <a:srgbClr val="0033CC"/>
                </a:solidFill>
              </a:rPr>
              <a:t>			</a:t>
            </a:r>
            <a:r>
              <a:rPr lang="en-US" altLang="en-US" sz="1600" dirty="0" err="1">
                <a:solidFill>
                  <a:srgbClr val="0033CC"/>
                </a:solidFill>
              </a:rPr>
              <a:t>exclusiveLock.release</a:t>
            </a:r>
            <a:r>
              <a:rPr lang="en-US" altLang="en-US" sz="1600" dirty="0">
                <a:solidFill>
                  <a:srgbClr val="0033CC"/>
                </a:solidFill>
              </a:rPr>
              <a:t>();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endParaRPr lang="en-US" altLang="en-US" sz="1400" dirty="0">
              <a:solidFill>
                <a:srgbClr val="0033CC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2F283D67-9DC7-448C-9127-0834C37515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83296" y="240947"/>
            <a:ext cx="7996238" cy="576262"/>
          </a:xfrm>
        </p:spPr>
        <p:txBody>
          <a:bodyPr/>
          <a:lstStyle/>
          <a:p>
            <a:pPr eaLnBrk="1" hangingPunct="1"/>
            <a:r>
              <a:rPr lang="en-US" altLang="en-US" sz="3000" dirty="0"/>
              <a:t>File Locking Example – Java API (Cont.)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ED8394A8-4CC0-4F3D-9DF1-D348EF3AB7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3295" y="1250950"/>
            <a:ext cx="7158979" cy="5267325"/>
          </a:xfrm>
        </p:spPr>
        <p:txBody>
          <a:bodyPr/>
          <a:lstStyle/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dirty="0">
                <a:solidFill>
                  <a:srgbClr val="0033CC"/>
                </a:solidFill>
              </a:rPr>
              <a:t>			// this locks the second half of the file - shared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dirty="0">
                <a:solidFill>
                  <a:srgbClr val="0033CC"/>
                </a:solidFill>
              </a:rPr>
              <a:t>			</a:t>
            </a:r>
            <a:r>
              <a:rPr lang="en-US" altLang="en-US" sz="1600" dirty="0" err="1">
                <a:solidFill>
                  <a:srgbClr val="0033CC"/>
                </a:solidFill>
              </a:rPr>
              <a:t>sharedLock</a:t>
            </a:r>
            <a:r>
              <a:rPr lang="en-US" altLang="en-US" sz="1600" dirty="0">
                <a:solidFill>
                  <a:srgbClr val="0033CC"/>
                </a:solidFill>
              </a:rPr>
              <a:t> = </a:t>
            </a:r>
            <a:r>
              <a:rPr lang="en-US" altLang="en-US" sz="1600" dirty="0" err="1">
                <a:solidFill>
                  <a:srgbClr val="0033CC"/>
                </a:solidFill>
              </a:rPr>
              <a:t>ch.lock</a:t>
            </a:r>
            <a:r>
              <a:rPr lang="en-US" altLang="en-US" sz="1600" dirty="0">
                <a:solidFill>
                  <a:srgbClr val="0033CC"/>
                </a:solidFill>
              </a:rPr>
              <a:t>(</a:t>
            </a:r>
            <a:r>
              <a:rPr lang="en-US" altLang="en-US" sz="1600" dirty="0" err="1">
                <a:solidFill>
                  <a:srgbClr val="0033CC"/>
                </a:solidFill>
              </a:rPr>
              <a:t>raf.length</a:t>
            </a:r>
            <a:r>
              <a:rPr lang="en-US" altLang="en-US" sz="1600" dirty="0">
                <a:solidFill>
                  <a:srgbClr val="0033CC"/>
                </a:solidFill>
              </a:rPr>
              <a:t>()/2+1, </a:t>
            </a:r>
            <a:r>
              <a:rPr lang="en-US" altLang="en-US" sz="1600" dirty="0" err="1">
                <a:solidFill>
                  <a:srgbClr val="0033CC"/>
                </a:solidFill>
              </a:rPr>
              <a:t>raf.length</a:t>
            </a:r>
            <a:r>
              <a:rPr lang="en-US" altLang="en-US" sz="1600" dirty="0">
                <a:solidFill>
                  <a:srgbClr val="0033CC"/>
                </a:solidFill>
              </a:rPr>
              <a:t>(), 				SHARED);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dirty="0">
                <a:solidFill>
                  <a:srgbClr val="0033CC"/>
                </a:solidFill>
              </a:rPr>
              <a:t>			/** Now read the data . . . */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dirty="0">
                <a:solidFill>
                  <a:srgbClr val="0033CC"/>
                </a:solidFill>
              </a:rPr>
              <a:t>			// release the lock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dirty="0">
                <a:solidFill>
                  <a:srgbClr val="0033CC"/>
                </a:solidFill>
              </a:rPr>
              <a:t>			</a:t>
            </a:r>
            <a:r>
              <a:rPr lang="en-US" altLang="en-US" sz="1600" dirty="0" err="1">
                <a:solidFill>
                  <a:srgbClr val="0033CC"/>
                </a:solidFill>
              </a:rPr>
              <a:t>sharedLock.release</a:t>
            </a:r>
            <a:r>
              <a:rPr lang="en-US" altLang="en-US" sz="1600" dirty="0">
                <a:solidFill>
                  <a:srgbClr val="0033CC"/>
                </a:solidFill>
              </a:rPr>
              <a:t>();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i="1" dirty="0">
                <a:solidFill>
                  <a:srgbClr val="0033CC"/>
                </a:solidFill>
              </a:rPr>
              <a:t>		</a:t>
            </a:r>
            <a:r>
              <a:rPr lang="en-US" altLang="en-US" sz="1600" dirty="0">
                <a:solidFill>
                  <a:srgbClr val="0033CC"/>
                </a:solidFill>
              </a:rPr>
              <a:t>}</a:t>
            </a:r>
            <a:r>
              <a:rPr lang="en-US" altLang="en-US" sz="1600" i="1" dirty="0">
                <a:solidFill>
                  <a:srgbClr val="0033CC"/>
                </a:solidFill>
              </a:rPr>
              <a:t> </a:t>
            </a:r>
            <a:r>
              <a:rPr lang="en-US" altLang="en-US" sz="1600" dirty="0">
                <a:solidFill>
                  <a:srgbClr val="0033CC"/>
                </a:solidFill>
              </a:rPr>
              <a:t>catch (</a:t>
            </a:r>
            <a:r>
              <a:rPr lang="en-US" altLang="en-US" sz="1600" dirty="0" err="1">
                <a:solidFill>
                  <a:srgbClr val="0033CC"/>
                </a:solidFill>
              </a:rPr>
              <a:t>java.io.IOException</a:t>
            </a:r>
            <a:r>
              <a:rPr lang="en-US" altLang="en-US" sz="1600" dirty="0">
                <a:solidFill>
                  <a:srgbClr val="0033CC"/>
                </a:solidFill>
              </a:rPr>
              <a:t> </a:t>
            </a:r>
            <a:r>
              <a:rPr lang="en-US" altLang="en-US" sz="1600" dirty="0" err="1">
                <a:solidFill>
                  <a:srgbClr val="0033CC"/>
                </a:solidFill>
              </a:rPr>
              <a:t>ioe</a:t>
            </a:r>
            <a:r>
              <a:rPr lang="en-US" altLang="en-US" sz="1600" dirty="0">
                <a:solidFill>
                  <a:srgbClr val="0033CC"/>
                </a:solidFill>
              </a:rPr>
              <a:t>) {</a:t>
            </a:r>
            <a:r>
              <a:rPr lang="en-US" altLang="en-US" sz="1600" i="1" dirty="0">
                <a:solidFill>
                  <a:srgbClr val="0033CC"/>
                </a:solidFill>
              </a:rPr>
              <a:t> 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i="1" dirty="0">
                <a:solidFill>
                  <a:srgbClr val="0033CC"/>
                </a:solidFill>
              </a:rPr>
              <a:t>			</a:t>
            </a:r>
            <a:r>
              <a:rPr lang="en-US" altLang="en-US" sz="1600" dirty="0" err="1">
                <a:solidFill>
                  <a:srgbClr val="0033CC"/>
                </a:solidFill>
              </a:rPr>
              <a:t>System.err.println</a:t>
            </a:r>
            <a:r>
              <a:rPr lang="en-US" altLang="en-US" sz="1600" dirty="0">
                <a:solidFill>
                  <a:srgbClr val="0033CC"/>
                </a:solidFill>
              </a:rPr>
              <a:t>(</a:t>
            </a:r>
            <a:r>
              <a:rPr lang="en-US" altLang="en-US" sz="1600" dirty="0" err="1">
                <a:solidFill>
                  <a:srgbClr val="0033CC"/>
                </a:solidFill>
              </a:rPr>
              <a:t>ioe</a:t>
            </a:r>
            <a:r>
              <a:rPr lang="en-US" altLang="en-US" sz="1600" dirty="0">
                <a:solidFill>
                  <a:srgbClr val="0033CC"/>
                </a:solidFill>
              </a:rPr>
              <a:t>);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i="1" dirty="0">
                <a:solidFill>
                  <a:srgbClr val="0033CC"/>
                </a:solidFill>
              </a:rPr>
              <a:t>		</a:t>
            </a:r>
            <a:r>
              <a:rPr lang="en-US" altLang="en-US" sz="1600" dirty="0">
                <a:solidFill>
                  <a:srgbClr val="0033CC"/>
                </a:solidFill>
              </a:rPr>
              <a:t>}finally {</a:t>
            </a:r>
            <a:r>
              <a:rPr lang="en-US" altLang="en-US" sz="1600" i="1" dirty="0">
                <a:solidFill>
                  <a:srgbClr val="0033CC"/>
                </a:solidFill>
              </a:rPr>
              <a:t> 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dirty="0">
                <a:solidFill>
                  <a:srgbClr val="0033CC"/>
                </a:solidFill>
              </a:rPr>
              <a:t>			if (</a:t>
            </a:r>
            <a:r>
              <a:rPr lang="en-US" altLang="en-US" sz="1600" dirty="0" err="1">
                <a:solidFill>
                  <a:srgbClr val="0033CC"/>
                </a:solidFill>
              </a:rPr>
              <a:t>exclusiveLock</a:t>
            </a:r>
            <a:r>
              <a:rPr lang="en-US" altLang="en-US" sz="1600" dirty="0">
                <a:solidFill>
                  <a:srgbClr val="0033CC"/>
                </a:solidFill>
              </a:rPr>
              <a:t> != null)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dirty="0">
                <a:solidFill>
                  <a:srgbClr val="0033CC"/>
                </a:solidFill>
              </a:rPr>
              <a:t>			</a:t>
            </a:r>
            <a:r>
              <a:rPr lang="en-US" altLang="en-US" sz="1600" dirty="0" err="1">
                <a:solidFill>
                  <a:srgbClr val="0033CC"/>
                </a:solidFill>
              </a:rPr>
              <a:t>exclusiveLock.release</a:t>
            </a:r>
            <a:r>
              <a:rPr lang="en-US" altLang="en-US" sz="1600" dirty="0">
                <a:solidFill>
                  <a:srgbClr val="0033CC"/>
                </a:solidFill>
              </a:rPr>
              <a:t>();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dirty="0">
                <a:solidFill>
                  <a:srgbClr val="0033CC"/>
                </a:solidFill>
              </a:rPr>
              <a:t>			if (</a:t>
            </a:r>
            <a:r>
              <a:rPr lang="en-US" altLang="en-US" sz="1600" dirty="0" err="1">
                <a:solidFill>
                  <a:srgbClr val="0033CC"/>
                </a:solidFill>
              </a:rPr>
              <a:t>sharedLock</a:t>
            </a:r>
            <a:r>
              <a:rPr lang="en-US" altLang="en-US" sz="1600" dirty="0">
                <a:solidFill>
                  <a:srgbClr val="0033CC"/>
                </a:solidFill>
              </a:rPr>
              <a:t> != null)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dirty="0">
                <a:solidFill>
                  <a:srgbClr val="0033CC"/>
                </a:solidFill>
              </a:rPr>
              <a:t>			</a:t>
            </a:r>
            <a:r>
              <a:rPr lang="en-US" altLang="en-US" sz="1600" dirty="0" err="1">
                <a:solidFill>
                  <a:srgbClr val="0033CC"/>
                </a:solidFill>
              </a:rPr>
              <a:t>sharedLock.release</a:t>
            </a:r>
            <a:r>
              <a:rPr lang="en-US" altLang="en-US" sz="1600" dirty="0">
                <a:solidFill>
                  <a:srgbClr val="0033CC"/>
                </a:solidFill>
              </a:rPr>
              <a:t>();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i="1" dirty="0">
                <a:solidFill>
                  <a:srgbClr val="0033CC"/>
                </a:solidFill>
              </a:rPr>
              <a:t>		</a:t>
            </a:r>
            <a:r>
              <a:rPr lang="en-US" altLang="en-US" sz="1600" dirty="0">
                <a:solidFill>
                  <a:srgbClr val="0033CC"/>
                </a:solidFill>
              </a:rPr>
              <a:t>}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i="1" dirty="0">
                <a:solidFill>
                  <a:srgbClr val="0033CC"/>
                </a:solidFill>
              </a:rPr>
              <a:t>	</a:t>
            </a:r>
            <a:r>
              <a:rPr lang="en-US" altLang="en-US" sz="1600" dirty="0">
                <a:solidFill>
                  <a:srgbClr val="0033CC"/>
                </a:solidFill>
              </a:rPr>
              <a:t>}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dirty="0">
                <a:solidFill>
                  <a:srgbClr val="0033CC"/>
                </a:solidFill>
              </a:rPr>
              <a:t>}</a:t>
            </a:r>
          </a:p>
          <a:p>
            <a:pPr>
              <a:lnSpc>
                <a:spcPct val="80000"/>
              </a:lnSpc>
            </a:pPr>
            <a:endParaRPr lang="en-US" altLang="en-US" sz="1600" dirty="0">
              <a:solidFill>
                <a:srgbClr val="0033CC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7BFEF62F-36CA-480D-96CA-04164C0663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47064" y="239748"/>
            <a:ext cx="7818437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File Types – Name, Extension</a:t>
            </a:r>
          </a:p>
        </p:txBody>
      </p:sp>
      <p:pic>
        <p:nvPicPr>
          <p:cNvPr id="14339" name="Picture 4">
            <a:extLst>
              <a:ext uri="{FF2B5EF4-FFF2-40B4-BE49-F238E27FC236}">
                <a16:creationId xmlns:a16="http://schemas.microsoft.com/office/drawing/2014/main" id="{A90912BD-4CE8-4822-BF75-08C3178740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15" t="1186" r="15715" b="1186"/>
          <a:stretch>
            <a:fillRect/>
          </a:stretch>
        </p:blipFill>
        <p:spPr bwMode="auto">
          <a:xfrm>
            <a:off x="2498725" y="1209675"/>
            <a:ext cx="4337050" cy="4632325"/>
          </a:xfrm>
          <a:prstGeom prst="rect">
            <a:avLst/>
          </a:prstGeom>
          <a:noFill/>
          <a:ln w="38100" cmpd="dbl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B9962686-EB10-476C-A6AC-E3D304176E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88339" y="234792"/>
            <a:ext cx="7777162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File Structure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99E21934-9FD8-4F70-8E28-C941EF28E49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49313" y="1246449"/>
            <a:ext cx="7777162" cy="45307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000" dirty="0"/>
              <a:t>None - sequence of words, bytes</a:t>
            </a:r>
          </a:p>
          <a:p>
            <a:pPr>
              <a:lnSpc>
                <a:spcPct val="90000"/>
              </a:lnSpc>
            </a:pPr>
            <a:r>
              <a:rPr lang="en-US" altLang="en-US" sz="2000" dirty="0"/>
              <a:t>Simple record structure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Lines 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Fixed length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Variable length</a:t>
            </a:r>
          </a:p>
          <a:p>
            <a:pPr>
              <a:lnSpc>
                <a:spcPct val="90000"/>
              </a:lnSpc>
            </a:pPr>
            <a:r>
              <a:rPr lang="en-US" altLang="en-US" sz="2000" dirty="0"/>
              <a:t>Complex Structures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Formatted document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Relocatable load file	</a:t>
            </a:r>
          </a:p>
          <a:p>
            <a:pPr>
              <a:lnSpc>
                <a:spcPct val="90000"/>
              </a:lnSpc>
            </a:pPr>
            <a:r>
              <a:rPr lang="en-US" altLang="en-US" sz="2000" dirty="0"/>
              <a:t>Can simulate last two with first method by inserting appropriate control characters</a:t>
            </a:r>
          </a:p>
          <a:p>
            <a:pPr>
              <a:lnSpc>
                <a:spcPct val="90000"/>
              </a:lnSpc>
            </a:pPr>
            <a:r>
              <a:rPr lang="en-US" altLang="en-US" sz="2000" dirty="0"/>
              <a:t>Who decides: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Operating system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Program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B440A4CB-13D0-4D0D-9FF0-9A77B50779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19876" y="244705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Sequential-access File</a:t>
            </a:r>
          </a:p>
        </p:txBody>
      </p:sp>
      <p:pic>
        <p:nvPicPr>
          <p:cNvPr id="16387" name="Picture 5">
            <a:extLst>
              <a:ext uri="{FF2B5EF4-FFF2-40B4-BE49-F238E27FC236}">
                <a16:creationId xmlns:a16="http://schemas.microsoft.com/office/drawing/2014/main" id="{1F7F261C-58B3-4593-9E80-E6195AEA5F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8950" y="1358900"/>
            <a:ext cx="5946775" cy="190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68D8E146-01B9-415C-A11A-1C26DC61C9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Access Methods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1397E407-429D-4692-9976-AF8F08D3D9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62365" y="1211263"/>
            <a:ext cx="7848599" cy="4529137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3203575" algn="l"/>
                <a:tab pos="4056063" algn="l"/>
              </a:tabLst>
            </a:pPr>
            <a:r>
              <a:rPr lang="en-US" altLang="en-US" b="1" dirty="0"/>
              <a:t>Sequential Access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Monotype Sorts" pitchFamily="-84" charset="2"/>
              <a:buNone/>
              <a:tabLst>
                <a:tab pos="3203575" algn="l"/>
                <a:tab pos="4056063" algn="l"/>
              </a:tabLst>
            </a:pPr>
            <a:r>
              <a:rPr lang="en-US" altLang="en-US" dirty="0">
                <a:solidFill>
                  <a:srgbClr val="000000"/>
                </a:solidFill>
              </a:rPr>
              <a:t>		</a:t>
            </a: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 next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Monotype Sorts" pitchFamily="-84" charset="2"/>
              <a:buNone/>
              <a:tabLst>
                <a:tab pos="3203575" algn="l"/>
                <a:tab pos="4056063" algn="l"/>
              </a:tabLst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write next 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Monotype Sorts" pitchFamily="-84" charset="2"/>
              <a:buNone/>
              <a:tabLst>
                <a:tab pos="3203575" algn="l"/>
                <a:tab pos="4056063" algn="l"/>
              </a:tabLst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reset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Monotype Sorts" pitchFamily="-84" charset="2"/>
              <a:buNone/>
              <a:tabLst>
                <a:tab pos="3203575" algn="l"/>
                <a:tab pos="4056063" algn="l"/>
              </a:tabLst>
            </a:pPr>
            <a:r>
              <a:rPr lang="en-US" altLang="en-US" dirty="0">
                <a:solidFill>
                  <a:srgbClr val="000000"/>
                </a:solidFill>
              </a:rPr>
              <a:t>		no read after last write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Monotype Sorts" pitchFamily="-84" charset="2"/>
              <a:buNone/>
              <a:tabLst>
                <a:tab pos="3203575" algn="l"/>
                <a:tab pos="4056063" algn="l"/>
              </a:tabLst>
            </a:pPr>
            <a:r>
              <a:rPr lang="en-US" altLang="en-US" dirty="0">
                <a:solidFill>
                  <a:srgbClr val="000000"/>
                </a:solidFill>
              </a:rPr>
              <a:t>			(rewrite)</a:t>
            </a:r>
          </a:p>
          <a:p>
            <a:pPr>
              <a:lnSpc>
                <a:spcPct val="90000"/>
              </a:lnSpc>
              <a:tabLst>
                <a:tab pos="3203575" algn="l"/>
                <a:tab pos="4056063" algn="l"/>
              </a:tabLst>
            </a:pPr>
            <a:r>
              <a:rPr lang="en-US" altLang="en-US" b="1" dirty="0">
                <a:solidFill>
                  <a:srgbClr val="000000"/>
                </a:solidFill>
              </a:rPr>
              <a:t>Direct Access – </a:t>
            </a:r>
            <a:r>
              <a:rPr lang="en-US" altLang="en-US" dirty="0">
                <a:solidFill>
                  <a:srgbClr val="000000"/>
                </a:solidFill>
              </a:rPr>
              <a:t>file is fixed length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logical</a:t>
            </a:r>
            <a:r>
              <a:rPr lang="en-US" altLang="en-US" dirty="0">
                <a:solidFill>
                  <a:srgbClr val="0033CC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records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Monotype Sorts" pitchFamily="-84" charset="2"/>
              <a:buNone/>
              <a:tabLst>
                <a:tab pos="3203575" algn="l"/>
                <a:tab pos="4056063" algn="l"/>
              </a:tabLst>
            </a:pPr>
            <a:r>
              <a:rPr lang="en-US" altLang="en-US" dirty="0">
                <a:solidFill>
                  <a:srgbClr val="000000"/>
                </a:solidFill>
              </a:rPr>
              <a:t>		</a:t>
            </a: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 </a:t>
            </a:r>
            <a:r>
              <a:rPr lang="en-US" altLang="en-US" b="1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Monotype Sorts" pitchFamily="-84" charset="2"/>
              <a:buNone/>
              <a:tabLst>
                <a:tab pos="3203575" algn="l"/>
                <a:tab pos="4056063" algn="l"/>
              </a:tabLst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write </a:t>
            </a:r>
            <a:r>
              <a:rPr lang="en-US" altLang="en-US" b="1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Monotype Sorts" pitchFamily="-84" charset="2"/>
              <a:buNone/>
              <a:tabLst>
                <a:tab pos="3203575" algn="l"/>
                <a:tab pos="4056063" algn="l"/>
              </a:tabLst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position to </a:t>
            </a:r>
            <a:r>
              <a:rPr lang="en-US" altLang="en-US" b="1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Monotype Sorts" pitchFamily="-84" charset="2"/>
              <a:buNone/>
              <a:tabLst>
                <a:tab pos="3203575" algn="l"/>
                <a:tab pos="4056063" algn="l"/>
              </a:tabLst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read next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Monotype Sorts" pitchFamily="-84" charset="2"/>
              <a:buNone/>
              <a:tabLst>
                <a:tab pos="3203575" algn="l"/>
                <a:tab pos="4056063" algn="l"/>
              </a:tabLst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write next 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Monotype Sorts" pitchFamily="-84" charset="2"/>
              <a:buNone/>
              <a:tabLst>
                <a:tab pos="3203575" algn="l"/>
                <a:tab pos="4056063" algn="l"/>
              </a:tabLst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rewrite </a:t>
            </a:r>
            <a:r>
              <a:rPr lang="en-US" altLang="en-US" b="1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3203575" algn="l"/>
                <a:tab pos="4056063" algn="l"/>
              </a:tabLst>
            </a:pPr>
            <a:r>
              <a:rPr lang="en-US" altLang="en-US" dirty="0"/>
              <a:t>	</a:t>
            </a:r>
            <a:r>
              <a:rPr lang="en-US" altLang="en-US" i="1" dirty="0"/>
              <a:t>n</a:t>
            </a:r>
            <a:r>
              <a:rPr lang="en-US" altLang="en-US" dirty="0"/>
              <a:t> =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relative</a:t>
            </a:r>
            <a:r>
              <a:rPr lang="en-US" altLang="en-US" dirty="0">
                <a:solidFill>
                  <a:srgbClr val="0033CC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block</a:t>
            </a:r>
            <a:r>
              <a:rPr lang="en-US" altLang="en-US" dirty="0">
                <a:solidFill>
                  <a:srgbClr val="0033CC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number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3203575" algn="l"/>
                <a:tab pos="4056063" algn="l"/>
              </a:tabLst>
            </a:pPr>
            <a:r>
              <a:rPr lang="en-US" altLang="en-US" sz="800" dirty="0">
                <a:solidFill>
                  <a:srgbClr val="0033CC"/>
                </a:solidFill>
              </a:rPr>
              <a:t> </a:t>
            </a:r>
            <a:endParaRPr lang="en-US" altLang="en-US" sz="800" dirty="0"/>
          </a:p>
          <a:p>
            <a:pPr>
              <a:lnSpc>
                <a:spcPct val="90000"/>
              </a:lnSpc>
              <a:tabLst>
                <a:tab pos="3203575" algn="l"/>
                <a:tab pos="4056063" algn="l"/>
              </a:tabLst>
            </a:pPr>
            <a:r>
              <a:rPr lang="en-US" altLang="en-US" dirty="0"/>
              <a:t>Relative block numbers allow OS to decide where file should be placed</a:t>
            </a:r>
          </a:p>
          <a:p>
            <a:pPr lvl="1">
              <a:lnSpc>
                <a:spcPct val="90000"/>
              </a:lnSpc>
              <a:tabLst>
                <a:tab pos="3203575" algn="l"/>
                <a:tab pos="4056063" algn="l"/>
              </a:tabLst>
            </a:pPr>
            <a:r>
              <a:rPr lang="en-US" altLang="en-US" dirty="0"/>
              <a:t>See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allocation</a:t>
            </a:r>
            <a:r>
              <a:rPr lang="en-US" altLang="en-US" dirty="0">
                <a:solidFill>
                  <a:srgbClr val="0033CC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problem</a:t>
            </a:r>
            <a:r>
              <a:rPr lang="en-US" altLang="en-US" dirty="0">
                <a:solidFill>
                  <a:srgbClr val="0033CC"/>
                </a:solidFill>
              </a:rPr>
              <a:t> </a:t>
            </a:r>
            <a:r>
              <a:rPr lang="en-US" altLang="en-US" dirty="0"/>
              <a:t>in Ch 12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52463F32-CDB2-434F-B9CC-6B383438AA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90358" y="392797"/>
            <a:ext cx="8301038" cy="438150"/>
          </a:xfrm>
        </p:spPr>
        <p:txBody>
          <a:bodyPr/>
          <a:lstStyle/>
          <a:p>
            <a:pPr eaLnBrk="1" hangingPunct="1"/>
            <a:r>
              <a:rPr lang="en-US" altLang="en-US" sz="2400" dirty="0"/>
              <a:t>Simulation of Sequential Access on Direct-access File</a:t>
            </a:r>
          </a:p>
        </p:txBody>
      </p:sp>
      <p:pic>
        <p:nvPicPr>
          <p:cNvPr id="18435" name="Picture 6">
            <a:extLst>
              <a:ext uri="{FF2B5EF4-FFF2-40B4-BE49-F238E27FC236}">
                <a16:creationId xmlns:a16="http://schemas.microsoft.com/office/drawing/2014/main" id="{C4D66CB0-A45C-4791-8BFA-DE87616E20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1800" y="1289050"/>
            <a:ext cx="6129338" cy="226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3700664A-68A2-4820-AA5D-34D6B0576D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90464" y="239164"/>
            <a:ext cx="7903025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Other Access Methods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E6C0EAA8-FD35-4A48-B21B-F54F29B77C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0112" y="1196975"/>
            <a:ext cx="7693377" cy="4233863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3203575" algn="l"/>
                <a:tab pos="4056063" algn="l"/>
              </a:tabLst>
            </a:pPr>
            <a:r>
              <a:rPr lang="en-US" altLang="en-US" sz="2000" dirty="0">
                <a:solidFill>
                  <a:srgbClr val="000000"/>
                </a:solidFill>
              </a:rPr>
              <a:t>Can be built on top of base methods</a:t>
            </a:r>
          </a:p>
          <a:p>
            <a:pPr>
              <a:lnSpc>
                <a:spcPct val="90000"/>
              </a:lnSpc>
              <a:tabLst>
                <a:tab pos="3203575" algn="l"/>
                <a:tab pos="4056063" algn="l"/>
              </a:tabLst>
            </a:pPr>
            <a:r>
              <a:rPr lang="en-US" altLang="en-US" sz="2000" dirty="0">
                <a:solidFill>
                  <a:srgbClr val="000000"/>
                </a:solidFill>
              </a:rPr>
              <a:t>General involve creation of an </a:t>
            </a:r>
            <a:r>
              <a:rPr lang="en-US" altLang="en-US" sz="2000" b="1" dirty="0">
                <a:solidFill>
                  <a:srgbClr val="006699"/>
                </a:solidFill>
                <a:latin typeface="+mj-lt"/>
              </a:rPr>
              <a:t>index</a:t>
            </a:r>
            <a:r>
              <a:rPr lang="en-US" altLang="en-US" sz="2000" dirty="0">
                <a:solidFill>
                  <a:srgbClr val="000000"/>
                </a:solidFill>
              </a:rPr>
              <a:t> for the file</a:t>
            </a:r>
          </a:p>
          <a:p>
            <a:pPr>
              <a:lnSpc>
                <a:spcPct val="90000"/>
              </a:lnSpc>
              <a:tabLst>
                <a:tab pos="3203575" algn="l"/>
                <a:tab pos="4056063" algn="l"/>
              </a:tabLst>
            </a:pPr>
            <a:r>
              <a:rPr lang="en-US" altLang="en-US" sz="2000" dirty="0">
                <a:solidFill>
                  <a:srgbClr val="000000"/>
                </a:solidFill>
              </a:rPr>
              <a:t>Keep index in memory for fast determination of location of data to be operated on (consider UPC code plus record of data about that item)</a:t>
            </a:r>
          </a:p>
          <a:p>
            <a:pPr>
              <a:lnSpc>
                <a:spcPct val="90000"/>
              </a:lnSpc>
              <a:tabLst>
                <a:tab pos="3203575" algn="l"/>
                <a:tab pos="4056063" algn="l"/>
              </a:tabLst>
            </a:pPr>
            <a:r>
              <a:rPr lang="en-US" altLang="en-US" sz="2000" dirty="0">
                <a:solidFill>
                  <a:srgbClr val="000000"/>
                </a:solidFill>
              </a:rPr>
              <a:t>If too large, index (in memory) of the index (on disk)</a:t>
            </a:r>
          </a:p>
          <a:p>
            <a:pPr>
              <a:lnSpc>
                <a:spcPct val="90000"/>
              </a:lnSpc>
              <a:tabLst>
                <a:tab pos="3203575" algn="l"/>
                <a:tab pos="4056063" algn="l"/>
              </a:tabLst>
            </a:pPr>
            <a:r>
              <a:rPr lang="en-US" altLang="en-US" sz="2000" dirty="0">
                <a:solidFill>
                  <a:srgbClr val="000000"/>
                </a:solidFill>
              </a:rPr>
              <a:t>IBM indexed sequential-access method (ISAM)</a:t>
            </a:r>
          </a:p>
          <a:p>
            <a:pPr lvl="1">
              <a:lnSpc>
                <a:spcPct val="90000"/>
              </a:lnSpc>
              <a:tabLst>
                <a:tab pos="3203575" algn="l"/>
                <a:tab pos="4056063" algn="l"/>
              </a:tabLst>
            </a:pPr>
            <a:r>
              <a:rPr lang="en-US" altLang="en-US" sz="2000" dirty="0">
                <a:solidFill>
                  <a:srgbClr val="000000"/>
                </a:solidFill>
              </a:rPr>
              <a:t>Small master index, points to disk blocks of secondary index</a:t>
            </a:r>
          </a:p>
          <a:p>
            <a:pPr lvl="1">
              <a:lnSpc>
                <a:spcPct val="90000"/>
              </a:lnSpc>
              <a:tabLst>
                <a:tab pos="3203575" algn="l"/>
                <a:tab pos="4056063" algn="l"/>
              </a:tabLst>
            </a:pPr>
            <a:r>
              <a:rPr lang="en-US" altLang="en-US" sz="2000" dirty="0">
                <a:solidFill>
                  <a:srgbClr val="000000"/>
                </a:solidFill>
              </a:rPr>
              <a:t>File kept sorted on a defined key</a:t>
            </a:r>
          </a:p>
          <a:p>
            <a:pPr lvl="1">
              <a:lnSpc>
                <a:spcPct val="90000"/>
              </a:lnSpc>
              <a:tabLst>
                <a:tab pos="3203575" algn="l"/>
                <a:tab pos="4056063" algn="l"/>
              </a:tabLst>
            </a:pPr>
            <a:r>
              <a:rPr lang="en-US" altLang="en-US" sz="2000" dirty="0">
                <a:solidFill>
                  <a:srgbClr val="000000"/>
                </a:solidFill>
              </a:rPr>
              <a:t>All done by the OS</a:t>
            </a:r>
          </a:p>
          <a:p>
            <a:pPr>
              <a:lnSpc>
                <a:spcPct val="90000"/>
              </a:lnSpc>
              <a:tabLst>
                <a:tab pos="3203575" algn="l"/>
                <a:tab pos="4056063" algn="l"/>
              </a:tabLst>
            </a:pPr>
            <a:r>
              <a:rPr lang="en-US" altLang="en-US" sz="2000" dirty="0">
                <a:solidFill>
                  <a:srgbClr val="000000"/>
                </a:solidFill>
              </a:rPr>
              <a:t>VMS operating system provides index and relative files as another example (see next slide)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2A42A939-E00C-46BC-837A-EEE742FD05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9924" y="234792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Example of Index and Relative Files</a:t>
            </a:r>
          </a:p>
        </p:txBody>
      </p:sp>
      <p:pic>
        <p:nvPicPr>
          <p:cNvPr id="20483" name="Picture 5">
            <a:extLst>
              <a:ext uri="{FF2B5EF4-FFF2-40B4-BE49-F238E27FC236}">
                <a16:creationId xmlns:a16="http://schemas.microsoft.com/office/drawing/2014/main" id="{7D43C653-7851-47FA-A2BF-AAF5D7D35F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9563" y="1320800"/>
            <a:ext cx="5902325" cy="397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D38BD3AB-ADA2-41E1-B7F5-5355D00439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19876" y="254618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Directory Structure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FF944469-B704-4C95-B54F-B06D7A5DFE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95739" y="1374775"/>
            <a:ext cx="7441811" cy="35401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A collection of nodes containing information about all files</a:t>
            </a:r>
          </a:p>
        </p:txBody>
      </p:sp>
      <p:sp>
        <p:nvSpPr>
          <p:cNvPr id="21508" name="Oval 4">
            <a:extLst>
              <a:ext uri="{FF2B5EF4-FFF2-40B4-BE49-F238E27FC236}">
                <a16:creationId xmlns:a16="http://schemas.microsoft.com/office/drawing/2014/main" id="{360C502E-5BFA-41E9-810D-89C36E4804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2286000"/>
            <a:ext cx="5334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1509" name="Oval 5">
            <a:extLst>
              <a:ext uri="{FF2B5EF4-FFF2-40B4-BE49-F238E27FC236}">
                <a16:creationId xmlns:a16="http://schemas.microsoft.com/office/drawing/2014/main" id="{3FDB43A9-6554-43F8-833E-81DE5E3406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2286000"/>
            <a:ext cx="5334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1510" name="Oval 6">
            <a:extLst>
              <a:ext uri="{FF2B5EF4-FFF2-40B4-BE49-F238E27FC236}">
                <a16:creationId xmlns:a16="http://schemas.microsoft.com/office/drawing/2014/main" id="{B03B66F4-4724-42DB-B735-50CD3D2AED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2286000"/>
            <a:ext cx="5334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1511" name="Oval 7">
            <a:extLst>
              <a:ext uri="{FF2B5EF4-FFF2-40B4-BE49-F238E27FC236}">
                <a16:creationId xmlns:a16="http://schemas.microsoft.com/office/drawing/2014/main" id="{F85205C0-54EF-4A5D-8891-6D36AD3B0E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2286000"/>
            <a:ext cx="5334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1512" name="Oval 8">
            <a:extLst>
              <a:ext uri="{FF2B5EF4-FFF2-40B4-BE49-F238E27FC236}">
                <a16:creationId xmlns:a16="http://schemas.microsoft.com/office/drawing/2014/main" id="{6946C25F-9B8A-4504-BA50-A6886A1394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2590800"/>
            <a:ext cx="5334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1513" name="Rectangle 9">
            <a:extLst>
              <a:ext uri="{FF2B5EF4-FFF2-40B4-BE49-F238E27FC236}">
                <a16:creationId xmlns:a16="http://schemas.microsoft.com/office/drawing/2014/main" id="{C781434B-8AC6-4807-A1A6-40D346F6E7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4267200"/>
            <a:ext cx="4572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>
                <a:latin typeface="Helvetica" panose="020B0604020202020204" pitchFamily="34" charset="0"/>
              </a:rPr>
              <a:t>F 1</a:t>
            </a:r>
          </a:p>
        </p:txBody>
      </p:sp>
      <p:sp>
        <p:nvSpPr>
          <p:cNvPr id="21514" name="Rectangle 10">
            <a:extLst>
              <a:ext uri="{FF2B5EF4-FFF2-40B4-BE49-F238E27FC236}">
                <a16:creationId xmlns:a16="http://schemas.microsoft.com/office/drawing/2014/main" id="{4FC46B06-EA17-41D6-88BC-EFEB2649FA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4267200"/>
            <a:ext cx="4572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>
                <a:latin typeface="Helvetica" panose="020B0604020202020204" pitchFamily="34" charset="0"/>
              </a:rPr>
              <a:t>F 2</a:t>
            </a:r>
          </a:p>
        </p:txBody>
      </p:sp>
      <p:sp>
        <p:nvSpPr>
          <p:cNvPr id="21515" name="Rectangle 11">
            <a:extLst>
              <a:ext uri="{FF2B5EF4-FFF2-40B4-BE49-F238E27FC236}">
                <a16:creationId xmlns:a16="http://schemas.microsoft.com/office/drawing/2014/main" id="{B2AA1E36-565D-444B-8A52-8D2FE734CD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4267200"/>
            <a:ext cx="457200" cy="838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>
                <a:latin typeface="Helvetica" panose="020B0604020202020204" pitchFamily="34" charset="0"/>
              </a:rPr>
              <a:t>F 3</a:t>
            </a:r>
          </a:p>
        </p:txBody>
      </p:sp>
      <p:sp>
        <p:nvSpPr>
          <p:cNvPr id="21516" name="Rectangle 12">
            <a:extLst>
              <a:ext uri="{FF2B5EF4-FFF2-40B4-BE49-F238E27FC236}">
                <a16:creationId xmlns:a16="http://schemas.microsoft.com/office/drawing/2014/main" id="{C52927E5-54A4-402D-98B8-FBDD1AF65B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42672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>
                <a:latin typeface="Helvetica" panose="020B0604020202020204" pitchFamily="34" charset="0"/>
              </a:rPr>
              <a:t>F 4</a:t>
            </a:r>
          </a:p>
        </p:txBody>
      </p:sp>
      <p:sp>
        <p:nvSpPr>
          <p:cNvPr id="21517" name="Rectangle 13">
            <a:extLst>
              <a:ext uri="{FF2B5EF4-FFF2-40B4-BE49-F238E27FC236}">
                <a16:creationId xmlns:a16="http://schemas.microsoft.com/office/drawing/2014/main" id="{4F284C7C-4DBB-4C1B-B934-6951910BBA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4648200"/>
            <a:ext cx="4572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>
                <a:latin typeface="Helvetica" panose="020B0604020202020204" pitchFamily="34" charset="0"/>
              </a:rPr>
              <a:t>F n</a:t>
            </a:r>
          </a:p>
        </p:txBody>
      </p:sp>
      <p:sp>
        <p:nvSpPr>
          <p:cNvPr id="21518" name="Line 14">
            <a:extLst>
              <a:ext uri="{FF2B5EF4-FFF2-40B4-BE49-F238E27FC236}">
                <a16:creationId xmlns:a16="http://schemas.microsoft.com/office/drawing/2014/main" id="{9DE88A2D-073F-4A26-8C4E-062076F46CE3}"/>
              </a:ext>
            </a:extLst>
          </p:cNvPr>
          <p:cNvSpPr>
            <a:spLocks noChangeShapeType="1"/>
          </p:cNvSpPr>
          <p:nvPr/>
        </p:nvSpPr>
        <p:spPr bwMode="auto">
          <a:xfrm>
            <a:off x="3838575" y="27432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19" name="Line 15">
            <a:extLst>
              <a:ext uri="{FF2B5EF4-FFF2-40B4-BE49-F238E27FC236}">
                <a16:creationId xmlns:a16="http://schemas.microsoft.com/office/drawing/2014/main" id="{D256AF67-C6F1-491E-B3C0-A398C36C1AA8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27432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20" name="Line 16">
            <a:extLst>
              <a:ext uri="{FF2B5EF4-FFF2-40B4-BE49-F238E27FC236}">
                <a16:creationId xmlns:a16="http://schemas.microsoft.com/office/drawing/2014/main" id="{11B52A41-A5D9-413B-AE33-AD7B44655BA3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0" y="3048000"/>
            <a:ext cx="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21" name="Line 17">
            <a:extLst>
              <a:ext uri="{FF2B5EF4-FFF2-40B4-BE49-F238E27FC236}">
                <a16:creationId xmlns:a16="http://schemas.microsoft.com/office/drawing/2014/main" id="{621D2A7F-0777-4D01-B50F-FD008A7FA90A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0" y="27432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22" name="Line 18">
            <a:extLst>
              <a:ext uri="{FF2B5EF4-FFF2-40B4-BE49-F238E27FC236}">
                <a16:creationId xmlns:a16="http://schemas.microsoft.com/office/drawing/2014/main" id="{6FA6F68F-040F-4841-814A-FC7AD19C1D7C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27432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23" name="Freeform 19">
            <a:extLst>
              <a:ext uri="{FF2B5EF4-FFF2-40B4-BE49-F238E27FC236}">
                <a16:creationId xmlns:a16="http://schemas.microsoft.com/office/drawing/2014/main" id="{4E6B083E-4FC6-49B7-A233-A7C1F954F3F1}"/>
              </a:ext>
            </a:extLst>
          </p:cNvPr>
          <p:cNvSpPr>
            <a:spLocks/>
          </p:cNvSpPr>
          <p:nvPr/>
        </p:nvSpPr>
        <p:spPr bwMode="auto">
          <a:xfrm>
            <a:off x="2538413" y="1962150"/>
            <a:ext cx="4186237" cy="1473200"/>
          </a:xfrm>
          <a:custGeom>
            <a:avLst/>
            <a:gdLst>
              <a:gd name="T0" fmla="*/ 2147483647 w 2637"/>
              <a:gd name="T1" fmla="*/ 2147483647 h 928"/>
              <a:gd name="T2" fmla="*/ 2147483647 w 2637"/>
              <a:gd name="T3" fmla="*/ 2147483647 h 928"/>
              <a:gd name="T4" fmla="*/ 2147483647 w 2637"/>
              <a:gd name="T5" fmla="*/ 2147483647 h 928"/>
              <a:gd name="T6" fmla="*/ 2147483647 w 2637"/>
              <a:gd name="T7" fmla="*/ 2147483647 h 928"/>
              <a:gd name="T8" fmla="*/ 2147483647 w 2637"/>
              <a:gd name="T9" fmla="*/ 0 h 928"/>
              <a:gd name="T10" fmla="*/ 2147483647 w 2637"/>
              <a:gd name="T11" fmla="*/ 2147483647 h 928"/>
              <a:gd name="T12" fmla="*/ 2147483647 w 2637"/>
              <a:gd name="T13" fmla="*/ 2147483647 h 928"/>
              <a:gd name="T14" fmla="*/ 2147483647 w 2637"/>
              <a:gd name="T15" fmla="*/ 2147483647 h 928"/>
              <a:gd name="T16" fmla="*/ 2147483647 w 2637"/>
              <a:gd name="T17" fmla="*/ 2147483647 h 928"/>
              <a:gd name="T18" fmla="*/ 2147483647 w 2637"/>
              <a:gd name="T19" fmla="*/ 2147483647 h 928"/>
              <a:gd name="T20" fmla="*/ 2147483647 w 2637"/>
              <a:gd name="T21" fmla="*/ 2147483647 h 928"/>
              <a:gd name="T22" fmla="*/ 2147483647 w 2637"/>
              <a:gd name="T23" fmla="*/ 2147483647 h 928"/>
              <a:gd name="T24" fmla="*/ 2147483647 w 2637"/>
              <a:gd name="T25" fmla="*/ 2147483647 h 928"/>
              <a:gd name="T26" fmla="*/ 2147483647 w 2637"/>
              <a:gd name="T27" fmla="*/ 2147483647 h 928"/>
              <a:gd name="T28" fmla="*/ 2147483647 w 2637"/>
              <a:gd name="T29" fmla="*/ 2147483647 h 928"/>
              <a:gd name="T30" fmla="*/ 2147483647 w 2637"/>
              <a:gd name="T31" fmla="*/ 2147483647 h 928"/>
              <a:gd name="T32" fmla="*/ 2147483647 w 2637"/>
              <a:gd name="T33" fmla="*/ 2147483647 h 928"/>
              <a:gd name="T34" fmla="*/ 2147483647 w 2637"/>
              <a:gd name="T35" fmla="*/ 2147483647 h 928"/>
              <a:gd name="T36" fmla="*/ 2147483647 w 2637"/>
              <a:gd name="T37" fmla="*/ 2147483647 h 928"/>
              <a:gd name="T38" fmla="*/ 2147483647 w 2637"/>
              <a:gd name="T39" fmla="*/ 2147483647 h 928"/>
              <a:gd name="T40" fmla="*/ 2147483647 w 2637"/>
              <a:gd name="T41" fmla="*/ 2147483647 h 928"/>
              <a:gd name="T42" fmla="*/ 2147483647 w 2637"/>
              <a:gd name="T43" fmla="*/ 2147483647 h 928"/>
              <a:gd name="T44" fmla="*/ 2147483647 w 2637"/>
              <a:gd name="T45" fmla="*/ 2147483647 h 928"/>
              <a:gd name="T46" fmla="*/ 2147483647 w 2637"/>
              <a:gd name="T47" fmla="*/ 2147483647 h 928"/>
              <a:gd name="T48" fmla="*/ 2147483647 w 2637"/>
              <a:gd name="T49" fmla="*/ 2147483647 h 928"/>
              <a:gd name="T50" fmla="*/ 2147483647 w 2637"/>
              <a:gd name="T51" fmla="*/ 2147483647 h 928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w 2637"/>
              <a:gd name="T79" fmla="*/ 0 h 928"/>
              <a:gd name="T80" fmla="*/ 2637 w 2637"/>
              <a:gd name="T81" fmla="*/ 928 h 928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T78" t="T79" r="T80" b="T81"/>
            <a:pathLst>
              <a:path w="2637" h="928">
                <a:moveTo>
                  <a:pt x="10" y="328"/>
                </a:moveTo>
                <a:cubicBezTo>
                  <a:pt x="14" y="291"/>
                  <a:pt x="6" y="248"/>
                  <a:pt x="28" y="219"/>
                </a:cubicBezTo>
                <a:cubicBezTo>
                  <a:pt x="124" y="92"/>
                  <a:pt x="264" y="66"/>
                  <a:pt x="410" y="37"/>
                </a:cubicBezTo>
                <a:cubicBezTo>
                  <a:pt x="516" y="16"/>
                  <a:pt x="457" y="14"/>
                  <a:pt x="583" y="10"/>
                </a:cubicBezTo>
                <a:cubicBezTo>
                  <a:pt x="728" y="5"/>
                  <a:pt x="874" y="3"/>
                  <a:pt x="1019" y="0"/>
                </a:cubicBezTo>
                <a:cubicBezTo>
                  <a:pt x="1146" y="3"/>
                  <a:pt x="1274" y="3"/>
                  <a:pt x="1401" y="10"/>
                </a:cubicBezTo>
                <a:cubicBezTo>
                  <a:pt x="1485" y="15"/>
                  <a:pt x="1571" y="41"/>
                  <a:pt x="1655" y="55"/>
                </a:cubicBezTo>
                <a:cubicBezTo>
                  <a:pt x="1733" y="86"/>
                  <a:pt x="1819" y="108"/>
                  <a:pt x="1901" y="128"/>
                </a:cubicBezTo>
                <a:cubicBezTo>
                  <a:pt x="1942" y="148"/>
                  <a:pt x="1975" y="152"/>
                  <a:pt x="2019" y="164"/>
                </a:cubicBezTo>
                <a:cubicBezTo>
                  <a:pt x="2098" y="185"/>
                  <a:pt x="2162" y="200"/>
                  <a:pt x="2246" y="210"/>
                </a:cubicBezTo>
                <a:cubicBezTo>
                  <a:pt x="2293" y="226"/>
                  <a:pt x="2338" y="230"/>
                  <a:pt x="2382" y="255"/>
                </a:cubicBezTo>
                <a:cubicBezTo>
                  <a:pt x="2439" y="287"/>
                  <a:pt x="2477" y="343"/>
                  <a:pt x="2519" y="391"/>
                </a:cubicBezTo>
                <a:cubicBezTo>
                  <a:pt x="2536" y="410"/>
                  <a:pt x="2562" y="423"/>
                  <a:pt x="2573" y="446"/>
                </a:cubicBezTo>
                <a:cubicBezTo>
                  <a:pt x="2594" y="488"/>
                  <a:pt x="2606" y="529"/>
                  <a:pt x="2619" y="573"/>
                </a:cubicBezTo>
                <a:cubicBezTo>
                  <a:pt x="2624" y="591"/>
                  <a:pt x="2637" y="628"/>
                  <a:pt x="2637" y="628"/>
                </a:cubicBezTo>
                <a:cubicBezTo>
                  <a:pt x="2634" y="654"/>
                  <a:pt x="2634" y="707"/>
                  <a:pt x="2619" y="737"/>
                </a:cubicBezTo>
                <a:cubicBezTo>
                  <a:pt x="2582" y="812"/>
                  <a:pt x="2477" y="854"/>
                  <a:pt x="2401" y="873"/>
                </a:cubicBezTo>
                <a:cubicBezTo>
                  <a:pt x="2341" y="911"/>
                  <a:pt x="2270" y="909"/>
                  <a:pt x="2201" y="919"/>
                </a:cubicBezTo>
                <a:cubicBezTo>
                  <a:pt x="1832" y="915"/>
                  <a:pt x="1500" y="928"/>
                  <a:pt x="1146" y="873"/>
                </a:cubicBezTo>
                <a:cubicBezTo>
                  <a:pt x="917" y="837"/>
                  <a:pt x="702" y="728"/>
                  <a:pt x="474" y="700"/>
                </a:cubicBezTo>
                <a:cubicBezTo>
                  <a:pt x="465" y="697"/>
                  <a:pt x="455" y="695"/>
                  <a:pt x="446" y="691"/>
                </a:cubicBezTo>
                <a:cubicBezTo>
                  <a:pt x="434" y="686"/>
                  <a:pt x="423" y="677"/>
                  <a:pt x="410" y="673"/>
                </a:cubicBezTo>
                <a:cubicBezTo>
                  <a:pt x="297" y="636"/>
                  <a:pt x="185" y="632"/>
                  <a:pt x="83" y="564"/>
                </a:cubicBezTo>
                <a:cubicBezTo>
                  <a:pt x="47" y="512"/>
                  <a:pt x="45" y="458"/>
                  <a:pt x="28" y="400"/>
                </a:cubicBezTo>
                <a:cubicBezTo>
                  <a:pt x="28" y="400"/>
                  <a:pt x="5" y="332"/>
                  <a:pt x="1" y="319"/>
                </a:cubicBezTo>
                <a:cubicBezTo>
                  <a:pt x="0" y="315"/>
                  <a:pt x="7" y="325"/>
                  <a:pt x="10" y="328"/>
                </a:cubicBezTo>
                <a:close/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24" name="Freeform 20">
            <a:extLst>
              <a:ext uri="{FF2B5EF4-FFF2-40B4-BE49-F238E27FC236}">
                <a16:creationId xmlns:a16="http://schemas.microsoft.com/office/drawing/2014/main" id="{1844DAC9-3BBB-4646-B35A-7469CB2F5E62}"/>
              </a:ext>
            </a:extLst>
          </p:cNvPr>
          <p:cNvSpPr>
            <a:spLocks/>
          </p:cNvSpPr>
          <p:nvPr/>
        </p:nvSpPr>
        <p:spPr bwMode="auto">
          <a:xfrm>
            <a:off x="2362200" y="3886200"/>
            <a:ext cx="4262438" cy="1600200"/>
          </a:xfrm>
          <a:custGeom>
            <a:avLst/>
            <a:gdLst>
              <a:gd name="T0" fmla="*/ 2147483647 w 2637"/>
              <a:gd name="T1" fmla="*/ 2147483647 h 928"/>
              <a:gd name="T2" fmla="*/ 2147483647 w 2637"/>
              <a:gd name="T3" fmla="*/ 2147483647 h 928"/>
              <a:gd name="T4" fmla="*/ 2147483647 w 2637"/>
              <a:gd name="T5" fmla="*/ 2147483647 h 928"/>
              <a:gd name="T6" fmla="*/ 2147483647 w 2637"/>
              <a:gd name="T7" fmla="*/ 2147483647 h 928"/>
              <a:gd name="T8" fmla="*/ 2147483647 w 2637"/>
              <a:gd name="T9" fmla="*/ 0 h 928"/>
              <a:gd name="T10" fmla="*/ 2147483647 w 2637"/>
              <a:gd name="T11" fmla="*/ 2147483647 h 928"/>
              <a:gd name="T12" fmla="*/ 2147483647 w 2637"/>
              <a:gd name="T13" fmla="*/ 2147483647 h 928"/>
              <a:gd name="T14" fmla="*/ 2147483647 w 2637"/>
              <a:gd name="T15" fmla="*/ 2147483647 h 928"/>
              <a:gd name="T16" fmla="*/ 2147483647 w 2637"/>
              <a:gd name="T17" fmla="*/ 2147483647 h 928"/>
              <a:gd name="T18" fmla="*/ 2147483647 w 2637"/>
              <a:gd name="T19" fmla="*/ 2147483647 h 928"/>
              <a:gd name="T20" fmla="*/ 2147483647 w 2637"/>
              <a:gd name="T21" fmla="*/ 2147483647 h 928"/>
              <a:gd name="T22" fmla="*/ 2147483647 w 2637"/>
              <a:gd name="T23" fmla="*/ 2147483647 h 928"/>
              <a:gd name="T24" fmla="*/ 2147483647 w 2637"/>
              <a:gd name="T25" fmla="*/ 2147483647 h 928"/>
              <a:gd name="T26" fmla="*/ 2147483647 w 2637"/>
              <a:gd name="T27" fmla="*/ 2147483647 h 928"/>
              <a:gd name="T28" fmla="*/ 2147483647 w 2637"/>
              <a:gd name="T29" fmla="*/ 2147483647 h 928"/>
              <a:gd name="T30" fmla="*/ 2147483647 w 2637"/>
              <a:gd name="T31" fmla="*/ 2147483647 h 928"/>
              <a:gd name="T32" fmla="*/ 2147483647 w 2637"/>
              <a:gd name="T33" fmla="*/ 2147483647 h 928"/>
              <a:gd name="T34" fmla="*/ 2147483647 w 2637"/>
              <a:gd name="T35" fmla="*/ 2147483647 h 928"/>
              <a:gd name="T36" fmla="*/ 2147483647 w 2637"/>
              <a:gd name="T37" fmla="*/ 2147483647 h 928"/>
              <a:gd name="T38" fmla="*/ 2147483647 w 2637"/>
              <a:gd name="T39" fmla="*/ 2147483647 h 928"/>
              <a:gd name="T40" fmla="*/ 2147483647 w 2637"/>
              <a:gd name="T41" fmla="*/ 2147483647 h 928"/>
              <a:gd name="T42" fmla="*/ 2147483647 w 2637"/>
              <a:gd name="T43" fmla="*/ 2147483647 h 928"/>
              <a:gd name="T44" fmla="*/ 2147483647 w 2637"/>
              <a:gd name="T45" fmla="*/ 2147483647 h 928"/>
              <a:gd name="T46" fmla="*/ 2147483647 w 2637"/>
              <a:gd name="T47" fmla="*/ 2147483647 h 928"/>
              <a:gd name="T48" fmla="*/ 2147483647 w 2637"/>
              <a:gd name="T49" fmla="*/ 2147483647 h 928"/>
              <a:gd name="T50" fmla="*/ 2147483647 w 2637"/>
              <a:gd name="T51" fmla="*/ 2147483647 h 928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w 2637"/>
              <a:gd name="T79" fmla="*/ 0 h 928"/>
              <a:gd name="T80" fmla="*/ 2637 w 2637"/>
              <a:gd name="T81" fmla="*/ 928 h 928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T78" t="T79" r="T80" b="T81"/>
            <a:pathLst>
              <a:path w="2637" h="928">
                <a:moveTo>
                  <a:pt x="10" y="328"/>
                </a:moveTo>
                <a:cubicBezTo>
                  <a:pt x="14" y="291"/>
                  <a:pt x="6" y="248"/>
                  <a:pt x="28" y="219"/>
                </a:cubicBezTo>
                <a:cubicBezTo>
                  <a:pt x="124" y="92"/>
                  <a:pt x="264" y="66"/>
                  <a:pt x="410" y="37"/>
                </a:cubicBezTo>
                <a:cubicBezTo>
                  <a:pt x="516" y="16"/>
                  <a:pt x="457" y="14"/>
                  <a:pt x="583" y="10"/>
                </a:cubicBezTo>
                <a:cubicBezTo>
                  <a:pt x="728" y="5"/>
                  <a:pt x="874" y="3"/>
                  <a:pt x="1019" y="0"/>
                </a:cubicBezTo>
                <a:cubicBezTo>
                  <a:pt x="1146" y="3"/>
                  <a:pt x="1274" y="3"/>
                  <a:pt x="1401" y="10"/>
                </a:cubicBezTo>
                <a:cubicBezTo>
                  <a:pt x="1485" y="15"/>
                  <a:pt x="1571" y="41"/>
                  <a:pt x="1655" y="55"/>
                </a:cubicBezTo>
                <a:cubicBezTo>
                  <a:pt x="1733" y="86"/>
                  <a:pt x="1819" y="108"/>
                  <a:pt x="1901" y="128"/>
                </a:cubicBezTo>
                <a:cubicBezTo>
                  <a:pt x="1942" y="148"/>
                  <a:pt x="1975" y="152"/>
                  <a:pt x="2019" y="164"/>
                </a:cubicBezTo>
                <a:cubicBezTo>
                  <a:pt x="2098" y="185"/>
                  <a:pt x="2162" y="200"/>
                  <a:pt x="2246" y="210"/>
                </a:cubicBezTo>
                <a:cubicBezTo>
                  <a:pt x="2293" y="226"/>
                  <a:pt x="2338" y="230"/>
                  <a:pt x="2382" y="255"/>
                </a:cubicBezTo>
                <a:cubicBezTo>
                  <a:pt x="2439" y="287"/>
                  <a:pt x="2477" y="343"/>
                  <a:pt x="2519" y="391"/>
                </a:cubicBezTo>
                <a:cubicBezTo>
                  <a:pt x="2536" y="410"/>
                  <a:pt x="2562" y="423"/>
                  <a:pt x="2573" y="446"/>
                </a:cubicBezTo>
                <a:cubicBezTo>
                  <a:pt x="2594" y="488"/>
                  <a:pt x="2606" y="529"/>
                  <a:pt x="2619" y="573"/>
                </a:cubicBezTo>
                <a:cubicBezTo>
                  <a:pt x="2624" y="591"/>
                  <a:pt x="2637" y="628"/>
                  <a:pt x="2637" y="628"/>
                </a:cubicBezTo>
                <a:cubicBezTo>
                  <a:pt x="2634" y="654"/>
                  <a:pt x="2634" y="707"/>
                  <a:pt x="2619" y="737"/>
                </a:cubicBezTo>
                <a:cubicBezTo>
                  <a:pt x="2582" y="812"/>
                  <a:pt x="2477" y="854"/>
                  <a:pt x="2401" y="873"/>
                </a:cubicBezTo>
                <a:cubicBezTo>
                  <a:pt x="2341" y="911"/>
                  <a:pt x="2270" y="909"/>
                  <a:pt x="2201" y="919"/>
                </a:cubicBezTo>
                <a:cubicBezTo>
                  <a:pt x="1832" y="915"/>
                  <a:pt x="1500" y="928"/>
                  <a:pt x="1146" y="873"/>
                </a:cubicBezTo>
                <a:cubicBezTo>
                  <a:pt x="917" y="837"/>
                  <a:pt x="702" y="728"/>
                  <a:pt x="474" y="700"/>
                </a:cubicBezTo>
                <a:cubicBezTo>
                  <a:pt x="465" y="697"/>
                  <a:pt x="455" y="695"/>
                  <a:pt x="446" y="691"/>
                </a:cubicBezTo>
                <a:cubicBezTo>
                  <a:pt x="434" y="686"/>
                  <a:pt x="423" y="677"/>
                  <a:pt x="410" y="673"/>
                </a:cubicBezTo>
                <a:cubicBezTo>
                  <a:pt x="297" y="636"/>
                  <a:pt x="185" y="632"/>
                  <a:pt x="83" y="564"/>
                </a:cubicBezTo>
                <a:cubicBezTo>
                  <a:pt x="47" y="512"/>
                  <a:pt x="45" y="458"/>
                  <a:pt x="28" y="400"/>
                </a:cubicBezTo>
                <a:cubicBezTo>
                  <a:pt x="28" y="400"/>
                  <a:pt x="5" y="332"/>
                  <a:pt x="1" y="319"/>
                </a:cubicBezTo>
                <a:cubicBezTo>
                  <a:pt x="0" y="315"/>
                  <a:pt x="7" y="325"/>
                  <a:pt x="10" y="328"/>
                </a:cubicBezTo>
                <a:close/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25" name="Text Box 21">
            <a:extLst>
              <a:ext uri="{FF2B5EF4-FFF2-40B4-BE49-F238E27FC236}">
                <a16:creationId xmlns:a16="http://schemas.microsoft.com/office/drawing/2014/main" id="{23189EB2-8D7F-4B66-A870-372F9080BD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2286000"/>
            <a:ext cx="1098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>
                <a:latin typeface="Helvetica" panose="020B0604020202020204" pitchFamily="34" charset="0"/>
              </a:rPr>
              <a:t>Directory</a:t>
            </a:r>
          </a:p>
        </p:txBody>
      </p:sp>
      <p:sp>
        <p:nvSpPr>
          <p:cNvPr id="21526" name="Text Box 22">
            <a:extLst>
              <a:ext uri="{FF2B5EF4-FFF2-40B4-BE49-F238E27FC236}">
                <a16:creationId xmlns:a16="http://schemas.microsoft.com/office/drawing/2014/main" id="{B68D5038-6AED-4F92-9219-4892CB69A8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5100" y="4191000"/>
            <a:ext cx="666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>
                <a:latin typeface="Helvetica" panose="020B0604020202020204" pitchFamily="34" charset="0"/>
              </a:rPr>
              <a:t>Files</a:t>
            </a:r>
          </a:p>
        </p:txBody>
      </p:sp>
      <p:sp>
        <p:nvSpPr>
          <p:cNvPr id="21527" name="Rectangle 23">
            <a:extLst>
              <a:ext uri="{FF2B5EF4-FFF2-40B4-BE49-F238E27FC236}">
                <a16:creationId xmlns:a16="http://schemas.microsoft.com/office/drawing/2014/main" id="{66B718BB-137B-450B-95B5-BF8EB0DB80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5638800"/>
            <a:ext cx="7602538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>
                <a:latin typeface="Helvetica" panose="020B0604020202020204" pitchFamily="34" charset="0"/>
              </a:rPr>
              <a:t>Both the directory structure and the files reside on disk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D23F8973-D50F-4DF1-AD92-3DC692F224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03061" y="240330"/>
            <a:ext cx="7929563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Outline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8AC2A110-A4D8-43F4-9C09-95BEEA7D7F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3060" y="1233488"/>
            <a:ext cx="7718425" cy="3494087"/>
          </a:xfrm>
        </p:spPr>
        <p:txBody>
          <a:bodyPr/>
          <a:lstStyle/>
          <a:p>
            <a:r>
              <a:rPr lang="en-US" altLang="en-US" sz="2400" dirty="0"/>
              <a:t>File Concept</a:t>
            </a:r>
          </a:p>
          <a:p>
            <a:r>
              <a:rPr lang="en-US" altLang="en-US" sz="2400" dirty="0"/>
              <a:t>Access Methods</a:t>
            </a:r>
          </a:p>
          <a:p>
            <a:r>
              <a:rPr lang="en-US" altLang="en-US" sz="2400" dirty="0"/>
              <a:t>Disk and Directory Structure</a:t>
            </a:r>
          </a:p>
          <a:p>
            <a:r>
              <a:rPr lang="en-US" altLang="en-US" sz="2400" dirty="0"/>
              <a:t>File-System Mounting</a:t>
            </a:r>
          </a:p>
          <a:p>
            <a:r>
              <a:rPr lang="en-US" altLang="en-US" sz="2400" dirty="0"/>
              <a:t>File Sharing</a:t>
            </a:r>
          </a:p>
          <a:p>
            <a:r>
              <a:rPr lang="en-US" altLang="en-US" sz="2400" dirty="0"/>
              <a:t>Protection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2">
            <a:extLst>
              <a:ext uri="{FF2B5EF4-FFF2-40B4-BE49-F238E27FC236}">
                <a16:creationId xmlns:a16="http://schemas.microsoft.com/office/drawing/2014/main" id="{25BE7AEC-07DA-4065-A39B-D62187306F3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54562" y="244705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Disk Structure</a:t>
            </a:r>
          </a:p>
        </p:txBody>
      </p:sp>
      <p:sp>
        <p:nvSpPr>
          <p:cNvPr id="22531" name="Content Placeholder 3">
            <a:extLst>
              <a:ext uri="{FF2B5EF4-FFF2-40B4-BE49-F238E27FC236}">
                <a16:creationId xmlns:a16="http://schemas.microsoft.com/office/drawing/2014/main" id="{DD9C32BF-30B5-4B23-8669-58D6AE49D8C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67747" y="1287624"/>
            <a:ext cx="7716415" cy="4363876"/>
          </a:xfrm>
        </p:spPr>
        <p:txBody>
          <a:bodyPr/>
          <a:lstStyle/>
          <a:p>
            <a:r>
              <a:rPr lang="en-US" altLang="en-US" sz="2000" dirty="0"/>
              <a:t>Disk can be subdivided into </a:t>
            </a:r>
            <a:r>
              <a:rPr lang="en-US" altLang="en-US" sz="2000" b="1" dirty="0">
                <a:solidFill>
                  <a:srgbClr val="006699"/>
                </a:solidFill>
                <a:latin typeface="+mj-lt"/>
              </a:rPr>
              <a:t>partitions</a:t>
            </a:r>
          </a:p>
          <a:p>
            <a:r>
              <a:rPr lang="en-US" altLang="en-US" sz="2000" dirty="0"/>
              <a:t>Disks or partitions can be </a:t>
            </a:r>
            <a:r>
              <a:rPr lang="en-US" altLang="en-US" sz="2000" b="1" dirty="0">
                <a:solidFill>
                  <a:srgbClr val="006699"/>
                </a:solidFill>
                <a:latin typeface="+mj-lt"/>
              </a:rPr>
              <a:t>RAID</a:t>
            </a:r>
            <a:r>
              <a:rPr lang="en-US" altLang="en-US" sz="2000" b="1" dirty="0">
                <a:solidFill>
                  <a:srgbClr val="3366FF"/>
                </a:solidFill>
              </a:rPr>
              <a:t> </a:t>
            </a:r>
            <a:r>
              <a:rPr lang="en-US" altLang="en-US" sz="2000" dirty="0"/>
              <a:t>protected against failure</a:t>
            </a:r>
          </a:p>
          <a:p>
            <a:r>
              <a:rPr lang="en-US" altLang="en-US" sz="2000" dirty="0"/>
              <a:t>Disk or partition can be used </a:t>
            </a:r>
            <a:r>
              <a:rPr lang="en-US" altLang="en-US" sz="2000" b="1" dirty="0">
                <a:solidFill>
                  <a:srgbClr val="006699"/>
                </a:solidFill>
                <a:latin typeface="+mj-lt"/>
              </a:rPr>
              <a:t>raw</a:t>
            </a:r>
            <a:r>
              <a:rPr lang="en-US" altLang="en-US" sz="2000" dirty="0">
                <a:solidFill>
                  <a:srgbClr val="3366FF"/>
                </a:solidFill>
              </a:rPr>
              <a:t> </a:t>
            </a:r>
            <a:r>
              <a:rPr lang="en-US" altLang="en-US" sz="2000" dirty="0"/>
              <a:t>– without a file system, or </a:t>
            </a:r>
            <a:r>
              <a:rPr lang="en-US" altLang="en-US" sz="2000" b="1" dirty="0">
                <a:solidFill>
                  <a:srgbClr val="006699"/>
                </a:solidFill>
                <a:latin typeface="+mj-lt"/>
              </a:rPr>
              <a:t>formatted</a:t>
            </a:r>
            <a:r>
              <a:rPr lang="en-US" altLang="en-US" sz="2000" dirty="0">
                <a:solidFill>
                  <a:srgbClr val="3366FF"/>
                </a:solidFill>
              </a:rPr>
              <a:t> </a:t>
            </a:r>
            <a:r>
              <a:rPr lang="en-US" altLang="en-US" sz="2000" dirty="0"/>
              <a:t>with a file system</a:t>
            </a:r>
          </a:p>
          <a:p>
            <a:r>
              <a:rPr lang="en-US" altLang="en-US" sz="2000" dirty="0"/>
              <a:t>Partitions also known as minidisks, slices</a:t>
            </a:r>
          </a:p>
          <a:p>
            <a:r>
              <a:rPr lang="en-US" altLang="en-US" sz="2000" dirty="0"/>
              <a:t>Entity containing file system known as a </a:t>
            </a:r>
            <a:r>
              <a:rPr lang="en-US" altLang="en-US" sz="2000" b="1" dirty="0">
                <a:solidFill>
                  <a:srgbClr val="006699"/>
                </a:solidFill>
                <a:latin typeface="+mj-lt"/>
              </a:rPr>
              <a:t>volume</a:t>
            </a:r>
          </a:p>
          <a:p>
            <a:r>
              <a:rPr lang="en-US" altLang="en-US" sz="2000" dirty="0"/>
              <a:t>Each volume containing file system also tracks that file system</a:t>
            </a:r>
            <a:r>
              <a:rPr lang="ja-JP" altLang="en-US" sz="2000" dirty="0"/>
              <a:t>’</a:t>
            </a:r>
            <a:r>
              <a:rPr lang="en-US" altLang="ja-JP" sz="2000" dirty="0"/>
              <a:t>s info in </a:t>
            </a:r>
            <a:r>
              <a:rPr lang="en-US" altLang="ja-JP" sz="2000" b="1" dirty="0">
                <a:solidFill>
                  <a:srgbClr val="006699"/>
                </a:solidFill>
                <a:latin typeface="+mj-lt"/>
              </a:rPr>
              <a:t>device</a:t>
            </a:r>
            <a:r>
              <a:rPr lang="en-US" altLang="ja-JP" sz="2000" b="1" dirty="0">
                <a:solidFill>
                  <a:srgbClr val="3366FF"/>
                </a:solidFill>
              </a:rPr>
              <a:t> </a:t>
            </a:r>
            <a:r>
              <a:rPr lang="en-US" altLang="ja-JP" sz="2000" b="1" dirty="0">
                <a:solidFill>
                  <a:srgbClr val="006699"/>
                </a:solidFill>
                <a:latin typeface="+mj-lt"/>
              </a:rPr>
              <a:t>directory</a:t>
            </a:r>
            <a:r>
              <a:rPr lang="en-US" altLang="ja-JP" sz="2000" dirty="0">
                <a:solidFill>
                  <a:srgbClr val="3366FF"/>
                </a:solidFill>
              </a:rPr>
              <a:t> </a:t>
            </a:r>
            <a:r>
              <a:rPr lang="en-US" altLang="ja-JP" sz="2000" dirty="0"/>
              <a:t>or </a:t>
            </a:r>
            <a:r>
              <a:rPr lang="en-US" altLang="ja-JP" sz="2000" b="1" dirty="0">
                <a:solidFill>
                  <a:srgbClr val="006699"/>
                </a:solidFill>
                <a:latin typeface="+mj-lt"/>
              </a:rPr>
              <a:t>volume</a:t>
            </a:r>
            <a:r>
              <a:rPr lang="en-US" altLang="ja-JP" sz="2000" b="1" dirty="0">
                <a:solidFill>
                  <a:srgbClr val="3366FF"/>
                </a:solidFill>
              </a:rPr>
              <a:t> </a:t>
            </a:r>
            <a:r>
              <a:rPr lang="en-US" altLang="ja-JP" sz="2000" b="1" dirty="0">
                <a:solidFill>
                  <a:srgbClr val="006699"/>
                </a:solidFill>
                <a:latin typeface="+mj-lt"/>
              </a:rPr>
              <a:t>table</a:t>
            </a:r>
            <a:r>
              <a:rPr lang="en-US" altLang="ja-JP" sz="2000" b="1" dirty="0">
                <a:solidFill>
                  <a:srgbClr val="3366FF"/>
                </a:solidFill>
              </a:rPr>
              <a:t> </a:t>
            </a:r>
            <a:r>
              <a:rPr lang="en-US" altLang="ja-JP" sz="2000" b="1" dirty="0">
                <a:solidFill>
                  <a:srgbClr val="006699"/>
                </a:solidFill>
                <a:latin typeface="+mj-lt"/>
              </a:rPr>
              <a:t>of</a:t>
            </a:r>
            <a:r>
              <a:rPr lang="en-US" altLang="ja-JP" sz="2000" b="1" dirty="0">
                <a:solidFill>
                  <a:srgbClr val="3366FF"/>
                </a:solidFill>
              </a:rPr>
              <a:t> </a:t>
            </a:r>
            <a:r>
              <a:rPr lang="en-US" altLang="ja-JP" sz="2000" b="1" dirty="0">
                <a:solidFill>
                  <a:srgbClr val="006699"/>
                </a:solidFill>
                <a:latin typeface="+mj-lt"/>
              </a:rPr>
              <a:t>contents</a:t>
            </a:r>
          </a:p>
          <a:p>
            <a:r>
              <a:rPr lang="en-US" altLang="en-US" sz="2000" dirty="0"/>
              <a:t>As well as </a:t>
            </a:r>
            <a:r>
              <a:rPr lang="en-US" altLang="en-US" sz="2000" b="1" dirty="0">
                <a:solidFill>
                  <a:srgbClr val="006699"/>
                </a:solidFill>
                <a:latin typeface="+mj-lt"/>
              </a:rPr>
              <a:t>general-purpose</a:t>
            </a:r>
            <a:r>
              <a:rPr lang="en-US" altLang="en-US" sz="2000" b="1" dirty="0">
                <a:solidFill>
                  <a:srgbClr val="3366FF"/>
                </a:solidFill>
              </a:rPr>
              <a:t> </a:t>
            </a:r>
            <a:r>
              <a:rPr lang="en-US" altLang="en-US" sz="2000" b="1" dirty="0">
                <a:solidFill>
                  <a:srgbClr val="006699"/>
                </a:solidFill>
                <a:latin typeface="+mj-lt"/>
              </a:rPr>
              <a:t>file</a:t>
            </a:r>
            <a:r>
              <a:rPr lang="en-US" altLang="en-US" sz="2000" b="1" dirty="0">
                <a:solidFill>
                  <a:srgbClr val="3366FF"/>
                </a:solidFill>
              </a:rPr>
              <a:t> </a:t>
            </a:r>
            <a:r>
              <a:rPr lang="en-US" altLang="en-US" sz="2000" b="1" dirty="0">
                <a:solidFill>
                  <a:srgbClr val="006699"/>
                </a:solidFill>
                <a:latin typeface="+mj-lt"/>
              </a:rPr>
              <a:t>systems</a:t>
            </a:r>
            <a:r>
              <a:rPr lang="en-US" altLang="en-US" sz="2000" dirty="0">
                <a:solidFill>
                  <a:srgbClr val="3366FF"/>
                </a:solidFill>
              </a:rPr>
              <a:t> </a:t>
            </a:r>
            <a:r>
              <a:rPr lang="en-US" altLang="en-US" sz="2000" dirty="0"/>
              <a:t>there are many </a:t>
            </a:r>
            <a:r>
              <a:rPr lang="en-US" altLang="en-US" sz="2000" b="1" dirty="0">
                <a:solidFill>
                  <a:srgbClr val="006699"/>
                </a:solidFill>
                <a:latin typeface="+mj-lt"/>
              </a:rPr>
              <a:t>special-purpose</a:t>
            </a:r>
            <a:r>
              <a:rPr lang="en-US" altLang="en-US" sz="2000" b="1" dirty="0">
                <a:solidFill>
                  <a:srgbClr val="3366FF"/>
                </a:solidFill>
              </a:rPr>
              <a:t> </a:t>
            </a:r>
            <a:r>
              <a:rPr lang="en-US" altLang="en-US" sz="2000" b="1" dirty="0">
                <a:solidFill>
                  <a:srgbClr val="006699"/>
                </a:solidFill>
                <a:latin typeface="+mj-lt"/>
              </a:rPr>
              <a:t>file</a:t>
            </a:r>
            <a:r>
              <a:rPr lang="en-US" altLang="en-US" sz="2000" b="1" dirty="0">
                <a:solidFill>
                  <a:srgbClr val="3366FF"/>
                </a:solidFill>
              </a:rPr>
              <a:t> </a:t>
            </a:r>
            <a:r>
              <a:rPr lang="en-US" altLang="en-US" sz="2000" b="1" dirty="0">
                <a:solidFill>
                  <a:srgbClr val="006699"/>
                </a:solidFill>
                <a:latin typeface="+mj-lt"/>
              </a:rPr>
              <a:t>systems</a:t>
            </a:r>
            <a:r>
              <a:rPr lang="en-US" altLang="en-US" sz="2000" dirty="0"/>
              <a:t>, frequently all within the same operating system or computer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3A0EE9D2-5A50-485B-995D-057614792A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3220" y="23537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A Typical File-system Organization</a:t>
            </a:r>
          </a:p>
        </p:txBody>
      </p:sp>
      <p:pic>
        <p:nvPicPr>
          <p:cNvPr id="23555" name="Picture 6" descr="10">
            <a:extLst>
              <a:ext uri="{FF2B5EF4-FFF2-40B4-BE49-F238E27FC236}">
                <a16:creationId xmlns:a16="http://schemas.microsoft.com/office/drawing/2014/main" id="{11F23387-FC88-4FE8-879E-C7AACF679E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2388" y="1187450"/>
            <a:ext cx="6910387" cy="367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2">
            <a:extLst>
              <a:ext uri="{FF2B5EF4-FFF2-40B4-BE49-F238E27FC236}">
                <a16:creationId xmlns:a16="http://schemas.microsoft.com/office/drawing/2014/main" id="{C8058584-11C1-41DB-99D5-09F204749D8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57200" y="235374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Types of File Systems</a:t>
            </a:r>
          </a:p>
        </p:txBody>
      </p:sp>
      <p:sp>
        <p:nvSpPr>
          <p:cNvPr id="24579" name="Content Placeholder 3">
            <a:extLst>
              <a:ext uri="{FF2B5EF4-FFF2-40B4-BE49-F238E27FC236}">
                <a16:creationId xmlns:a16="http://schemas.microsoft.com/office/drawing/2014/main" id="{AD147D40-244B-495A-95A4-1E30381E8162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86410" y="1284353"/>
            <a:ext cx="7688423" cy="4530725"/>
          </a:xfrm>
        </p:spPr>
        <p:txBody>
          <a:bodyPr/>
          <a:lstStyle/>
          <a:p>
            <a:r>
              <a:rPr lang="en-US" altLang="en-US" sz="2000" dirty="0"/>
              <a:t>We mostly talk of general-purpose file systems</a:t>
            </a:r>
          </a:p>
          <a:p>
            <a:r>
              <a:rPr lang="en-US" altLang="en-US" sz="2000" dirty="0"/>
              <a:t>But systems frequently have may file systems, some general- and some special- purpose</a:t>
            </a:r>
          </a:p>
          <a:p>
            <a:r>
              <a:rPr lang="en-US" altLang="en-US" sz="2000" dirty="0"/>
              <a:t>Consider Solaris has</a:t>
            </a:r>
          </a:p>
          <a:p>
            <a:pPr lvl="1"/>
            <a:r>
              <a:rPr lang="en-US" altLang="en-US" sz="2000" dirty="0" err="1"/>
              <a:t>tmpfs</a:t>
            </a:r>
            <a:r>
              <a:rPr lang="en-US" altLang="en-US" sz="2000" dirty="0"/>
              <a:t> – memory-based volatile FS for fast, temporary I/O</a:t>
            </a:r>
          </a:p>
          <a:p>
            <a:pPr lvl="1"/>
            <a:r>
              <a:rPr lang="en-US" altLang="en-US" sz="2000" dirty="0" err="1"/>
              <a:t>objfs</a:t>
            </a:r>
            <a:r>
              <a:rPr lang="en-US" altLang="en-US" sz="2000" dirty="0"/>
              <a:t> – interface into kernel memory to get kernel symbols for debugging</a:t>
            </a:r>
          </a:p>
          <a:p>
            <a:pPr lvl="1"/>
            <a:r>
              <a:rPr lang="en-US" altLang="en-US" sz="2000" dirty="0" err="1"/>
              <a:t>ctfs</a:t>
            </a:r>
            <a:r>
              <a:rPr lang="en-US" altLang="en-US" sz="2000" dirty="0"/>
              <a:t> – contract file system for managing daemons </a:t>
            </a:r>
          </a:p>
          <a:p>
            <a:pPr lvl="1"/>
            <a:r>
              <a:rPr lang="en-US" altLang="en-US" sz="2000" dirty="0" err="1"/>
              <a:t>lofs</a:t>
            </a:r>
            <a:r>
              <a:rPr lang="en-US" altLang="en-US" sz="2000" dirty="0"/>
              <a:t> – loopback file system allows one FS to be accessed in place of another</a:t>
            </a:r>
          </a:p>
          <a:p>
            <a:pPr lvl="1"/>
            <a:r>
              <a:rPr lang="en-US" altLang="en-US" sz="2000" dirty="0" err="1"/>
              <a:t>procfs</a:t>
            </a:r>
            <a:r>
              <a:rPr lang="en-US" altLang="en-US" sz="2000" dirty="0"/>
              <a:t> – kernel interface to process structures</a:t>
            </a:r>
          </a:p>
          <a:p>
            <a:pPr lvl="1"/>
            <a:r>
              <a:rPr lang="en-US" altLang="en-US" sz="2000" dirty="0" err="1"/>
              <a:t>ufs</a:t>
            </a:r>
            <a:r>
              <a:rPr lang="en-US" altLang="en-US" sz="2000" dirty="0"/>
              <a:t>, </a:t>
            </a:r>
            <a:r>
              <a:rPr lang="en-US" altLang="en-US" sz="2000" dirty="0" err="1"/>
              <a:t>zfs</a:t>
            </a:r>
            <a:r>
              <a:rPr lang="en-US" altLang="en-US" sz="2000" dirty="0"/>
              <a:t> – general purpose file systems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0ACF19F4-426B-4C1D-B08A-FA62E4E6A2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5303" y="244122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Operations Performed on Directory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DB69FBC2-80F7-43A8-A6AB-561417C6C9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6603" y="1278809"/>
            <a:ext cx="7678899" cy="4530725"/>
          </a:xfrm>
        </p:spPr>
        <p:txBody>
          <a:bodyPr/>
          <a:lstStyle/>
          <a:p>
            <a:r>
              <a:rPr lang="en-US" altLang="en-US" sz="2400" dirty="0"/>
              <a:t>Search for a file</a:t>
            </a:r>
          </a:p>
          <a:p>
            <a:endParaRPr lang="en-US" altLang="en-US" sz="1000" dirty="0"/>
          </a:p>
          <a:p>
            <a:r>
              <a:rPr lang="en-US" altLang="en-US" sz="2400" dirty="0"/>
              <a:t>Create a file</a:t>
            </a:r>
          </a:p>
          <a:p>
            <a:endParaRPr lang="en-US" altLang="en-US" sz="1000" dirty="0"/>
          </a:p>
          <a:p>
            <a:r>
              <a:rPr lang="en-US" altLang="en-US" sz="2400" dirty="0"/>
              <a:t>Delete a file</a:t>
            </a:r>
          </a:p>
          <a:p>
            <a:endParaRPr lang="en-US" altLang="en-US" sz="1000" dirty="0"/>
          </a:p>
          <a:p>
            <a:r>
              <a:rPr lang="en-US" altLang="en-US" sz="2400" dirty="0"/>
              <a:t>List a directory</a:t>
            </a:r>
          </a:p>
          <a:p>
            <a:endParaRPr lang="en-US" altLang="en-US" sz="1000" dirty="0"/>
          </a:p>
          <a:p>
            <a:r>
              <a:rPr lang="en-US" altLang="en-US" sz="2400" dirty="0"/>
              <a:t>Rename a file</a:t>
            </a:r>
          </a:p>
          <a:p>
            <a:endParaRPr lang="en-US" altLang="en-US" sz="1000" dirty="0"/>
          </a:p>
          <a:p>
            <a:r>
              <a:rPr lang="en-US" altLang="en-US" sz="2400" dirty="0"/>
              <a:t>Traverse the file system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47414293-0AF3-4A9F-BE3B-DCA02E9A75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78295" y="343940"/>
            <a:ext cx="7743825" cy="457200"/>
          </a:xfrm>
        </p:spPr>
        <p:txBody>
          <a:bodyPr/>
          <a:lstStyle/>
          <a:p>
            <a:pPr eaLnBrk="1" hangingPunct="1"/>
            <a:r>
              <a:rPr lang="en-US" altLang="en-US" dirty="0"/>
              <a:t>Directory Organization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F79B2879-15AF-4085-9167-1D59489A4A9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00149" y="1804472"/>
            <a:ext cx="7374683" cy="4460875"/>
          </a:xfrm>
        </p:spPr>
        <p:txBody>
          <a:bodyPr/>
          <a:lstStyle/>
          <a:p>
            <a:r>
              <a:rPr lang="en-US" altLang="en-US" sz="2400" dirty="0"/>
              <a:t>Efficiency – locating a file quickly</a:t>
            </a:r>
          </a:p>
          <a:p>
            <a:r>
              <a:rPr lang="en-US" altLang="en-US" sz="2400" dirty="0"/>
              <a:t>Naming – convenient to users</a:t>
            </a:r>
          </a:p>
          <a:p>
            <a:pPr lvl="1"/>
            <a:r>
              <a:rPr lang="en-US" altLang="en-US" sz="2400" dirty="0"/>
              <a:t>Two users can have same name for different files</a:t>
            </a:r>
          </a:p>
          <a:p>
            <a:pPr lvl="1"/>
            <a:r>
              <a:rPr lang="en-US" altLang="en-US" sz="2400" dirty="0"/>
              <a:t>The same file can have several different names</a:t>
            </a:r>
          </a:p>
          <a:p>
            <a:r>
              <a:rPr lang="en-US" altLang="en-US" sz="2400" dirty="0"/>
              <a:t>Grouping – logical grouping of files by properties, (e.g., all Java programs, all games, …)</a:t>
            </a:r>
          </a:p>
        </p:txBody>
      </p:sp>
      <p:sp>
        <p:nvSpPr>
          <p:cNvPr id="26628" name="Rectangle 4">
            <a:extLst>
              <a:ext uri="{FF2B5EF4-FFF2-40B4-BE49-F238E27FC236}">
                <a16:creationId xmlns:a16="http://schemas.microsoft.com/office/drawing/2014/main" id="{9B43EDD4-1D08-4BC5-8A60-7A07B4E85C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1256784"/>
            <a:ext cx="7188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2400" dirty="0">
                <a:latin typeface="Helvetica" panose="020B0604020202020204" pitchFamily="34" charset="0"/>
              </a:rPr>
              <a:t>The directory is organized logically to obtain 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65A99D68-2D0E-4041-A56C-2E8506F0E1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39748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Single-Level Directory</a:t>
            </a:r>
            <a:endParaRPr lang="en-US" altLang="en-US" sz="2400" dirty="0"/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A6992309-99B3-429C-97D5-9162A2154F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55663" y="1242527"/>
            <a:ext cx="7275512" cy="4130675"/>
          </a:xfrm>
        </p:spPr>
        <p:txBody>
          <a:bodyPr/>
          <a:lstStyle/>
          <a:p>
            <a:r>
              <a:rPr lang="en-US" altLang="en-US" sz="2400" dirty="0"/>
              <a:t>A single directory for all users</a:t>
            </a:r>
          </a:p>
          <a:p>
            <a:endParaRPr lang="en-US" altLang="en-US" sz="2400" dirty="0"/>
          </a:p>
          <a:p>
            <a:endParaRPr lang="en-US" altLang="en-US" sz="2400" dirty="0"/>
          </a:p>
          <a:p>
            <a:endParaRPr lang="en-US" altLang="en-US" sz="2400" dirty="0"/>
          </a:p>
          <a:p>
            <a:endParaRPr lang="en-US" altLang="en-US" sz="2400" dirty="0"/>
          </a:p>
          <a:p>
            <a:endParaRPr lang="en-US" altLang="en-US" sz="2400" dirty="0"/>
          </a:p>
          <a:p>
            <a:r>
              <a:rPr lang="en-US" altLang="en-US" sz="2400" dirty="0"/>
              <a:t>Naming problem</a:t>
            </a:r>
          </a:p>
          <a:p>
            <a:r>
              <a:rPr lang="en-US" altLang="en-US" sz="2400" dirty="0"/>
              <a:t>Grouping problem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</p:txBody>
      </p:sp>
      <p:sp>
        <p:nvSpPr>
          <p:cNvPr id="27652" name="Rectangle 5">
            <a:extLst>
              <a:ext uri="{FF2B5EF4-FFF2-40B4-BE49-F238E27FC236}">
                <a16:creationId xmlns:a16="http://schemas.microsoft.com/office/drawing/2014/main" id="{A485EA9C-1F05-4BCE-9C7C-9A04E7B29C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0925" y="3746500"/>
            <a:ext cx="44069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2000">
              <a:latin typeface="Helvetica" panose="020B0604020202020204" pitchFamily="34" charset="0"/>
            </a:endParaRPr>
          </a:p>
        </p:txBody>
      </p:sp>
      <p:pic>
        <p:nvPicPr>
          <p:cNvPr id="27653" name="Picture 7">
            <a:extLst>
              <a:ext uri="{FF2B5EF4-FFF2-40B4-BE49-F238E27FC236}">
                <a16:creationId xmlns:a16="http://schemas.microsoft.com/office/drawing/2014/main" id="{76218F22-7939-4544-9D7D-2F1E404509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4724" y="2193715"/>
            <a:ext cx="6100762" cy="148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BB8D356E-9517-4510-B89B-830CEC9429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29207" y="244704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Two-Level Directory</a:t>
            </a:r>
            <a:endParaRPr lang="en-US" altLang="en-US" sz="2400" dirty="0"/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ECB33359-9268-4EDE-93A3-90B81EE486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49313" y="1120775"/>
            <a:ext cx="7869237" cy="555625"/>
          </a:xfrm>
        </p:spPr>
        <p:txBody>
          <a:bodyPr/>
          <a:lstStyle/>
          <a:p>
            <a:r>
              <a:rPr lang="en-US" altLang="en-US" sz="2000" dirty="0"/>
              <a:t>Separate directory for each user</a:t>
            </a:r>
          </a:p>
        </p:txBody>
      </p:sp>
      <p:sp>
        <p:nvSpPr>
          <p:cNvPr id="28676" name="Rectangle 5">
            <a:extLst>
              <a:ext uri="{FF2B5EF4-FFF2-40B4-BE49-F238E27FC236}">
                <a16:creationId xmlns:a16="http://schemas.microsoft.com/office/drawing/2014/main" id="{E1D5DF09-0166-4795-A39B-12D29BA64A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075" y="4111625"/>
            <a:ext cx="7002463" cy="140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35000"/>
              </a:spcBef>
              <a:buClr>
                <a:srgbClr val="993300"/>
              </a:buClr>
              <a:buSzPct val="110000"/>
              <a:buFont typeface="Wingdings" panose="05000000000000000000" pitchFamily="2" charset="2"/>
              <a:buChar char="§"/>
            </a:pPr>
            <a:r>
              <a:rPr kumimoji="1" lang="en-US" altLang="en-US" sz="2000" dirty="0">
                <a:latin typeface="Helvetica" panose="020B0604020202020204" pitchFamily="34" charset="0"/>
              </a:rPr>
              <a:t>Path name</a:t>
            </a:r>
          </a:p>
          <a:p>
            <a:pPr>
              <a:spcBef>
                <a:spcPct val="35000"/>
              </a:spcBef>
              <a:buClr>
                <a:srgbClr val="993300"/>
              </a:buClr>
              <a:buSzPct val="110000"/>
              <a:buFont typeface="Wingdings" panose="05000000000000000000" pitchFamily="2" charset="2"/>
              <a:buChar char="§"/>
            </a:pPr>
            <a:r>
              <a:rPr kumimoji="1" lang="en-US" altLang="en-US" sz="2000" dirty="0">
                <a:latin typeface="Helvetica" panose="020B0604020202020204" pitchFamily="34" charset="0"/>
              </a:rPr>
              <a:t>Can have the same file name for different user</a:t>
            </a:r>
          </a:p>
          <a:p>
            <a:pPr>
              <a:spcBef>
                <a:spcPct val="35000"/>
              </a:spcBef>
              <a:buClr>
                <a:srgbClr val="993300"/>
              </a:buClr>
              <a:buSzPct val="110000"/>
              <a:buFont typeface="Wingdings" panose="05000000000000000000" pitchFamily="2" charset="2"/>
              <a:buChar char="§"/>
            </a:pPr>
            <a:r>
              <a:rPr kumimoji="1" lang="en-US" altLang="en-US" sz="2000" dirty="0">
                <a:latin typeface="Helvetica" panose="020B0604020202020204" pitchFamily="34" charset="0"/>
              </a:rPr>
              <a:t>Efficient searching</a:t>
            </a:r>
          </a:p>
          <a:p>
            <a:pPr>
              <a:spcBef>
                <a:spcPct val="35000"/>
              </a:spcBef>
              <a:buClr>
                <a:srgbClr val="993300"/>
              </a:buClr>
              <a:buSzPct val="110000"/>
              <a:buFont typeface="Wingdings" panose="05000000000000000000" pitchFamily="2" charset="2"/>
              <a:buChar char="§"/>
            </a:pPr>
            <a:r>
              <a:rPr kumimoji="1" lang="en-US" altLang="en-US" sz="2000" dirty="0">
                <a:latin typeface="Helvetica" panose="020B0604020202020204" pitchFamily="34" charset="0"/>
              </a:rPr>
              <a:t>No grouping capability</a:t>
            </a:r>
          </a:p>
        </p:txBody>
      </p:sp>
      <p:pic>
        <p:nvPicPr>
          <p:cNvPr id="28677" name="Picture 8">
            <a:extLst>
              <a:ext uri="{FF2B5EF4-FFF2-40B4-BE49-F238E27FC236}">
                <a16:creationId xmlns:a16="http://schemas.microsoft.com/office/drawing/2014/main" id="{67867623-FB52-4C18-9523-A6343747D8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75" y="1724025"/>
            <a:ext cx="6427788" cy="219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08349A3E-B928-493E-B782-F5B3F00068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85193" y="244705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Tree-Structured Directories</a:t>
            </a:r>
          </a:p>
        </p:txBody>
      </p:sp>
      <p:pic>
        <p:nvPicPr>
          <p:cNvPr id="29699" name="Picture 6">
            <a:extLst>
              <a:ext uri="{FF2B5EF4-FFF2-40B4-BE49-F238E27FC236}">
                <a16:creationId xmlns:a16="http://schemas.microsoft.com/office/drawing/2014/main" id="{B50CD35F-5849-418A-BDA3-1E2065B42E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525" y="1239838"/>
            <a:ext cx="6915150" cy="440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066805D3-99ED-4624-97B7-43C1CC8950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08964" y="249661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Tree-Structured Directories (Cont.)</a:t>
            </a: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4F7E9DC7-71FD-479D-8624-1A99274537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0423" y="1350088"/>
            <a:ext cx="7613781" cy="4530725"/>
          </a:xfrm>
        </p:spPr>
        <p:txBody>
          <a:bodyPr/>
          <a:lstStyle/>
          <a:p>
            <a:r>
              <a:rPr lang="en-US" altLang="en-US" sz="2400" dirty="0"/>
              <a:t>Efficient searching</a:t>
            </a:r>
            <a:br>
              <a:rPr lang="en-US" altLang="en-US" sz="2400" dirty="0"/>
            </a:br>
            <a:endParaRPr lang="en-US" altLang="en-US" sz="2400" dirty="0"/>
          </a:p>
          <a:p>
            <a:r>
              <a:rPr lang="en-US" altLang="en-US" sz="2400" dirty="0"/>
              <a:t>Grouping Capability</a:t>
            </a:r>
            <a:br>
              <a:rPr lang="en-US" altLang="en-US" sz="2400" dirty="0"/>
            </a:br>
            <a:endParaRPr lang="en-US" altLang="en-US" sz="2400" dirty="0"/>
          </a:p>
          <a:p>
            <a:r>
              <a:rPr lang="en-US" altLang="en-US" sz="2400" dirty="0"/>
              <a:t>Current directory (working directory)</a:t>
            </a:r>
          </a:p>
          <a:p>
            <a:pPr lvl="1"/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cd /spell/mail/prog</a:t>
            </a:r>
          </a:p>
          <a:p>
            <a:pPr lvl="1"/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 list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27BDE1F1-2505-4238-9EC4-F1264D6FDB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12847" y="24412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Tree-Structured Directories (Cont.)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B4225E8E-BF7D-4B18-8AFA-C469132047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63600" y="1136650"/>
            <a:ext cx="7370763" cy="2992438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2857500" algn="ctr"/>
              </a:tabLst>
            </a:pPr>
            <a:r>
              <a:rPr lang="en-US" altLang="en-US" sz="2000" b="1" dirty="0">
                <a:solidFill>
                  <a:srgbClr val="006699"/>
                </a:solidFill>
                <a:latin typeface="+mj-lt"/>
              </a:rPr>
              <a:t>Absolute</a:t>
            </a:r>
            <a:r>
              <a:rPr lang="en-US" altLang="en-US" sz="2000" dirty="0"/>
              <a:t> or </a:t>
            </a:r>
            <a:r>
              <a:rPr lang="en-US" altLang="en-US" sz="2000" b="1" dirty="0">
                <a:solidFill>
                  <a:srgbClr val="006699"/>
                </a:solidFill>
                <a:latin typeface="+mj-lt"/>
              </a:rPr>
              <a:t>relative</a:t>
            </a:r>
            <a:r>
              <a:rPr lang="en-US" altLang="en-US" sz="2000" dirty="0"/>
              <a:t> path name</a:t>
            </a:r>
          </a:p>
          <a:p>
            <a:pPr>
              <a:lnSpc>
                <a:spcPct val="90000"/>
              </a:lnSpc>
              <a:tabLst>
                <a:tab pos="2857500" algn="ctr"/>
              </a:tabLst>
            </a:pPr>
            <a:r>
              <a:rPr lang="en-US" altLang="en-US" sz="2000" dirty="0"/>
              <a:t>Creating a new file is done in current directory</a:t>
            </a:r>
          </a:p>
          <a:p>
            <a:pPr>
              <a:lnSpc>
                <a:spcPct val="90000"/>
              </a:lnSpc>
              <a:tabLst>
                <a:tab pos="2857500" algn="ctr"/>
              </a:tabLst>
            </a:pPr>
            <a:r>
              <a:rPr lang="en-US" altLang="en-US" sz="2000" dirty="0"/>
              <a:t>Delete a file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2857500" algn="ctr"/>
              </a:tabLst>
            </a:pPr>
            <a:r>
              <a:rPr lang="en-US" altLang="en-US" sz="2000" dirty="0"/>
              <a:t>		</a:t>
            </a: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rm &lt;file-name&gt;</a:t>
            </a:r>
          </a:p>
          <a:p>
            <a:pPr>
              <a:lnSpc>
                <a:spcPct val="90000"/>
              </a:lnSpc>
              <a:tabLst>
                <a:tab pos="2857500" algn="ctr"/>
              </a:tabLst>
            </a:pPr>
            <a:r>
              <a:rPr lang="en-US" altLang="en-US" sz="2000" dirty="0"/>
              <a:t>Creating a new subdirectory is done in current directory</a:t>
            </a:r>
          </a:p>
          <a:p>
            <a:pPr marL="342900" lvl="1" indent="-342900">
              <a:lnSpc>
                <a:spcPct val="90000"/>
              </a:lnSpc>
              <a:buClr>
                <a:srgbClr val="993300"/>
              </a:buClr>
              <a:buSzPct val="90000"/>
              <a:buFont typeface="Monotype Sorts" pitchFamily="-84" charset="2"/>
              <a:buNone/>
              <a:tabLst>
                <a:tab pos="2857500" algn="ctr"/>
              </a:tabLst>
            </a:pPr>
            <a:r>
              <a:rPr lang="en-US" altLang="en-US" sz="2000" dirty="0"/>
              <a:t>		</a:t>
            </a:r>
            <a:r>
              <a:rPr lang="en-US" altLang="en-US" sz="20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mkdir</a:t>
            </a: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n-US" altLang="en-US" sz="20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-name&gt;</a:t>
            </a:r>
          </a:p>
          <a:p>
            <a:pPr marL="342900" lvl="1" indent="-342900">
              <a:lnSpc>
                <a:spcPct val="90000"/>
              </a:lnSpc>
              <a:buClr>
                <a:srgbClr val="993300"/>
              </a:buClr>
              <a:buSzPct val="90000"/>
              <a:buFont typeface="Monotype Sorts" pitchFamily="-84" charset="2"/>
              <a:buNone/>
              <a:tabLst>
                <a:tab pos="2857500" algn="ctr"/>
              </a:tabLst>
            </a:pPr>
            <a:r>
              <a:rPr lang="en-US" altLang="en-US" sz="2000" dirty="0"/>
              <a:t>	Example:  if in current directory   </a:t>
            </a: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/mail</a:t>
            </a:r>
          </a:p>
          <a:p>
            <a:pPr marL="342900" lvl="1" indent="-342900">
              <a:lnSpc>
                <a:spcPct val="90000"/>
              </a:lnSpc>
              <a:buClr>
                <a:srgbClr val="993300"/>
              </a:buClr>
              <a:buSzPct val="90000"/>
              <a:buFont typeface="Monotype Sorts" pitchFamily="-84" charset="2"/>
              <a:buNone/>
              <a:tabLst>
                <a:tab pos="2857500" algn="ctr"/>
              </a:tabLst>
            </a:pP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en-US" sz="20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mkdir</a:t>
            </a: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count</a:t>
            </a:r>
          </a:p>
        </p:txBody>
      </p:sp>
      <p:sp>
        <p:nvSpPr>
          <p:cNvPr id="31748" name="Rectangle 11">
            <a:extLst>
              <a:ext uri="{FF2B5EF4-FFF2-40B4-BE49-F238E27FC236}">
                <a16:creationId xmlns:a16="http://schemas.microsoft.com/office/drawing/2014/main" id="{C4796BEF-77B3-4BDD-A44D-A76EC0749B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2488" y="5561013"/>
            <a:ext cx="7423150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2857500" algn="ctr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2857500" algn="ctr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2857500" algn="ctr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2857500" algn="ctr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2857500" algn="ctr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57500" algn="ctr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57500" algn="ctr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57500" algn="ctr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57500" algn="ctr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2400" dirty="0">
                <a:latin typeface="Helvetica" panose="020B0604020202020204" pitchFamily="34" charset="0"/>
              </a:rPr>
              <a:t>Deleting </a:t>
            </a:r>
            <a:r>
              <a:rPr lang="ja-JP" altLang="en-US" sz="2400" dirty="0">
                <a:latin typeface="Helvetica" panose="020B0604020202020204" pitchFamily="34" charset="0"/>
              </a:rPr>
              <a:t>“</a:t>
            </a:r>
            <a:r>
              <a:rPr lang="en-US" altLang="ja-JP" sz="2400" dirty="0">
                <a:latin typeface="Helvetica" panose="020B0604020202020204" pitchFamily="34" charset="0"/>
              </a:rPr>
              <a:t>mail</a:t>
            </a:r>
            <a:r>
              <a:rPr lang="ja-JP" altLang="en-US" sz="2400" dirty="0">
                <a:latin typeface="Helvetica" panose="020B0604020202020204" pitchFamily="34" charset="0"/>
              </a:rPr>
              <a:t>”</a:t>
            </a:r>
            <a:r>
              <a:rPr lang="en-US" altLang="ja-JP" sz="2400" dirty="0">
                <a:latin typeface="Helvetica" panose="020B0604020202020204" pitchFamily="34" charset="0"/>
              </a:rPr>
              <a:t> </a:t>
            </a:r>
            <a:r>
              <a:rPr lang="en-US" altLang="ja-JP" sz="2400" dirty="0">
                <a:latin typeface="Helvetica" panose="020B0604020202020204" pitchFamily="34" charset="0"/>
                <a:sym typeface="Symbol" panose="05050102010706020507" pitchFamily="18" charset="2"/>
              </a:rPr>
              <a:t> deleting the entire subtree rooted by </a:t>
            </a:r>
            <a:r>
              <a:rPr lang="ja-JP" altLang="en-US" sz="2400" dirty="0">
                <a:latin typeface="Helvetica" panose="020B0604020202020204" pitchFamily="34" charset="0"/>
                <a:sym typeface="Symbol" panose="05050102010706020507" pitchFamily="18" charset="2"/>
              </a:rPr>
              <a:t>“</a:t>
            </a:r>
            <a:r>
              <a:rPr lang="en-US" altLang="ja-JP" sz="2400" dirty="0">
                <a:latin typeface="Helvetica" panose="020B0604020202020204" pitchFamily="34" charset="0"/>
                <a:sym typeface="Symbol" panose="05050102010706020507" pitchFamily="18" charset="2"/>
              </a:rPr>
              <a:t>mail</a:t>
            </a:r>
            <a:r>
              <a:rPr lang="ja-JP" altLang="en-US" sz="2400" dirty="0">
                <a:latin typeface="Helvetica" panose="020B0604020202020204" pitchFamily="34" charset="0"/>
                <a:sym typeface="Symbol" panose="05050102010706020507" pitchFamily="18" charset="2"/>
              </a:rPr>
              <a:t>”</a:t>
            </a:r>
            <a:endParaRPr lang="en-US" altLang="en-US" sz="2400" dirty="0">
              <a:latin typeface="Helvetica" panose="020B0604020202020204" pitchFamily="34" charset="0"/>
            </a:endParaRPr>
          </a:p>
        </p:txBody>
      </p:sp>
      <p:pic>
        <p:nvPicPr>
          <p:cNvPr id="31749" name="Picture 1">
            <a:extLst>
              <a:ext uri="{FF2B5EF4-FFF2-40B4-BE49-F238E27FC236}">
                <a16:creationId xmlns:a16="http://schemas.microsoft.com/office/drawing/2014/main" id="{FC81682E-CF05-4DC4-841B-08EC50EA10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9185" y="4307682"/>
            <a:ext cx="3132137" cy="1074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2594F17E-A241-488A-BC65-2AAC5ED0BB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7909" y="239748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/>
              <a:t>Objectives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7371A58D-A8E3-4A35-A32D-F80D4477446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5071" y="1233488"/>
            <a:ext cx="7632438" cy="4530725"/>
          </a:xfrm>
        </p:spPr>
        <p:txBody>
          <a:bodyPr/>
          <a:lstStyle/>
          <a:p>
            <a:r>
              <a:rPr lang="en-US" altLang="en-US" sz="2400" dirty="0"/>
              <a:t>To explain the function of file systems</a:t>
            </a:r>
          </a:p>
          <a:p>
            <a:r>
              <a:rPr lang="en-US" altLang="en-US" sz="2400" dirty="0"/>
              <a:t>To describe the interfaces to file systems</a:t>
            </a:r>
          </a:p>
          <a:p>
            <a:r>
              <a:rPr lang="en-US" altLang="en-US" sz="2400" dirty="0"/>
              <a:t>To discuss file-system design tradeoffs, including access methods, file sharing, file locking, and directory structures</a:t>
            </a:r>
          </a:p>
          <a:p>
            <a:r>
              <a:rPr lang="en-US" altLang="en-US" sz="2400" dirty="0"/>
              <a:t>To explore file-system protection</a:t>
            </a:r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CE8C4438-D35F-4569-A192-4F79B30714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13186" y="24412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Acyclic-Graph Directories</a:t>
            </a:r>
            <a:endParaRPr lang="en-US" altLang="en-US" sz="2400" dirty="0"/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7F1500EF-5192-4078-8D70-C47011CA42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57867" y="1093788"/>
            <a:ext cx="7029450" cy="522287"/>
          </a:xfrm>
        </p:spPr>
        <p:txBody>
          <a:bodyPr/>
          <a:lstStyle/>
          <a:p>
            <a:r>
              <a:rPr lang="en-US" altLang="en-US" dirty="0"/>
              <a:t>Have shared subdirectories and files</a:t>
            </a:r>
          </a:p>
        </p:txBody>
      </p:sp>
      <p:pic>
        <p:nvPicPr>
          <p:cNvPr id="32772" name="Picture 7" descr="10">
            <a:extLst>
              <a:ext uri="{FF2B5EF4-FFF2-40B4-BE49-F238E27FC236}">
                <a16:creationId xmlns:a16="http://schemas.microsoft.com/office/drawing/2014/main" id="{19C737FE-E339-4EEE-A6C3-70AEB5A3BD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6788" y="1677988"/>
            <a:ext cx="4960937" cy="400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116B4625-FB4C-47D0-8A30-A6CC09CC34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11238" y="257827"/>
            <a:ext cx="7718425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Acyclic-Graph Directories (Cont.)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5CBDBADA-C34E-4024-A3E9-3C106235EE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53264" y="1120775"/>
            <a:ext cx="7564437" cy="4530725"/>
          </a:xfrm>
        </p:spPr>
        <p:txBody>
          <a:bodyPr/>
          <a:lstStyle/>
          <a:p>
            <a:r>
              <a:rPr lang="en-US" altLang="en-US" sz="2400" dirty="0"/>
              <a:t>Two different names (aliasing)</a:t>
            </a:r>
          </a:p>
          <a:p>
            <a:r>
              <a:rPr lang="en-US" altLang="en-US" sz="2400" dirty="0"/>
              <a:t>If </a:t>
            </a:r>
            <a:r>
              <a:rPr lang="en-US" altLang="en-US" sz="2400" b="1" i="1" dirty="0" err="1"/>
              <a:t>dict</a:t>
            </a:r>
            <a:r>
              <a:rPr lang="en-US" altLang="en-US" sz="2400" dirty="0"/>
              <a:t> deletes </a:t>
            </a:r>
            <a:r>
              <a:rPr lang="en-US" altLang="en-US" sz="2400" b="1" i="1" dirty="0"/>
              <a:t>list</a:t>
            </a:r>
            <a:r>
              <a:rPr lang="en-US" altLang="en-US" sz="2400" dirty="0"/>
              <a:t> </a:t>
            </a:r>
            <a:r>
              <a:rPr lang="en-US" altLang="en-US" sz="2400" dirty="0">
                <a:sym typeface="Symbol" panose="05050102010706020507" pitchFamily="18" charset="2"/>
              </a:rPr>
              <a:t> dangling pointer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2400" dirty="0"/>
              <a:t>	Solutions:</a:t>
            </a:r>
          </a:p>
          <a:p>
            <a:pPr lvl="1"/>
            <a:r>
              <a:rPr lang="en-US" altLang="en-US" sz="2400" dirty="0" err="1"/>
              <a:t>Backpointers</a:t>
            </a:r>
            <a:r>
              <a:rPr lang="en-US" altLang="en-US" sz="2400" dirty="0"/>
              <a:t>, so we can delete all pointers</a:t>
            </a:r>
            <a:br>
              <a:rPr lang="en-US" altLang="en-US" sz="2400" dirty="0"/>
            </a:br>
            <a:r>
              <a:rPr lang="en-US" altLang="en-US" sz="2400" dirty="0"/>
              <a:t>Variable size records a problem</a:t>
            </a:r>
          </a:p>
          <a:p>
            <a:pPr lvl="1"/>
            <a:r>
              <a:rPr lang="en-US" altLang="en-US" sz="2400" dirty="0" err="1"/>
              <a:t>Backpointers</a:t>
            </a:r>
            <a:r>
              <a:rPr lang="en-US" altLang="en-US" sz="2400" dirty="0"/>
              <a:t> using a daisy chain organization</a:t>
            </a:r>
          </a:p>
          <a:p>
            <a:pPr lvl="1"/>
            <a:r>
              <a:rPr lang="en-US" altLang="en-US" sz="2400" dirty="0"/>
              <a:t>Entry-hold-count solution</a:t>
            </a:r>
          </a:p>
          <a:p>
            <a:r>
              <a:rPr lang="en-US" altLang="en-US" sz="2400" dirty="0"/>
              <a:t>New directory entry type</a:t>
            </a:r>
          </a:p>
          <a:p>
            <a:pPr lvl="1"/>
            <a:r>
              <a:rPr lang="en-US" altLang="en-US" sz="2400" b="1" dirty="0">
                <a:solidFill>
                  <a:srgbClr val="006699"/>
                </a:solidFill>
                <a:latin typeface="+mj-lt"/>
              </a:rPr>
              <a:t>Link</a:t>
            </a:r>
            <a:r>
              <a:rPr lang="en-US" altLang="en-US" sz="2400" dirty="0"/>
              <a:t> – another name (pointer) to an existing file</a:t>
            </a:r>
          </a:p>
          <a:p>
            <a:pPr lvl="1"/>
            <a:r>
              <a:rPr lang="en-US" altLang="en-US" sz="2400" b="1" dirty="0">
                <a:solidFill>
                  <a:srgbClr val="006699"/>
                </a:solidFill>
                <a:latin typeface="+mj-lt"/>
              </a:rPr>
              <a:t>Resolve</a:t>
            </a:r>
            <a:r>
              <a:rPr lang="en-US" altLang="en-US" sz="2400" b="1" dirty="0">
                <a:solidFill>
                  <a:srgbClr val="3366FF"/>
                </a:solidFill>
              </a:rPr>
              <a:t> </a:t>
            </a:r>
            <a:r>
              <a:rPr lang="en-US" altLang="en-US" sz="2400" b="1" dirty="0">
                <a:solidFill>
                  <a:srgbClr val="006699"/>
                </a:solidFill>
                <a:latin typeface="+mj-lt"/>
              </a:rPr>
              <a:t>the</a:t>
            </a:r>
            <a:r>
              <a:rPr lang="en-US" altLang="en-US" sz="2400" b="1" dirty="0">
                <a:solidFill>
                  <a:srgbClr val="3366FF"/>
                </a:solidFill>
              </a:rPr>
              <a:t> </a:t>
            </a:r>
            <a:r>
              <a:rPr lang="en-US" altLang="en-US" sz="2400" b="1" dirty="0">
                <a:solidFill>
                  <a:srgbClr val="006699"/>
                </a:solidFill>
                <a:latin typeface="+mj-lt"/>
              </a:rPr>
              <a:t>link</a:t>
            </a:r>
            <a:r>
              <a:rPr lang="en-US" altLang="en-US" sz="2400" b="1" dirty="0">
                <a:solidFill>
                  <a:srgbClr val="3366FF"/>
                </a:solidFill>
              </a:rPr>
              <a:t> </a:t>
            </a:r>
            <a:r>
              <a:rPr lang="en-US" altLang="en-US" sz="2400" dirty="0"/>
              <a:t>– follow pointer to locate the file</a:t>
            </a:r>
            <a:endParaRPr lang="en-US" altLang="en-US" sz="2400" b="1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B687856A-A35F-4694-BA79-E5E5FE1710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74302" y="244705"/>
            <a:ext cx="7656512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General Graph Directory</a:t>
            </a:r>
            <a:endParaRPr lang="en-US" altLang="en-US" sz="2400" dirty="0"/>
          </a:p>
        </p:txBody>
      </p:sp>
      <p:pic>
        <p:nvPicPr>
          <p:cNvPr id="34819" name="Picture 6" descr="10">
            <a:extLst>
              <a:ext uri="{FF2B5EF4-FFF2-40B4-BE49-F238E27FC236}">
                <a16:creationId xmlns:a16="http://schemas.microsoft.com/office/drawing/2014/main" id="{76295A14-2EB3-45D4-833C-559743375A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100" y="1331913"/>
            <a:ext cx="6616700" cy="391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03EA828D-CDA3-431E-9172-1C1FFB1439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89401" y="244705"/>
            <a:ext cx="7707312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General Graph Directory (Cont.)</a:t>
            </a:r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4136FF0A-B503-40C8-B55A-E2550A3466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0675" y="1191049"/>
            <a:ext cx="7707312" cy="4530725"/>
          </a:xfrm>
        </p:spPr>
        <p:txBody>
          <a:bodyPr/>
          <a:lstStyle/>
          <a:p>
            <a:r>
              <a:rPr lang="en-US" altLang="en-US" sz="2400" dirty="0"/>
              <a:t>How do we guarantee no cycles?</a:t>
            </a:r>
          </a:p>
          <a:p>
            <a:pPr lvl="1"/>
            <a:r>
              <a:rPr lang="en-US" altLang="en-US" sz="2400" dirty="0"/>
              <a:t>Allow only links to file not subdirectories</a:t>
            </a:r>
          </a:p>
          <a:p>
            <a:pPr lvl="1"/>
            <a:r>
              <a:rPr lang="en-US" altLang="en-US" sz="2400" b="1" dirty="0">
                <a:solidFill>
                  <a:srgbClr val="006699"/>
                </a:solidFill>
                <a:latin typeface="+mj-lt"/>
              </a:rPr>
              <a:t>Garbage</a:t>
            </a:r>
            <a:r>
              <a:rPr lang="en-US" altLang="en-US" sz="2400" b="1" dirty="0">
                <a:solidFill>
                  <a:srgbClr val="3366FF"/>
                </a:solidFill>
              </a:rPr>
              <a:t> </a:t>
            </a:r>
            <a:r>
              <a:rPr lang="en-US" altLang="en-US" sz="2400" b="1" dirty="0">
                <a:solidFill>
                  <a:srgbClr val="006699"/>
                </a:solidFill>
                <a:latin typeface="+mj-lt"/>
              </a:rPr>
              <a:t>collection</a:t>
            </a:r>
          </a:p>
          <a:p>
            <a:pPr lvl="1"/>
            <a:r>
              <a:rPr lang="en-US" altLang="en-US" sz="2400" dirty="0"/>
              <a:t>Every time a new link is added use a cycle detection algorithm to determine whether it is OK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07FD060D-2C73-48CF-8942-3DBD292EF6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68375" y="239166"/>
            <a:ext cx="7718425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File System Mounting</a:t>
            </a: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5D98F2EB-9860-4B19-BCC6-B743A43CEE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49313" y="1120775"/>
            <a:ext cx="6491287" cy="2828925"/>
          </a:xfrm>
        </p:spPr>
        <p:txBody>
          <a:bodyPr/>
          <a:lstStyle/>
          <a:p>
            <a:r>
              <a:rPr lang="en-US" altLang="en-US" sz="2000" dirty="0"/>
              <a:t>A file system must be </a:t>
            </a:r>
            <a:r>
              <a:rPr lang="en-US" altLang="en-US" sz="2000" b="1" dirty="0">
                <a:solidFill>
                  <a:srgbClr val="006699"/>
                </a:solidFill>
                <a:latin typeface="+mj-lt"/>
              </a:rPr>
              <a:t>mounted</a:t>
            </a:r>
            <a:r>
              <a:rPr lang="en-US" altLang="en-US" sz="2000" dirty="0"/>
              <a:t> before it can be accessed</a:t>
            </a:r>
            <a:endParaRPr lang="en-US" altLang="en-US" sz="2000" b="1" dirty="0">
              <a:solidFill>
                <a:srgbClr val="3366FF"/>
              </a:solidFill>
            </a:endParaRPr>
          </a:p>
          <a:p>
            <a:r>
              <a:rPr lang="en-US" altLang="en-US" sz="2000" dirty="0"/>
              <a:t>A unmounted file system (i.e., Fig. 11-11(b)) is mounted at a </a:t>
            </a:r>
            <a:r>
              <a:rPr lang="en-US" altLang="en-US" sz="2000" b="1" dirty="0">
                <a:solidFill>
                  <a:srgbClr val="006699"/>
                </a:solidFill>
                <a:latin typeface="+mj-lt"/>
              </a:rPr>
              <a:t>mount</a:t>
            </a:r>
            <a:r>
              <a:rPr lang="en-US" altLang="en-US" sz="2000" b="1" dirty="0">
                <a:solidFill>
                  <a:srgbClr val="3366FF"/>
                </a:solidFill>
              </a:rPr>
              <a:t> </a:t>
            </a:r>
            <a:r>
              <a:rPr lang="en-US" altLang="en-US" sz="2000" b="1" dirty="0">
                <a:solidFill>
                  <a:srgbClr val="006699"/>
                </a:solidFill>
                <a:latin typeface="+mj-lt"/>
              </a:rPr>
              <a:t>point</a:t>
            </a:r>
          </a:p>
        </p:txBody>
      </p:sp>
      <p:pic>
        <p:nvPicPr>
          <p:cNvPr id="36868" name="Picture 1" descr="11_14.pdf">
            <a:extLst>
              <a:ext uri="{FF2B5EF4-FFF2-40B4-BE49-F238E27FC236}">
                <a16:creationId xmlns:a16="http://schemas.microsoft.com/office/drawing/2014/main" id="{12833ED3-05B0-48A4-8BD9-7A1D4F02FF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9088" y="2389188"/>
            <a:ext cx="5910262" cy="342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D4357501-83E4-4854-B9A7-6FA40DE395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4412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Mount Point</a:t>
            </a:r>
            <a:endParaRPr lang="en-US" altLang="en-US" sz="2400" dirty="0"/>
          </a:p>
        </p:txBody>
      </p:sp>
      <p:pic>
        <p:nvPicPr>
          <p:cNvPr id="37891" name="Picture 5">
            <a:extLst>
              <a:ext uri="{FF2B5EF4-FFF2-40B4-BE49-F238E27FC236}">
                <a16:creationId xmlns:a16="http://schemas.microsoft.com/office/drawing/2014/main" id="{64E64CAE-ADC5-46F9-B605-0505598C1C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4688" y="1266825"/>
            <a:ext cx="2984500" cy="342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33981EA3-EBBE-4F74-A2A2-066B1C4C43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39166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File Sharing</a:t>
            </a:r>
          </a:p>
        </p:txBody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F4BD1919-9017-4557-8F58-2364EF506B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72348" y="1162474"/>
            <a:ext cx="7646501" cy="4530725"/>
          </a:xfrm>
        </p:spPr>
        <p:txBody>
          <a:bodyPr/>
          <a:lstStyle/>
          <a:p>
            <a:r>
              <a:rPr lang="en-US" altLang="en-US" sz="2000" dirty="0"/>
              <a:t>Sharing of files on multi-user systems is desirable</a:t>
            </a:r>
          </a:p>
          <a:p>
            <a:r>
              <a:rPr lang="en-US" altLang="en-US" sz="2000" dirty="0"/>
              <a:t>Sharing may be done through a </a:t>
            </a:r>
            <a:r>
              <a:rPr lang="en-US" altLang="en-US" sz="2000" b="1" dirty="0">
                <a:solidFill>
                  <a:srgbClr val="006699"/>
                </a:solidFill>
                <a:latin typeface="+mj-lt"/>
              </a:rPr>
              <a:t>protection</a:t>
            </a:r>
            <a:r>
              <a:rPr lang="en-US" altLang="en-US" sz="2000" dirty="0"/>
              <a:t> scheme</a:t>
            </a:r>
          </a:p>
          <a:p>
            <a:r>
              <a:rPr lang="en-US" altLang="en-US" sz="2000" dirty="0"/>
              <a:t>On distributed systems, files may be shared across a network</a:t>
            </a:r>
          </a:p>
          <a:p>
            <a:r>
              <a:rPr lang="en-US" altLang="en-US" sz="2000" dirty="0"/>
              <a:t>Network File System (NFS) is a common distributed file-sharing method</a:t>
            </a:r>
          </a:p>
          <a:p>
            <a:r>
              <a:rPr lang="en-US" altLang="en-US" sz="2000" dirty="0"/>
              <a:t>If multi-user system</a:t>
            </a:r>
          </a:p>
          <a:p>
            <a:pPr lvl="1"/>
            <a:r>
              <a:rPr lang="en-US" altLang="en-US" sz="2000" b="1" dirty="0">
                <a:solidFill>
                  <a:srgbClr val="006699"/>
                </a:solidFill>
                <a:latin typeface="+mj-lt"/>
              </a:rPr>
              <a:t>User</a:t>
            </a:r>
            <a:r>
              <a:rPr lang="en-US" altLang="en-US" sz="2000" b="1" dirty="0">
                <a:solidFill>
                  <a:srgbClr val="3366FF"/>
                </a:solidFill>
              </a:rPr>
              <a:t> </a:t>
            </a:r>
            <a:r>
              <a:rPr lang="en-US" altLang="en-US" sz="2000" b="1" dirty="0">
                <a:solidFill>
                  <a:srgbClr val="006699"/>
                </a:solidFill>
                <a:latin typeface="+mj-lt"/>
              </a:rPr>
              <a:t>IDs</a:t>
            </a:r>
            <a:r>
              <a:rPr lang="en-US" altLang="en-US" sz="2000" b="1" dirty="0">
                <a:solidFill>
                  <a:srgbClr val="3366FF"/>
                </a:solidFill>
              </a:rPr>
              <a:t> </a:t>
            </a:r>
            <a:r>
              <a:rPr lang="en-US" altLang="en-US" sz="2000" dirty="0"/>
              <a:t>identify users, allowing permissions and protections to be per-user</a:t>
            </a:r>
            <a:br>
              <a:rPr lang="en-US" altLang="en-US" sz="2000" dirty="0"/>
            </a:br>
            <a:r>
              <a:rPr lang="en-US" altLang="en-US" sz="2000" b="1" dirty="0">
                <a:solidFill>
                  <a:srgbClr val="006699"/>
                </a:solidFill>
                <a:latin typeface="+mj-lt"/>
              </a:rPr>
              <a:t>Group</a:t>
            </a:r>
            <a:r>
              <a:rPr lang="en-US" altLang="en-US" sz="2000" b="1" dirty="0">
                <a:solidFill>
                  <a:srgbClr val="3366FF"/>
                </a:solidFill>
              </a:rPr>
              <a:t> </a:t>
            </a:r>
            <a:r>
              <a:rPr lang="en-US" altLang="en-US" sz="2000" b="1" dirty="0">
                <a:solidFill>
                  <a:srgbClr val="006699"/>
                </a:solidFill>
                <a:latin typeface="+mj-lt"/>
              </a:rPr>
              <a:t>IDs</a:t>
            </a:r>
            <a:r>
              <a:rPr lang="en-US" altLang="en-US" sz="2000" b="1" dirty="0">
                <a:solidFill>
                  <a:srgbClr val="3366FF"/>
                </a:solidFill>
              </a:rPr>
              <a:t> </a:t>
            </a:r>
            <a:r>
              <a:rPr lang="en-US" altLang="en-US" sz="2000" dirty="0"/>
              <a:t>allow users to be in groups, permitting group access rights</a:t>
            </a:r>
          </a:p>
          <a:p>
            <a:pPr lvl="1"/>
            <a:r>
              <a:rPr lang="en-US" altLang="en-US" sz="2000" dirty="0"/>
              <a:t>Owner of a file / directory</a:t>
            </a:r>
          </a:p>
          <a:p>
            <a:pPr lvl="1"/>
            <a:r>
              <a:rPr lang="en-US" altLang="en-US" sz="2000" dirty="0"/>
              <a:t>Group of a file / directory</a:t>
            </a:r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9F2C238A-497B-4E5A-9FD1-79E4B2026B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90606" y="245287"/>
            <a:ext cx="7106945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File Sharing – Remote File Systems</a:t>
            </a:r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DF0B30E2-5967-410F-A73B-3B2080B57F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68363" y="1095375"/>
            <a:ext cx="7725131" cy="5275263"/>
          </a:xfrm>
        </p:spPr>
        <p:txBody>
          <a:bodyPr/>
          <a:lstStyle/>
          <a:p>
            <a:r>
              <a:rPr lang="en-US" altLang="en-US" dirty="0"/>
              <a:t>Uses networking to allow file system access between systems</a:t>
            </a:r>
          </a:p>
          <a:p>
            <a:pPr lvl="1"/>
            <a:r>
              <a:rPr lang="en-US" altLang="en-US" dirty="0"/>
              <a:t>Manually via programs like FTP</a:t>
            </a:r>
          </a:p>
          <a:p>
            <a:pPr lvl="1"/>
            <a:r>
              <a:rPr lang="en-US" altLang="en-US" dirty="0"/>
              <a:t>Automatically, seamlessly using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distributed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file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systems</a:t>
            </a:r>
          </a:p>
          <a:p>
            <a:pPr lvl="1"/>
            <a:r>
              <a:rPr lang="en-US" altLang="en-US" dirty="0"/>
              <a:t>Semi automatically via the</a:t>
            </a:r>
            <a:r>
              <a:rPr lang="en-US" altLang="en-US" b="1" dirty="0">
                <a:solidFill>
                  <a:schemeClr val="tx2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world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wide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web</a:t>
            </a:r>
          </a:p>
          <a:p>
            <a:r>
              <a:rPr lang="en-US" altLang="en-US" b="1" dirty="0">
                <a:solidFill>
                  <a:srgbClr val="006699"/>
                </a:solidFill>
                <a:latin typeface="+mj-lt"/>
              </a:rPr>
              <a:t>Client-server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model allows clients to mount remote file systems from servers</a:t>
            </a:r>
          </a:p>
          <a:p>
            <a:pPr lvl="1"/>
            <a:r>
              <a:rPr lang="en-US" altLang="en-US" dirty="0"/>
              <a:t>Server can serve multiple clients</a:t>
            </a:r>
          </a:p>
          <a:p>
            <a:pPr lvl="1"/>
            <a:r>
              <a:rPr lang="en-US" altLang="en-US" dirty="0"/>
              <a:t>Client and user-on-client identification is insecure or complicated</a:t>
            </a:r>
          </a:p>
          <a:p>
            <a:pPr lvl="1"/>
            <a:r>
              <a:rPr lang="en-US" altLang="en-US" b="1" dirty="0">
                <a:solidFill>
                  <a:srgbClr val="006699"/>
                </a:solidFill>
                <a:latin typeface="+mj-lt"/>
              </a:rPr>
              <a:t>NFS</a:t>
            </a:r>
            <a:r>
              <a:rPr lang="en-US" altLang="en-US" dirty="0"/>
              <a:t> is standard UNIX client-server file sharing protocol</a:t>
            </a:r>
          </a:p>
          <a:p>
            <a:pPr lvl="1"/>
            <a:r>
              <a:rPr lang="en-US" altLang="en-US" b="1" dirty="0">
                <a:solidFill>
                  <a:srgbClr val="006699"/>
                </a:solidFill>
                <a:latin typeface="+mj-lt"/>
              </a:rPr>
              <a:t>CIFS</a:t>
            </a:r>
            <a:r>
              <a:rPr lang="en-US" altLang="en-US" dirty="0"/>
              <a:t> is standard Windows protocol</a:t>
            </a:r>
          </a:p>
          <a:p>
            <a:pPr lvl="1"/>
            <a:r>
              <a:rPr lang="en-US" altLang="en-US" dirty="0"/>
              <a:t>Standard operating system file calls are translated into remote calls</a:t>
            </a:r>
          </a:p>
          <a:p>
            <a:r>
              <a:rPr lang="en-US" altLang="en-US" dirty="0"/>
              <a:t>Distributed Information Systems </a:t>
            </a:r>
            <a:r>
              <a:rPr lang="en-US" altLang="en-US" b="1" dirty="0"/>
              <a:t>(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distributed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naming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services</a:t>
            </a:r>
            <a:r>
              <a:rPr lang="en-US" altLang="en-US" b="1" dirty="0"/>
              <a:t>)</a:t>
            </a:r>
            <a:r>
              <a:rPr lang="en-US" altLang="en-US" dirty="0"/>
              <a:t> such as LDAP, DNS, NIS, Active Directory implement unified access to information needed for remote computing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79151201-6E2A-43FF-B406-78BBCE3337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94138" y="239166"/>
            <a:ext cx="7888288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File Sharing – Failure Modes</a:t>
            </a:r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E6780D44-5EE4-4DD3-A642-398A5E3AD99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77306" y="1177925"/>
            <a:ext cx="7688197" cy="4429125"/>
          </a:xfrm>
        </p:spPr>
        <p:txBody>
          <a:bodyPr/>
          <a:lstStyle/>
          <a:p>
            <a:r>
              <a:rPr lang="en-US" altLang="en-US" sz="2000" dirty="0"/>
              <a:t>All file systems have failure modes</a:t>
            </a:r>
          </a:p>
          <a:p>
            <a:pPr lvl="1"/>
            <a:r>
              <a:rPr lang="en-US" altLang="en-US" sz="2000" dirty="0"/>
              <a:t>For example corruption of directory structures or other non-user data, called </a:t>
            </a:r>
            <a:r>
              <a:rPr lang="en-US" altLang="en-US" sz="2000" b="1" dirty="0">
                <a:solidFill>
                  <a:srgbClr val="006699"/>
                </a:solidFill>
                <a:latin typeface="+mj-lt"/>
              </a:rPr>
              <a:t>metadata</a:t>
            </a:r>
          </a:p>
          <a:p>
            <a:r>
              <a:rPr lang="en-US" altLang="en-US" sz="2000" dirty="0"/>
              <a:t>Remote file systems add new failure modes, due to network failure, server failure</a:t>
            </a:r>
          </a:p>
          <a:p>
            <a:r>
              <a:rPr lang="en-US" altLang="en-US" sz="2000" dirty="0"/>
              <a:t>Recovery from failure can involve </a:t>
            </a:r>
            <a:r>
              <a:rPr lang="en-US" altLang="en-US" sz="2000" b="1" dirty="0">
                <a:solidFill>
                  <a:srgbClr val="006699"/>
                </a:solidFill>
                <a:latin typeface="+mj-lt"/>
              </a:rPr>
              <a:t>state</a:t>
            </a:r>
            <a:r>
              <a:rPr lang="en-US" altLang="en-US" sz="2000" b="1" dirty="0">
                <a:solidFill>
                  <a:srgbClr val="3366FF"/>
                </a:solidFill>
              </a:rPr>
              <a:t> </a:t>
            </a:r>
            <a:r>
              <a:rPr lang="en-US" altLang="en-US" sz="2000" b="1" dirty="0">
                <a:solidFill>
                  <a:srgbClr val="006699"/>
                </a:solidFill>
                <a:latin typeface="+mj-lt"/>
              </a:rPr>
              <a:t>information</a:t>
            </a:r>
            <a:r>
              <a:rPr lang="en-US" altLang="en-US" sz="2000" b="1" dirty="0">
                <a:solidFill>
                  <a:srgbClr val="3366FF"/>
                </a:solidFill>
              </a:rPr>
              <a:t> </a:t>
            </a:r>
            <a:r>
              <a:rPr lang="en-US" altLang="en-US" sz="2000" dirty="0"/>
              <a:t>about status of each remote request</a:t>
            </a:r>
          </a:p>
          <a:p>
            <a:r>
              <a:rPr lang="en-US" altLang="en-US" sz="2000" b="1" dirty="0">
                <a:solidFill>
                  <a:srgbClr val="006699"/>
                </a:solidFill>
                <a:latin typeface="+mj-lt"/>
              </a:rPr>
              <a:t>Stateless</a:t>
            </a:r>
            <a:r>
              <a:rPr lang="en-US" altLang="en-US" sz="2000" dirty="0"/>
              <a:t> protocols such as NFS v3 include all information in each request, allowing easy recovery but less security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F77A40FF-C3D7-4ADF-BFAF-1EB84F1938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12220" y="243309"/>
            <a:ext cx="8501062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File Sharing – Consistency Semantics</a:t>
            </a:r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E819AE64-1987-409C-A19E-39FD48077D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6637" y="1240295"/>
            <a:ext cx="7660204" cy="5003800"/>
          </a:xfrm>
        </p:spPr>
        <p:txBody>
          <a:bodyPr/>
          <a:lstStyle/>
          <a:p>
            <a:r>
              <a:rPr lang="en-US" altLang="en-US" sz="2000" dirty="0"/>
              <a:t>Specify how multiple users are to access a shared file simultaneously</a:t>
            </a:r>
          </a:p>
          <a:p>
            <a:pPr lvl="1"/>
            <a:r>
              <a:rPr lang="en-US" altLang="en-US" sz="2000" dirty="0"/>
              <a:t>Similar to Ch 5 process synchronization algorithms</a:t>
            </a:r>
          </a:p>
          <a:p>
            <a:pPr lvl="2"/>
            <a:r>
              <a:rPr lang="en-US" altLang="en-US" sz="2000" dirty="0"/>
              <a:t>Tend to be less complex due to disk I/O and network latency (for remote file systems</a:t>
            </a:r>
          </a:p>
          <a:p>
            <a:pPr lvl="1"/>
            <a:r>
              <a:rPr lang="en-US" altLang="en-US" sz="2000" dirty="0"/>
              <a:t>Andrew File System (AFS) implemented complex remote file sharing semantics</a:t>
            </a:r>
          </a:p>
          <a:p>
            <a:pPr lvl="1"/>
            <a:r>
              <a:rPr lang="en-US" altLang="en-US" sz="2000" dirty="0"/>
              <a:t>Unix file system (UFS) implements:</a:t>
            </a:r>
          </a:p>
          <a:p>
            <a:pPr lvl="2"/>
            <a:r>
              <a:rPr lang="en-US" altLang="en-US" sz="2000" dirty="0"/>
              <a:t>Writes to an open file visible immediately to other users of the same open file</a:t>
            </a:r>
          </a:p>
          <a:p>
            <a:pPr lvl="2"/>
            <a:r>
              <a:rPr lang="en-US" altLang="en-US" sz="2000" dirty="0"/>
              <a:t>Sharing file pointer to allow multiple users to read and write concurrently</a:t>
            </a:r>
          </a:p>
          <a:p>
            <a:pPr lvl="1"/>
            <a:r>
              <a:rPr lang="en-US" altLang="en-US" sz="2000" dirty="0"/>
              <a:t>AFS has session semantics</a:t>
            </a:r>
          </a:p>
          <a:p>
            <a:pPr lvl="2"/>
            <a:r>
              <a:rPr lang="en-US" altLang="en-US" sz="2000" dirty="0"/>
              <a:t>Writes only visible to sessions starting after the file is closed</a:t>
            </a:r>
          </a:p>
          <a:p>
            <a:pPr lvl="2"/>
            <a:endParaRPr lang="en-US" altLang="en-US" dirty="0"/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A87311EE-EAAE-42C5-87B1-E2BA40562E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54559" y="240330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File Concept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37B7C5E7-8176-4731-B84D-C095481726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7591" y="1242072"/>
            <a:ext cx="7648575" cy="4530725"/>
          </a:xfrm>
        </p:spPr>
        <p:txBody>
          <a:bodyPr/>
          <a:lstStyle/>
          <a:p>
            <a:r>
              <a:rPr lang="en-US" altLang="en-US" sz="2400" dirty="0"/>
              <a:t>Contiguous logical address space</a:t>
            </a:r>
          </a:p>
          <a:p>
            <a:r>
              <a:rPr lang="en-US" altLang="en-US" sz="2400" dirty="0"/>
              <a:t>Types: </a:t>
            </a:r>
          </a:p>
          <a:p>
            <a:pPr lvl="1"/>
            <a:r>
              <a:rPr lang="en-US" altLang="en-US" sz="2400" dirty="0"/>
              <a:t>Data</a:t>
            </a:r>
          </a:p>
          <a:p>
            <a:pPr lvl="2"/>
            <a:r>
              <a:rPr lang="en-US" altLang="en-US" sz="2400" dirty="0"/>
              <a:t>numeric</a:t>
            </a:r>
          </a:p>
          <a:p>
            <a:pPr lvl="2"/>
            <a:r>
              <a:rPr lang="en-US" altLang="en-US" sz="2400" dirty="0"/>
              <a:t>character</a:t>
            </a:r>
          </a:p>
          <a:p>
            <a:pPr lvl="2"/>
            <a:r>
              <a:rPr lang="en-US" altLang="en-US" sz="2400" dirty="0"/>
              <a:t>binary</a:t>
            </a:r>
          </a:p>
          <a:p>
            <a:pPr lvl="1"/>
            <a:r>
              <a:rPr lang="en-US" altLang="en-US" sz="2400" dirty="0"/>
              <a:t>Program</a:t>
            </a:r>
          </a:p>
          <a:p>
            <a:r>
              <a:rPr lang="en-US" altLang="en-US" sz="2400" dirty="0"/>
              <a:t>Contents defined by file’s creator</a:t>
            </a:r>
          </a:p>
          <a:p>
            <a:pPr lvl="1"/>
            <a:r>
              <a:rPr lang="en-US" altLang="en-US" sz="2400" dirty="0"/>
              <a:t>Many types</a:t>
            </a:r>
          </a:p>
          <a:p>
            <a:pPr lvl="2"/>
            <a:r>
              <a:rPr lang="en-US" altLang="en-US" sz="2400" dirty="0"/>
              <a:t>Consider </a:t>
            </a:r>
            <a:r>
              <a:rPr lang="en-US" altLang="en-US" sz="2400" b="1" dirty="0">
                <a:solidFill>
                  <a:srgbClr val="006699"/>
                </a:solidFill>
                <a:latin typeface="+mj-lt"/>
              </a:rPr>
              <a:t>text</a:t>
            </a:r>
            <a:r>
              <a:rPr lang="en-US" altLang="en-US" sz="2400" b="1" dirty="0">
                <a:solidFill>
                  <a:srgbClr val="3366FF"/>
                </a:solidFill>
              </a:rPr>
              <a:t> </a:t>
            </a:r>
            <a:r>
              <a:rPr lang="en-US" altLang="en-US" sz="2400" b="1" dirty="0">
                <a:solidFill>
                  <a:srgbClr val="006699"/>
                </a:solidFill>
                <a:latin typeface="+mj-lt"/>
              </a:rPr>
              <a:t>file</a:t>
            </a:r>
            <a:r>
              <a:rPr lang="en-US" altLang="en-US" sz="2400" b="1" dirty="0">
                <a:solidFill>
                  <a:srgbClr val="3366FF"/>
                </a:solidFill>
              </a:rPr>
              <a:t>, </a:t>
            </a:r>
            <a:r>
              <a:rPr lang="en-US" altLang="en-US" sz="2400" b="1" dirty="0">
                <a:solidFill>
                  <a:srgbClr val="006699"/>
                </a:solidFill>
                <a:latin typeface="+mj-lt"/>
              </a:rPr>
              <a:t>source</a:t>
            </a:r>
            <a:r>
              <a:rPr lang="en-US" altLang="en-US" sz="2400" b="1" dirty="0">
                <a:solidFill>
                  <a:srgbClr val="3366FF"/>
                </a:solidFill>
              </a:rPr>
              <a:t> </a:t>
            </a:r>
            <a:r>
              <a:rPr lang="en-US" altLang="en-US" sz="2400" b="1" dirty="0">
                <a:solidFill>
                  <a:srgbClr val="006699"/>
                </a:solidFill>
                <a:latin typeface="+mj-lt"/>
              </a:rPr>
              <a:t>file</a:t>
            </a:r>
            <a:r>
              <a:rPr lang="en-US" altLang="en-US" sz="2400" b="1" dirty="0">
                <a:solidFill>
                  <a:srgbClr val="3366FF"/>
                </a:solidFill>
              </a:rPr>
              <a:t>, </a:t>
            </a:r>
            <a:r>
              <a:rPr lang="en-US" altLang="en-US" sz="2400" b="1" dirty="0">
                <a:solidFill>
                  <a:srgbClr val="006699"/>
                </a:solidFill>
                <a:latin typeface="+mj-lt"/>
              </a:rPr>
              <a:t>executable</a:t>
            </a:r>
            <a:r>
              <a:rPr lang="en-US" altLang="en-US" sz="2400" b="1" dirty="0">
                <a:solidFill>
                  <a:srgbClr val="3366FF"/>
                </a:solidFill>
              </a:rPr>
              <a:t> </a:t>
            </a:r>
            <a:r>
              <a:rPr lang="en-US" altLang="en-US" sz="2400" b="1" dirty="0">
                <a:solidFill>
                  <a:srgbClr val="006699"/>
                </a:solidFill>
                <a:latin typeface="+mj-lt"/>
              </a:rPr>
              <a:t>file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31061B50-56DF-4E7B-AC66-6978CD373F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73221" y="249079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Protection</a:t>
            </a:r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7007C22D-387E-4D4B-BBFE-5663BA7F20A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76300" y="1092200"/>
            <a:ext cx="7451725" cy="4530725"/>
          </a:xfrm>
        </p:spPr>
        <p:txBody>
          <a:bodyPr/>
          <a:lstStyle/>
          <a:p>
            <a:r>
              <a:rPr lang="en-US" altLang="en-US" sz="2000" dirty="0"/>
              <a:t>File owner/creator should be able to control:</a:t>
            </a:r>
          </a:p>
          <a:p>
            <a:pPr lvl="1"/>
            <a:r>
              <a:rPr lang="en-US" altLang="en-US" sz="2000" dirty="0"/>
              <a:t>what can be done</a:t>
            </a:r>
          </a:p>
          <a:p>
            <a:pPr lvl="1"/>
            <a:r>
              <a:rPr lang="en-US" altLang="en-US" sz="2000" dirty="0"/>
              <a:t>by whom</a:t>
            </a:r>
          </a:p>
          <a:p>
            <a:r>
              <a:rPr lang="en-US" altLang="en-US" sz="2000" dirty="0"/>
              <a:t>Types of access</a:t>
            </a:r>
          </a:p>
          <a:p>
            <a:pPr lvl="1"/>
            <a:r>
              <a:rPr lang="en-US" altLang="en-US" sz="2000" b="1" dirty="0"/>
              <a:t>Read</a:t>
            </a:r>
          </a:p>
          <a:p>
            <a:pPr lvl="1"/>
            <a:r>
              <a:rPr lang="en-US" altLang="en-US" sz="2000" b="1" dirty="0"/>
              <a:t>Write</a:t>
            </a:r>
          </a:p>
          <a:p>
            <a:pPr lvl="1"/>
            <a:r>
              <a:rPr lang="en-US" altLang="en-US" sz="2000" b="1" dirty="0"/>
              <a:t>Execute</a:t>
            </a:r>
          </a:p>
          <a:p>
            <a:pPr lvl="1"/>
            <a:r>
              <a:rPr lang="en-US" altLang="en-US" sz="2000" b="1" dirty="0"/>
              <a:t>Append</a:t>
            </a:r>
          </a:p>
          <a:p>
            <a:pPr lvl="1"/>
            <a:r>
              <a:rPr lang="en-US" altLang="en-US" sz="2000" b="1" dirty="0"/>
              <a:t>Delete</a:t>
            </a:r>
          </a:p>
          <a:p>
            <a:pPr lvl="1"/>
            <a:r>
              <a:rPr lang="en-US" altLang="en-US" sz="2000" b="1" dirty="0"/>
              <a:t>List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5BF170C8-1BD2-476F-98D0-D50064B81C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76300" y="258408"/>
            <a:ext cx="7642549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Access Lists and Groups</a:t>
            </a:r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277AB603-62F8-44D7-BFEE-9C6DE95A63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76300" y="1092200"/>
            <a:ext cx="7342188" cy="3575050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1833563" algn="l"/>
                <a:tab pos="4459288" algn="l"/>
                <a:tab pos="5195888" algn="l"/>
                <a:tab pos="5888038" algn="l"/>
              </a:tabLst>
            </a:pPr>
            <a:r>
              <a:rPr lang="en-US" altLang="en-US" dirty="0"/>
              <a:t>Mode of access:  read, write, execute</a:t>
            </a:r>
          </a:p>
          <a:p>
            <a:pPr>
              <a:lnSpc>
                <a:spcPct val="90000"/>
              </a:lnSpc>
              <a:tabLst>
                <a:tab pos="1833563" algn="l"/>
                <a:tab pos="4459288" algn="l"/>
                <a:tab pos="5195888" algn="l"/>
                <a:tab pos="5888038" algn="l"/>
              </a:tabLst>
            </a:pPr>
            <a:r>
              <a:rPr lang="en-US" altLang="en-US" dirty="0"/>
              <a:t>Three classes of users on Unix / Linux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Monotype Sorts" pitchFamily="-84" charset="2"/>
              <a:buNone/>
              <a:tabLst>
                <a:tab pos="1833563" algn="l"/>
                <a:tab pos="4459288" algn="l"/>
                <a:tab pos="5195888" algn="l"/>
                <a:tab pos="5888038" algn="l"/>
              </a:tabLst>
            </a:pPr>
            <a:r>
              <a:rPr lang="en-US" altLang="en-US" sz="1600" dirty="0"/>
              <a:t>	</a:t>
            </a:r>
            <a:r>
              <a:rPr lang="en-US" altLang="en-US" sz="800" dirty="0"/>
              <a:t>	</a:t>
            </a:r>
            <a:r>
              <a:rPr lang="en-US" altLang="en-US" sz="1600" dirty="0"/>
              <a:t>			RWX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Monotype Sorts" pitchFamily="-84" charset="2"/>
              <a:buNone/>
              <a:tabLst>
                <a:tab pos="1833563" algn="l"/>
                <a:tab pos="4459288" algn="l"/>
                <a:tab pos="5195888" algn="l"/>
                <a:tab pos="5888038" algn="l"/>
              </a:tabLst>
            </a:pPr>
            <a:r>
              <a:rPr lang="en-US" altLang="en-US" sz="1600" dirty="0"/>
              <a:t>		a) </a:t>
            </a:r>
            <a:r>
              <a:rPr lang="en-US" altLang="en-US" sz="1600" b="1" dirty="0"/>
              <a:t>owner access</a:t>
            </a:r>
            <a:r>
              <a:rPr lang="en-US" altLang="en-US" sz="1600" dirty="0"/>
              <a:t> 	7	</a:t>
            </a:r>
            <a:r>
              <a:rPr lang="en-US" altLang="en-US" sz="1600" dirty="0">
                <a:sym typeface="Symbol" panose="05050102010706020507" pitchFamily="18" charset="2"/>
              </a:rPr>
              <a:t>	1 1 1</a:t>
            </a:r>
            <a:br>
              <a:rPr lang="en-US" altLang="en-US" sz="1600" dirty="0">
                <a:sym typeface="Symbol" panose="05050102010706020507" pitchFamily="18" charset="2"/>
              </a:rPr>
            </a:br>
            <a:r>
              <a:rPr lang="en-US" altLang="en-US" sz="1600" dirty="0">
                <a:sym typeface="Symbol" panose="05050102010706020507" pitchFamily="18" charset="2"/>
              </a:rPr>
              <a:t>				RWX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Monotype Sorts" pitchFamily="-84" charset="2"/>
              <a:buNone/>
              <a:tabLst>
                <a:tab pos="1833563" algn="l"/>
                <a:tab pos="4459288" algn="l"/>
                <a:tab pos="5195888" algn="l"/>
                <a:tab pos="5888038" algn="l"/>
              </a:tabLst>
            </a:pPr>
            <a:r>
              <a:rPr lang="en-US" altLang="en-US" sz="1600" dirty="0">
                <a:sym typeface="Symbol" panose="05050102010706020507" pitchFamily="18" charset="2"/>
              </a:rPr>
              <a:t>		b) </a:t>
            </a:r>
            <a:r>
              <a:rPr lang="en-US" altLang="en-US" sz="1600" b="1" dirty="0">
                <a:sym typeface="Symbol" panose="05050102010706020507" pitchFamily="18" charset="2"/>
              </a:rPr>
              <a:t>group access</a:t>
            </a:r>
            <a:r>
              <a:rPr lang="en-US" altLang="en-US" sz="1600" dirty="0">
                <a:sym typeface="Symbol" panose="05050102010706020507" pitchFamily="18" charset="2"/>
              </a:rPr>
              <a:t> 	6	 	1 1 0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Monotype Sorts" pitchFamily="-84" charset="2"/>
              <a:buNone/>
              <a:tabLst>
                <a:tab pos="1833563" algn="l"/>
                <a:tab pos="4459288" algn="l"/>
                <a:tab pos="5195888" algn="l"/>
                <a:tab pos="5888038" algn="l"/>
              </a:tabLst>
            </a:pPr>
            <a:r>
              <a:rPr lang="en-US" altLang="en-US" sz="1600" dirty="0">
                <a:sym typeface="Symbol" panose="05050102010706020507" pitchFamily="18" charset="2"/>
              </a:rPr>
              <a:t>					RWX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Monotype Sorts" pitchFamily="-84" charset="2"/>
              <a:buNone/>
              <a:tabLst>
                <a:tab pos="1833563" algn="l"/>
                <a:tab pos="4459288" algn="l"/>
                <a:tab pos="5195888" algn="l"/>
                <a:tab pos="5888038" algn="l"/>
              </a:tabLst>
            </a:pPr>
            <a:r>
              <a:rPr lang="en-US" altLang="en-US" sz="1600" dirty="0">
                <a:sym typeface="Symbol" panose="05050102010706020507" pitchFamily="18" charset="2"/>
              </a:rPr>
              <a:t>		c) </a:t>
            </a:r>
            <a:r>
              <a:rPr lang="en-US" altLang="en-US" sz="1600" b="1" dirty="0">
                <a:sym typeface="Symbol" panose="05050102010706020507" pitchFamily="18" charset="2"/>
              </a:rPr>
              <a:t>public access</a:t>
            </a:r>
            <a:r>
              <a:rPr lang="en-US" altLang="en-US" sz="1600" dirty="0">
                <a:sym typeface="Symbol" panose="05050102010706020507" pitchFamily="18" charset="2"/>
              </a:rPr>
              <a:t>	1	 	0 0 1</a:t>
            </a:r>
          </a:p>
          <a:p>
            <a:pPr>
              <a:lnSpc>
                <a:spcPct val="90000"/>
              </a:lnSpc>
              <a:tabLst>
                <a:tab pos="1833563" algn="l"/>
                <a:tab pos="4459288" algn="l"/>
                <a:tab pos="5195888" algn="l"/>
                <a:tab pos="5888038" algn="l"/>
              </a:tabLst>
            </a:pPr>
            <a:r>
              <a:rPr lang="en-US" altLang="en-US" dirty="0">
                <a:sym typeface="Symbol" panose="05050102010706020507" pitchFamily="18" charset="2"/>
              </a:rPr>
              <a:t>Ask manager to create a group (unique name), say G, and add some users to the group.</a:t>
            </a:r>
          </a:p>
          <a:p>
            <a:pPr>
              <a:lnSpc>
                <a:spcPct val="90000"/>
              </a:lnSpc>
              <a:tabLst>
                <a:tab pos="1833563" algn="l"/>
                <a:tab pos="4459288" algn="l"/>
                <a:tab pos="5195888" algn="l"/>
                <a:tab pos="5888038" algn="l"/>
              </a:tabLst>
            </a:pPr>
            <a:r>
              <a:rPr lang="en-US" altLang="en-US" dirty="0">
                <a:sym typeface="Symbol" panose="05050102010706020507" pitchFamily="18" charset="2"/>
              </a:rPr>
              <a:t>For a particular file (say </a:t>
            </a:r>
            <a:r>
              <a:rPr lang="en-US" altLang="en-US" i="1" dirty="0">
                <a:sym typeface="Symbol" panose="05050102010706020507" pitchFamily="18" charset="2"/>
              </a:rPr>
              <a:t>game</a:t>
            </a:r>
            <a:r>
              <a:rPr lang="en-US" altLang="en-US" dirty="0">
                <a:sym typeface="Symbol" panose="05050102010706020507" pitchFamily="18" charset="2"/>
              </a:rPr>
              <a:t>) or subdirectory, define an appropriate access.</a:t>
            </a:r>
          </a:p>
        </p:txBody>
      </p:sp>
      <p:sp>
        <p:nvSpPr>
          <p:cNvPr id="44036" name="Rectangle 13">
            <a:extLst>
              <a:ext uri="{FF2B5EF4-FFF2-40B4-BE49-F238E27FC236}">
                <a16:creationId xmlns:a16="http://schemas.microsoft.com/office/drawing/2014/main" id="{A138F952-386A-4F11-9935-B6FA25113C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513" y="5643563"/>
            <a:ext cx="7029450" cy="808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tabLst>
                <a:tab pos="1833563" algn="l"/>
                <a:tab pos="4459288" algn="l"/>
                <a:tab pos="5195888" algn="l"/>
                <a:tab pos="5888038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1833563" algn="l"/>
                <a:tab pos="4459288" algn="l"/>
                <a:tab pos="5195888" algn="l"/>
                <a:tab pos="5888038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1833563" algn="l"/>
                <a:tab pos="4459288" algn="l"/>
                <a:tab pos="5195888" algn="l"/>
                <a:tab pos="5888038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1833563" algn="l"/>
                <a:tab pos="4459288" algn="l"/>
                <a:tab pos="5195888" algn="l"/>
                <a:tab pos="5888038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1833563" algn="l"/>
                <a:tab pos="4459288" algn="l"/>
                <a:tab pos="5195888" algn="l"/>
                <a:tab pos="5888038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833563" algn="l"/>
                <a:tab pos="4459288" algn="l"/>
                <a:tab pos="5195888" algn="l"/>
                <a:tab pos="5888038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833563" algn="l"/>
                <a:tab pos="4459288" algn="l"/>
                <a:tab pos="5195888" algn="l"/>
                <a:tab pos="5888038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833563" algn="l"/>
                <a:tab pos="4459288" algn="l"/>
                <a:tab pos="5195888" algn="l"/>
                <a:tab pos="5888038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833563" algn="l"/>
                <a:tab pos="4459288" algn="l"/>
                <a:tab pos="5195888" algn="l"/>
                <a:tab pos="5888038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20000"/>
              </a:spcBef>
              <a:buClr>
                <a:schemeClr val="folHlink"/>
              </a:buClr>
              <a:buFont typeface="Monotype Sorts" pitchFamily="-84" charset="2"/>
              <a:buNone/>
            </a:pPr>
            <a:r>
              <a:rPr kumimoji="1" lang="en-US" altLang="en-US" dirty="0">
                <a:latin typeface="Arial" panose="020B0604020202020204" pitchFamily="34" charset="0"/>
                <a:sym typeface="Symbol" panose="05050102010706020507" pitchFamily="18" charset="2"/>
              </a:rPr>
              <a:t>Attach a group to a file</a:t>
            </a:r>
            <a:br>
              <a:rPr kumimoji="1" lang="en-US" altLang="en-US" dirty="0">
                <a:latin typeface="Arial" panose="020B0604020202020204" pitchFamily="34" charset="0"/>
                <a:sym typeface="Symbol" panose="05050102010706020507" pitchFamily="18" charset="2"/>
              </a:rPr>
            </a:br>
            <a:r>
              <a:rPr kumimoji="1" lang="en-US" altLang="en-US" dirty="0">
                <a:latin typeface="Arial" panose="020B0604020202020204" pitchFamily="34" charset="0"/>
                <a:sym typeface="Symbol" panose="05050102010706020507" pitchFamily="18" charset="2"/>
              </a:rPr>
              <a:t>	         </a:t>
            </a:r>
            <a:r>
              <a:rPr kumimoji="1"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chgrp</a:t>
            </a:r>
            <a:r>
              <a:rPr kumimoji="1" lang="en-US" altLang="en-US" b="1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 G    game</a:t>
            </a:r>
          </a:p>
        </p:txBody>
      </p:sp>
      <p:pic>
        <p:nvPicPr>
          <p:cNvPr id="44037" name="Picture 1">
            <a:extLst>
              <a:ext uri="{FF2B5EF4-FFF2-40B4-BE49-F238E27FC236}">
                <a16:creationId xmlns:a16="http://schemas.microsoft.com/office/drawing/2014/main" id="{A6631249-4FFF-4880-A6E7-280DBA8C75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9175" y="4660900"/>
            <a:ext cx="2513013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4F28242E-4A04-4121-BF10-45AB39388D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63333" y="202458"/>
            <a:ext cx="7864475" cy="609600"/>
          </a:xfrm>
        </p:spPr>
        <p:txBody>
          <a:bodyPr/>
          <a:lstStyle/>
          <a:p>
            <a:pPr eaLnBrk="1" hangingPunct="1"/>
            <a:r>
              <a:rPr lang="en-US" altLang="en-US" sz="2800" dirty="0"/>
              <a:t>Windows 7 Access-Control List Management</a:t>
            </a:r>
          </a:p>
        </p:txBody>
      </p:sp>
      <p:pic>
        <p:nvPicPr>
          <p:cNvPr id="45059" name="Picture 2" descr="11_16.pdf">
            <a:extLst>
              <a:ext uri="{FF2B5EF4-FFF2-40B4-BE49-F238E27FC236}">
                <a16:creationId xmlns:a16="http://schemas.microsoft.com/office/drawing/2014/main" id="{83B81BDC-7461-44F5-9BBC-1F8E598929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1625" y="1120775"/>
            <a:ext cx="3533775" cy="486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D4FA8E4E-DE74-48ED-A591-88BF26AA11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49325" y="244121"/>
            <a:ext cx="7737475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A Sample UNIX Directory Listing</a:t>
            </a:r>
          </a:p>
        </p:txBody>
      </p:sp>
      <p:pic>
        <p:nvPicPr>
          <p:cNvPr id="46083" name="Picture 4">
            <a:extLst>
              <a:ext uri="{FF2B5EF4-FFF2-40B4-BE49-F238E27FC236}">
                <a16:creationId xmlns:a16="http://schemas.microsoft.com/office/drawing/2014/main" id="{2742550A-BE1C-4724-A9AC-83F6503BD128}"/>
              </a:ext>
            </a:extLst>
          </p:cNvPr>
          <p:cNvPicPr>
            <a:picLocks noGrp="1" noChangeAspect="1" noChangeArrowheads="1"/>
          </p:cNvPicPr>
          <p:nvPr>
            <p:ph type="body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2" t="27065" r="722" b="27065"/>
          <a:stretch>
            <a:fillRect/>
          </a:stretch>
        </p:blipFill>
        <p:spPr>
          <a:xfrm>
            <a:off x="1519238" y="1208088"/>
            <a:ext cx="6629400" cy="3030537"/>
          </a:xfrm>
          <a:noFill/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3E7638FD-2A25-43CF-B34A-9C878CDE4D8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814388"/>
            <a:ext cx="7772400" cy="2127250"/>
          </a:xfrm>
        </p:spPr>
        <p:txBody>
          <a:bodyPr/>
          <a:lstStyle/>
          <a:p>
            <a:pPr eaLnBrk="1" hangingPunct="1"/>
            <a:r>
              <a:rPr lang="en-US" altLang="en-US"/>
              <a:t>End of Chapter 13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C822FA0E-4125-4F49-9BE5-C72BAB457A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63893" y="235956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File Attributes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C780046D-9741-40EC-933F-FFEA08E523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5067" y="1231640"/>
            <a:ext cx="7493389" cy="4363292"/>
          </a:xfrm>
        </p:spPr>
        <p:txBody>
          <a:bodyPr/>
          <a:lstStyle/>
          <a:p>
            <a:r>
              <a:rPr lang="en-US" altLang="en-US" sz="2000" b="1" dirty="0"/>
              <a:t>Name</a:t>
            </a:r>
            <a:r>
              <a:rPr lang="en-US" altLang="en-US" sz="2000" dirty="0"/>
              <a:t> – only information kept in human-readable form</a:t>
            </a:r>
          </a:p>
          <a:p>
            <a:r>
              <a:rPr lang="en-US" altLang="en-US" sz="2000" b="1" dirty="0"/>
              <a:t>Identifier</a:t>
            </a:r>
            <a:r>
              <a:rPr lang="en-US" altLang="en-US" sz="2000" dirty="0"/>
              <a:t> – unique tag (number) identifies file within file system</a:t>
            </a:r>
          </a:p>
          <a:p>
            <a:r>
              <a:rPr lang="en-US" altLang="en-US" sz="2000" b="1" dirty="0"/>
              <a:t>Type</a:t>
            </a:r>
            <a:r>
              <a:rPr lang="en-US" altLang="en-US" sz="2000" dirty="0"/>
              <a:t> – needed for systems that support different types</a:t>
            </a:r>
          </a:p>
          <a:p>
            <a:r>
              <a:rPr lang="en-US" altLang="en-US" sz="2000" b="1" dirty="0"/>
              <a:t>Location</a:t>
            </a:r>
            <a:r>
              <a:rPr lang="en-US" altLang="en-US" sz="2000" dirty="0"/>
              <a:t> – pointer to file location on device</a:t>
            </a:r>
          </a:p>
          <a:p>
            <a:r>
              <a:rPr lang="en-US" altLang="en-US" sz="2000" b="1" dirty="0"/>
              <a:t>Size</a:t>
            </a:r>
            <a:r>
              <a:rPr lang="en-US" altLang="en-US" sz="2000" dirty="0"/>
              <a:t> – current file size</a:t>
            </a:r>
          </a:p>
          <a:p>
            <a:r>
              <a:rPr lang="en-US" altLang="en-US" sz="2000" b="1" dirty="0"/>
              <a:t>Protection</a:t>
            </a:r>
            <a:r>
              <a:rPr lang="en-US" altLang="en-US" sz="2000" dirty="0"/>
              <a:t> – controls who can do reading, writing, executing</a:t>
            </a:r>
          </a:p>
          <a:p>
            <a:r>
              <a:rPr lang="en-US" altLang="en-US" sz="2000" b="1" dirty="0"/>
              <a:t>Time, date, and user identification</a:t>
            </a:r>
            <a:r>
              <a:rPr lang="en-US" altLang="en-US" sz="2000" dirty="0"/>
              <a:t> – data for protection, security, and usage monitoring</a:t>
            </a:r>
          </a:p>
          <a:p>
            <a:r>
              <a:rPr lang="en-US" altLang="en-US" sz="2000" dirty="0"/>
              <a:t>Information about files are kept in the directory structure, which is maintained on the disk</a:t>
            </a:r>
          </a:p>
          <a:p>
            <a:r>
              <a:rPr lang="en-US" altLang="en-US" sz="2000" dirty="0"/>
              <a:t>Many variations, including extended file attributes such as file checksum</a:t>
            </a:r>
          </a:p>
          <a:p>
            <a:r>
              <a:rPr lang="en-US" altLang="en-US" sz="2000" dirty="0"/>
              <a:t>Information kept in the directory structure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B69DE311-EA1E-4C99-816C-B9B6C22995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50507" y="245125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File info Window on Mac OS X</a:t>
            </a:r>
          </a:p>
        </p:txBody>
      </p:sp>
      <p:pic>
        <p:nvPicPr>
          <p:cNvPr id="8195" name="Picture 4" descr="11_01.pdf">
            <a:extLst>
              <a:ext uri="{FF2B5EF4-FFF2-40B4-BE49-F238E27FC236}">
                <a16:creationId xmlns:a16="http://schemas.microsoft.com/office/drawing/2014/main" id="{97B5BCB4-024F-4BC3-9E3E-A2CA2D6922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6963" y="1041400"/>
            <a:ext cx="1920875" cy="515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2D82530B-0E54-46E1-8931-7174592199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7909" y="239748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File Operations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17DAB2CA-5895-49F7-9AFA-D5AA30392E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95736" y="1219622"/>
            <a:ext cx="7688427" cy="4530725"/>
          </a:xfrm>
        </p:spPr>
        <p:txBody>
          <a:bodyPr/>
          <a:lstStyle/>
          <a:p>
            <a:r>
              <a:rPr lang="en-US" altLang="en-US" sz="2000" dirty="0"/>
              <a:t>File is an </a:t>
            </a:r>
            <a:r>
              <a:rPr lang="en-US" altLang="en-US" sz="2000" b="1" dirty="0"/>
              <a:t>abstract data type</a:t>
            </a:r>
          </a:p>
          <a:p>
            <a:r>
              <a:rPr lang="en-US" altLang="en-US" sz="2000" b="1" dirty="0"/>
              <a:t>Create</a:t>
            </a:r>
          </a:p>
          <a:p>
            <a:r>
              <a:rPr lang="en-US" altLang="en-US" sz="2000" b="1" dirty="0"/>
              <a:t>Write – </a:t>
            </a:r>
            <a:r>
              <a:rPr lang="en-US" altLang="en-US" sz="2000" dirty="0"/>
              <a:t>at</a:t>
            </a:r>
            <a:r>
              <a:rPr lang="en-US" altLang="en-US" sz="2000" b="1" dirty="0"/>
              <a:t> </a:t>
            </a:r>
            <a:r>
              <a:rPr lang="en-US" altLang="en-US" sz="2000" b="1" dirty="0">
                <a:solidFill>
                  <a:srgbClr val="006699"/>
                </a:solidFill>
                <a:latin typeface="+mj-lt"/>
              </a:rPr>
              <a:t>write</a:t>
            </a:r>
            <a:r>
              <a:rPr lang="en-US" altLang="en-US" sz="2000" b="1" dirty="0">
                <a:solidFill>
                  <a:srgbClr val="3366FF"/>
                </a:solidFill>
              </a:rPr>
              <a:t> </a:t>
            </a:r>
            <a:r>
              <a:rPr lang="en-US" altLang="en-US" sz="2000" b="1" dirty="0">
                <a:solidFill>
                  <a:srgbClr val="006699"/>
                </a:solidFill>
                <a:latin typeface="+mj-lt"/>
              </a:rPr>
              <a:t>pointer</a:t>
            </a:r>
            <a:r>
              <a:rPr lang="en-US" altLang="en-US" sz="2000" b="1" dirty="0">
                <a:solidFill>
                  <a:srgbClr val="3366FF"/>
                </a:solidFill>
              </a:rPr>
              <a:t> </a:t>
            </a:r>
            <a:r>
              <a:rPr lang="en-US" altLang="en-US" sz="2000" dirty="0"/>
              <a:t>location</a:t>
            </a:r>
          </a:p>
          <a:p>
            <a:r>
              <a:rPr lang="en-US" altLang="en-US" sz="2000" b="1" dirty="0"/>
              <a:t>Read – </a:t>
            </a:r>
            <a:r>
              <a:rPr lang="en-US" altLang="en-US" sz="2000" dirty="0"/>
              <a:t>at</a:t>
            </a:r>
            <a:r>
              <a:rPr lang="en-US" altLang="en-US" sz="2000" b="1" dirty="0"/>
              <a:t> </a:t>
            </a:r>
            <a:r>
              <a:rPr lang="en-US" altLang="en-US" sz="2000" b="1" dirty="0">
                <a:solidFill>
                  <a:srgbClr val="006699"/>
                </a:solidFill>
                <a:latin typeface="+mj-lt"/>
              </a:rPr>
              <a:t>read</a:t>
            </a:r>
            <a:r>
              <a:rPr lang="en-US" altLang="en-US" sz="2000" b="1" dirty="0">
                <a:solidFill>
                  <a:srgbClr val="3366FF"/>
                </a:solidFill>
              </a:rPr>
              <a:t> </a:t>
            </a:r>
            <a:r>
              <a:rPr lang="en-US" altLang="en-US" sz="2000" b="1" dirty="0">
                <a:solidFill>
                  <a:srgbClr val="006699"/>
                </a:solidFill>
                <a:latin typeface="+mj-lt"/>
              </a:rPr>
              <a:t>pointer</a:t>
            </a:r>
            <a:r>
              <a:rPr lang="en-US" altLang="en-US" sz="2000" b="1" dirty="0">
                <a:solidFill>
                  <a:srgbClr val="3366FF"/>
                </a:solidFill>
              </a:rPr>
              <a:t> </a:t>
            </a:r>
            <a:r>
              <a:rPr lang="en-US" altLang="en-US" sz="2000" dirty="0"/>
              <a:t>location</a:t>
            </a:r>
          </a:p>
          <a:p>
            <a:r>
              <a:rPr lang="en-US" altLang="en-US" sz="2000" b="1" dirty="0"/>
              <a:t>Reposition within file - </a:t>
            </a:r>
            <a:r>
              <a:rPr lang="en-US" altLang="en-US" sz="2000" b="1" dirty="0">
                <a:solidFill>
                  <a:srgbClr val="006699"/>
                </a:solidFill>
                <a:latin typeface="+mj-lt"/>
              </a:rPr>
              <a:t>seek</a:t>
            </a:r>
          </a:p>
          <a:p>
            <a:r>
              <a:rPr lang="en-US" altLang="en-US" sz="2000" b="1" dirty="0"/>
              <a:t>Delete</a:t>
            </a:r>
          </a:p>
          <a:p>
            <a:r>
              <a:rPr lang="en-US" altLang="en-US" sz="2000" b="1" dirty="0"/>
              <a:t>Truncate</a:t>
            </a:r>
          </a:p>
          <a:p>
            <a:r>
              <a:rPr lang="en-US" altLang="en-US" sz="2000" b="1" i="1" dirty="0"/>
              <a:t>Open(F</a:t>
            </a:r>
            <a:r>
              <a:rPr lang="en-US" altLang="en-US" sz="2000" b="1" i="1" baseline="-25000" dirty="0"/>
              <a:t>i</a:t>
            </a:r>
            <a:r>
              <a:rPr lang="en-US" altLang="en-US" sz="2000" b="1" i="1" dirty="0"/>
              <a:t>)</a:t>
            </a:r>
            <a:r>
              <a:rPr lang="en-US" altLang="en-US" sz="2000" b="1" dirty="0"/>
              <a:t> </a:t>
            </a:r>
            <a:r>
              <a:rPr lang="en-US" altLang="en-US" sz="2000" dirty="0"/>
              <a:t>– search the directory structure on disk for entry </a:t>
            </a:r>
            <a:r>
              <a:rPr lang="en-US" altLang="en-US" sz="2000" b="1" i="1" dirty="0"/>
              <a:t>F</a:t>
            </a:r>
            <a:r>
              <a:rPr lang="en-US" altLang="en-US" sz="2000" b="1" i="1" baseline="-25000" dirty="0"/>
              <a:t>i</a:t>
            </a:r>
            <a:r>
              <a:rPr lang="en-US" altLang="en-US" sz="2000" dirty="0"/>
              <a:t>, and move the content of entry to memory</a:t>
            </a:r>
          </a:p>
          <a:p>
            <a:r>
              <a:rPr lang="en-US" altLang="en-US" sz="2000" b="1" i="1" dirty="0"/>
              <a:t>Close (F</a:t>
            </a:r>
            <a:r>
              <a:rPr lang="en-US" altLang="en-US" sz="2000" b="1" i="1" baseline="-25000" dirty="0"/>
              <a:t>i</a:t>
            </a:r>
            <a:r>
              <a:rPr lang="en-US" altLang="en-US" sz="2000" b="1" i="1" dirty="0"/>
              <a:t>)</a:t>
            </a:r>
            <a:r>
              <a:rPr lang="en-US" altLang="en-US" sz="2000" b="1" dirty="0"/>
              <a:t> </a:t>
            </a:r>
            <a:r>
              <a:rPr lang="en-US" altLang="en-US" sz="2000" dirty="0"/>
              <a:t>– move the content of entry</a:t>
            </a:r>
            <a:r>
              <a:rPr lang="en-US" altLang="en-US" sz="2000" b="1" dirty="0"/>
              <a:t> </a:t>
            </a:r>
            <a:r>
              <a:rPr lang="en-US" altLang="en-US" sz="2000" b="1" i="1" dirty="0"/>
              <a:t>F</a:t>
            </a:r>
            <a:r>
              <a:rPr lang="en-US" altLang="en-US" sz="2000" b="1" i="1" baseline="-25000" dirty="0"/>
              <a:t>i</a:t>
            </a:r>
            <a:r>
              <a:rPr lang="en-US" altLang="en-US" sz="2000" b="1" dirty="0"/>
              <a:t> </a:t>
            </a:r>
            <a:r>
              <a:rPr lang="en-US" altLang="en-US" sz="2000" dirty="0"/>
              <a:t>in memory to directory structure on disk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1890BB23-426F-4779-AAC3-AA1C8446D2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7909" y="235374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Open Files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174ECB5E-8070-4DEB-980D-3BC98F6061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91011" y="1214085"/>
            <a:ext cx="7665160" cy="4530725"/>
          </a:xfrm>
        </p:spPr>
        <p:txBody>
          <a:bodyPr/>
          <a:lstStyle/>
          <a:p>
            <a:r>
              <a:rPr lang="en-US" altLang="en-US" sz="2400" dirty="0"/>
              <a:t>Several pieces of data are needed to manage open files:</a:t>
            </a:r>
          </a:p>
          <a:p>
            <a:pPr lvl="1"/>
            <a:r>
              <a:rPr lang="en-US" altLang="en-US" sz="2400" b="1" dirty="0">
                <a:solidFill>
                  <a:srgbClr val="006699"/>
                </a:solidFill>
                <a:latin typeface="+mj-lt"/>
              </a:rPr>
              <a:t>Open-file</a:t>
            </a:r>
            <a:r>
              <a:rPr lang="en-US" altLang="en-US" sz="2400" b="1" dirty="0">
                <a:solidFill>
                  <a:srgbClr val="3366FF"/>
                </a:solidFill>
              </a:rPr>
              <a:t> </a:t>
            </a:r>
            <a:r>
              <a:rPr lang="en-US" altLang="en-US" sz="2400" b="1" dirty="0">
                <a:solidFill>
                  <a:srgbClr val="006699"/>
                </a:solidFill>
                <a:latin typeface="+mj-lt"/>
              </a:rPr>
              <a:t>table</a:t>
            </a:r>
            <a:r>
              <a:rPr lang="en-US" altLang="en-US" sz="2400" dirty="0"/>
              <a:t>: tracks open files</a:t>
            </a:r>
          </a:p>
          <a:p>
            <a:pPr lvl="1"/>
            <a:r>
              <a:rPr lang="en-US" altLang="en-US" sz="2400" dirty="0"/>
              <a:t>File pointer:  pointer to last read/write location, per process that has the file open</a:t>
            </a:r>
          </a:p>
          <a:p>
            <a:pPr lvl="1"/>
            <a:r>
              <a:rPr lang="en-US" altLang="en-US" sz="2400" b="1" dirty="0">
                <a:solidFill>
                  <a:srgbClr val="006699"/>
                </a:solidFill>
                <a:latin typeface="+mj-lt"/>
              </a:rPr>
              <a:t>File-open</a:t>
            </a:r>
            <a:r>
              <a:rPr lang="en-US" altLang="en-US" sz="2400" b="1" dirty="0">
                <a:solidFill>
                  <a:srgbClr val="3366FF"/>
                </a:solidFill>
              </a:rPr>
              <a:t> </a:t>
            </a:r>
            <a:r>
              <a:rPr lang="en-US" altLang="en-US" sz="2400" b="1" dirty="0">
                <a:solidFill>
                  <a:srgbClr val="006699"/>
                </a:solidFill>
                <a:latin typeface="+mj-lt"/>
              </a:rPr>
              <a:t>count</a:t>
            </a:r>
            <a:r>
              <a:rPr lang="en-US" altLang="en-US" sz="2400" dirty="0"/>
              <a:t>: counter of number of times a file is open – to allow removal of data from open-file table when last processes closes it</a:t>
            </a:r>
          </a:p>
          <a:p>
            <a:pPr lvl="1"/>
            <a:r>
              <a:rPr lang="en-US" altLang="en-US" sz="2400" dirty="0"/>
              <a:t>Disk location of the file: cache of data access information</a:t>
            </a:r>
          </a:p>
          <a:p>
            <a:pPr lvl="1"/>
            <a:r>
              <a:rPr lang="en-US" altLang="en-US" sz="2400" dirty="0"/>
              <a:t>Access rights: per-process access mode information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21901319-4902-4FF1-A8EF-AA9B1300B3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7909" y="235374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Open File Locking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FF341099-F84A-486B-8354-E95792451A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1099" y="1227788"/>
            <a:ext cx="7272302" cy="4538012"/>
          </a:xfrm>
        </p:spPr>
        <p:txBody>
          <a:bodyPr/>
          <a:lstStyle/>
          <a:p>
            <a:r>
              <a:rPr lang="en-US" altLang="en-US" sz="2000" dirty="0"/>
              <a:t>Provided by some operating systems and file systems</a:t>
            </a:r>
          </a:p>
          <a:p>
            <a:pPr lvl="1"/>
            <a:r>
              <a:rPr lang="en-US" altLang="en-US" sz="2000" dirty="0"/>
              <a:t>Similar to reader-writer locks</a:t>
            </a:r>
          </a:p>
          <a:p>
            <a:pPr lvl="1"/>
            <a:r>
              <a:rPr lang="en-US" altLang="en-US" sz="2000" b="1" dirty="0">
                <a:solidFill>
                  <a:srgbClr val="006699"/>
                </a:solidFill>
                <a:latin typeface="+mj-lt"/>
              </a:rPr>
              <a:t>Shared</a:t>
            </a:r>
            <a:r>
              <a:rPr lang="en-US" altLang="en-US" sz="2000" dirty="0"/>
              <a:t> </a:t>
            </a:r>
            <a:r>
              <a:rPr lang="en-US" altLang="en-US" sz="2000" b="1" dirty="0">
                <a:solidFill>
                  <a:srgbClr val="006699"/>
                </a:solidFill>
                <a:latin typeface="+mj-lt"/>
              </a:rPr>
              <a:t>lock</a:t>
            </a:r>
            <a:r>
              <a:rPr lang="en-US" altLang="en-US" sz="2000" dirty="0"/>
              <a:t> similar to reader lock – several processes can acquire concurrently</a:t>
            </a:r>
          </a:p>
          <a:p>
            <a:pPr lvl="1"/>
            <a:r>
              <a:rPr lang="en-US" altLang="en-US" sz="2000" b="1" dirty="0">
                <a:solidFill>
                  <a:srgbClr val="006699"/>
                </a:solidFill>
                <a:latin typeface="+mj-lt"/>
              </a:rPr>
              <a:t>Exclusive</a:t>
            </a:r>
            <a:r>
              <a:rPr lang="en-US" altLang="en-US" sz="2000" b="1" dirty="0">
                <a:solidFill>
                  <a:srgbClr val="3366FF"/>
                </a:solidFill>
              </a:rPr>
              <a:t> </a:t>
            </a:r>
            <a:r>
              <a:rPr lang="en-US" altLang="en-US" sz="2000" b="1" dirty="0">
                <a:solidFill>
                  <a:srgbClr val="006699"/>
                </a:solidFill>
                <a:latin typeface="+mj-lt"/>
              </a:rPr>
              <a:t>lock</a:t>
            </a:r>
            <a:r>
              <a:rPr lang="en-US" altLang="en-US" sz="2000" b="1" dirty="0">
                <a:solidFill>
                  <a:srgbClr val="3366FF"/>
                </a:solidFill>
              </a:rPr>
              <a:t> </a:t>
            </a:r>
            <a:r>
              <a:rPr lang="en-US" altLang="en-US" sz="2000" dirty="0"/>
              <a:t>similar to writer lock</a:t>
            </a:r>
          </a:p>
          <a:p>
            <a:r>
              <a:rPr lang="en-US" altLang="en-US" sz="2000" dirty="0"/>
              <a:t>Mediates access to a file</a:t>
            </a:r>
          </a:p>
          <a:p>
            <a:r>
              <a:rPr lang="en-US" altLang="en-US" sz="2000" dirty="0"/>
              <a:t>Mandatory or advisory:</a:t>
            </a:r>
          </a:p>
          <a:p>
            <a:pPr lvl="1"/>
            <a:r>
              <a:rPr lang="en-US" altLang="en-US" sz="2000" b="1" dirty="0">
                <a:solidFill>
                  <a:srgbClr val="006699"/>
                </a:solidFill>
                <a:latin typeface="+mj-lt"/>
              </a:rPr>
              <a:t>Mandatory</a:t>
            </a:r>
            <a:r>
              <a:rPr lang="en-US" altLang="en-US" sz="2000" dirty="0"/>
              <a:t> – access is denied depending on locks held and requested</a:t>
            </a:r>
          </a:p>
          <a:p>
            <a:pPr lvl="1"/>
            <a:r>
              <a:rPr lang="en-US" altLang="en-US" sz="2000" b="1" dirty="0">
                <a:solidFill>
                  <a:srgbClr val="006699"/>
                </a:solidFill>
                <a:latin typeface="+mj-lt"/>
              </a:rPr>
              <a:t>Advisory</a:t>
            </a:r>
            <a:r>
              <a:rPr lang="en-US" altLang="en-US" sz="2000" dirty="0"/>
              <a:t> – processes can find status of locks and decide what to do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s-8">
  <a:themeElements>
    <a:clrScheme name="os-8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os-8">
      <a:majorFont>
        <a:latin typeface="Arial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os-8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OS8</Template>
  <TotalTime>8380</TotalTime>
  <Words>1517</Words>
  <Application>Microsoft Office PowerPoint</Application>
  <PresentationFormat>如螢幕大小 (4:3)</PresentationFormat>
  <Paragraphs>350</Paragraphs>
  <Slides>44</Slides>
  <Notes>44</Notes>
  <HiddenSlides>0</HiddenSlides>
  <MMClips>0</MMClips>
  <ScaleCrop>false</ScaleCrop>
  <HeadingPairs>
    <vt:vector size="6" baseType="variant">
      <vt:variant>
        <vt:lpstr>使用字型</vt:lpstr>
      </vt:variant>
      <vt:variant>
        <vt:i4>11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44</vt:i4>
      </vt:variant>
    </vt:vector>
  </HeadingPairs>
  <TitlesOfParts>
    <vt:vector size="56" baseType="lpstr">
      <vt:lpstr>Monotype Sorts</vt:lpstr>
      <vt:lpstr>ＭＳ Ｐゴシック</vt:lpstr>
      <vt:lpstr>ＭＳ Ｐゴシック</vt:lpstr>
      <vt:lpstr>Arial</vt:lpstr>
      <vt:lpstr>Courier New</vt:lpstr>
      <vt:lpstr>Helvetica</vt:lpstr>
      <vt:lpstr>Symbol</vt:lpstr>
      <vt:lpstr>Times New Roman</vt:lpstr>
      <vt:lpstr>Verdana</vt:lpstr>
      <vt:lpstr>Webdings</vt:lpstr>
      <vt:lpstr>Wingdings</vt:lpstr>
      <vt:lpstr>os-8</vt:lpstr>
      <vt:lpstr>Chapter 13:   File-System Interface</vt:lpstr>
      <vt:lpstr>Outline</vt:lpstr>
      <vt:lpstr>Objectives</vt:lpstr>
      <vt:lpstr>File Concept</vt:lpstr>
      <vt:lpstr>File Attributes</vt:lpstr>
      <vt:lpstr>File info Window on Mac OS X</vt:lpstr>
      <vt:lpstr>File Operations</vt:lpstr>
      <vt:lpstr>Open Files</vt:lpstr>
      <vt:lpstr>Open File Locking</vt:lpstr>
      <vt:lpstr>File Locking Example – Java API</vt:lpstr>
      <vt:lpstr>File Locking Example – Java API (Cont.)</vt:lpstr>
      <vt:lpstr>File Types – Name, Extension</vt:lpstr>
      <vt:lpstr>File Structure</vt:lpstr>
      <vt:lpstr>Sequential-access File</vt:lpstr>
      <vt:lpstr>Access Methods</vt:lpstr>
      <vt:lpstr>Simulation of Sequential Access on Direct-access File</vt:lpstr>
      <vt:lpstr>Other Access Methods</vt:lpstr>
      <vt:lpstr>Example of Index and Relative Files</vt:lpstr>
      <vt:lpstr>Directory Structure</vt:lpstr>
      <vt:lpstr>Disk Structure</vt:lpstr>
      <vt:lpstr>A Typical File-system Organization</vt:lpstr>
      <vt:lpstr>Types of File Systems</vt:lpstr>
      <vt:lpstr>Operations Performed on Directory</vt:lpstr>
      <vt:lpstr>Directory Organization</vt:lpstr>
      <vt:lpstr>Single-Level Directory</vt:lpstr>
      <vt:lpstr>Two-Level Directory</vt:lpstr>
      <vt:lpstr>Tree-Structured Directories</vt:lpstr>
      <vt:lpstr>Tree-Structured Directories (Cont.)</vt:lpstr>
      <vt:lpstr>Tree-Structured Directories (Cont.)</vt:lpstr>
      <vt:lpstr>Acyclic-Graph Directories</vt:lpstr>
      <vt:lpstr>Acyclic-Graph Directories (Cont.)</vt:lpstr>
      <vt:lpstr>General Graph Directory</vt:lpstr>
      <vt:lpstr>General Graph Directory (Cont.)</vt:lpstr>
      <vt:lpstr>File System Mounting</vt:lpstr>
      <vt:lpstr>Mount Point</vt:lpstr>
      <vt:lpstr>File Sharing</vt:lpstr>
      <vt:lpstr>File Sharing – Remote File Systems</vt:lpstr>
      <vt:lpstr>File Sharing – Failure Modes</vt:lpstr>
      <vt:lpstr>File Sharing – Consistency Semantics</vt:lpstr>
      <vt:lpstr>Protection</vt:lpstr>
      <vt:lpstr>Access Lists and Groups</vt:lpstr>
      <vt:lpstr>Windows 7 Access-Control List Management</vt:lpstr>
      <vt:lpstr>A Sample UNIX Directory Listing</vt:lpstr>
      <vt:lpstr>End of Chapter 13</vt:lpstr>
    </vt:vector>
  </TitlesOfParts>
  <Company>Lucent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1.01</dc:title>
  <dc:creator>Lucent End User</dc:creator>
  <cp:lastModifiedBy>Chris Wang</cp:lastModifiedBy>
  <cp:revision>153</cp:revision>
  <dcterms:created xsi:type="dcterms:W3CDTF">2004-10-07T18:29:30Z</dcterms:created>
  <dcterms:modified xsi:type="dcterms:W3CDTF">2020-05-19T02:48:40Z</dcterms:modified>
</cp:coreProperties>
</file>