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1"/>
  </p:notesMasterIdLst>
  <p:handoutMasterIdLst>
    <p:handoutMasterId r:id="rId52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90" r:id="rId9"/>
    <p:sldId id="338" r:id="rId10"/>
    <p:sldId id="391" r:id="rId11"/>
    <p:sldId id="339" r:id="rId12"/>
    <p:sldId id="340" r:id="rId13"/>
    <p:sldId id="344" r:id="rId14"/>
    <p:sldId id="345" r:id="rId15"/>
    <p:sldId id="346" r:id="rId16"/>
    <p:sldId id="347" r:id="rId17"/>
    <p:sldId id="348" r:id="rId18"/>
    <p:sldId id="393" r:id="rId19"/>
    <p:sldId id="349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94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86" r:id="rId46"/>
    <p:sldId id="387" r:id="rId47"/>
    <p:sldId id="388" r:id="rId48"/>
    <p:sldId id="396" r:id="rId49"/>
    <p:sldId id="389" r:id="rId50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7"/>
  </p:normalViewPr>
  <p:slideViewPr>
    <p:cSldViewPr snapToGrid="0">
      <p:cViewPr varScale="1">
        <p:scale>
          <a:sx n="64" d="100"/>
          <a:sy n="64" d="100"/>
        </p:scale>
        <p:origin x="139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5FA648-E141-984B-BEE2-8EC9B0A99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1F4BCC-9CAA-0F41-85EA-DE3557038F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D4EBDDA-94A4-C24E-8F4D-60EA634DB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2D8965A-D8A6-AE4A-B6AE-C5DE2FB73D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F9780D-0DF3-4B38-8812-67AC0384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F8A7D5-41B0-5A4C-AB3F-7767AE6EE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0887534-A29B-1644-87D8-30550CDFF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2C6B2F-7D28-4D52-BC2A-655D3FEF5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08C9F7-2C9C-9E40-BFDA-99AA2962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103CA87-37A4-F848-B6E3-7E21A31FD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B8274B7-D522-A64B-9FDF-CE646755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8F7FDD-E0A3-407C-94DC-EAFCAE8B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0D46DBD-29BF-47DC-A35A-DE0E97538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9EA07E-4B01-40D1-9BF2-B2DA0AC533EB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55A3E06-AEE7-4069-9749-C5E09B8DB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804FE9-08D2-454C-A896-B04B20AD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DDCCE96-E803-4311-9A03-65C92BAEE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5A9D5E-EC35-4B0E-815A-D231D2C7DA00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67F82A-6D99-4D44-AD01-0F8E74350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464AB5-B385-40A1-9F8A-BA04DA142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023BF81-8AAA-474E-AC3A-576954F57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552FFF-E72A-4B58-AB2B-178C2C79C9DC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736F731-613D-42B9-B30C-04527F8B4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0C8073-54F6-4172-9034-055754BB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8BD637A-9238-4409-8C30-14D631531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9838E-E051-4574-9E24-21E43812D97C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56A2DD2-2955-47C2-A460-2835CDE6C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C28F9E-7BF5-49D8-A334-18CD1EE0D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A77140A-581E-4D93-B5D4-375914E6E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7C791C-4A96-4CA8-9CE2-BB3DDC244452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125BD9-8B38-4ED6-9E78-16DFA389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B672FDE-9BA0-4F35-844B-BBBA6F83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9686703-1D4F-4A73-9977-34826CDA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AAD36A-233E-4946-8BDD-D60EF2FDF08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846CCB5-5FC2-49CC-86CB-DE765F76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719C2B-2379-4C10-91EA-C9016AF0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08EFBA70-2BFD-4E36-8A3B-421009949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D7A724-2969-44B4-BB3F-C936AD58245D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39E8F7-E48C-4562-9699-7102AC770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527078C-0D3C-4343-8B63-19A81E63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E0AB219-56EC-4D95-BC79-E6AE7CDB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98AE17-A6A1-4C6D-AF0C-CAB6FD10BC8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3A7A00A-558E-4DC2-8E6C-BCBDEC811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C0A5B15-4970-41F1-BB20-72F2E3F9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56B2B89-B007-480C-9894-A5D28D85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3C4453-A4BB-4BE9-9FF4-D349A286EEC5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2E2D0D1-8798-4A13-BA92-F0A44FC7B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B7F764D-1C4A-4141-9924-160663A1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E75CCA5-59E0-405B-B26A-A64A410F4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4EDAF8-8A00-465E-B8A4-17751C541EB5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780B-CA0B-4B94-96FB-E20A5B3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D721E7A-6D9D-4A57-BC95-E20C2A59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4FC8923-6D95-483B-9DCF-EF8B787D6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0506AF-7F7A-48E7-835F-F30FBD2DE1F1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67E27EB-C5CC-4E80-9392-03180EC74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CEA00CB-C1D4-4BCF-97EC-B487ACF8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65FD576-A713-4C0C-B04B-F22A27399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EC3D74-3A3D-45E4-98C3-19F016621CF4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C04251-31F6-44FE-9152-CE5098CE6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1F3423-F3BA-4174-B4C8-4C7A7542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679DB54E-8C6A-4A51-9991-C90663C98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7B02CE-28ED-43B2-887E-1BE48C8DCBC5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CDC4B5-3226-4FAD-A834-7BF848C05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7A918F6-1E14-4F20-A344-105CD577C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7CF17C4-B80C-4CC9-BD46-C442AD90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0824B9-1B83-49BF-AA99-B13C1383883E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408167D-B843-4749-995A-0FA554213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C4650BF-679A-45DA-B031-5EA173A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21056589-ADE3-46C8-BFFC-4606DAFC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5E050-9586-4451-BDB0-F90367292C2C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8B046C9-FD27-4898-986E-08C3AC6BF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DBE8B9B-0445-4B0B-ACC2-5D3596B0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7A29DB9-DAC4-4235-B8E6-D6BA5E9A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BDF339-D079-482E-97EF-D957DD678C8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8451915-DF72-481D-AC96-8BC6EAA51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4F3130A-4EFC-40FB-A8EB-1CBC6178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959BB4B-CE11-4D4A-9FF1-B33CF0F5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D058A0-2975-45BF-90B5-0AF0FF1350F7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972ED9E-C79F-4639-AC29-4A8330C73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698B676-2E9D-4C6E-8585-1EC21046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A113E2F-9333-4E83-9F08-0E50447B8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2A602F-A7BA-47B1-8085-ACEB6A630240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C436EAB-8C58-46EA-9DC9-75FA673AB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4D4AB40-2A2B-41B7-A31D-CEE469CA9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586D608-5FD5-4E53-9C7F-52C6C9191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3538C-839F-489E-A5B7-9BF2CF6B95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A58870-9FD5-4E78-B5AC-F6F06470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9C77810-9261-417F-9A3E-9F96397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6399E-CA48-4011-9644-9943E2B3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0986D-45AD-4059-8603-240F33B5949B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BC60D4-EB7A-4623-8B56-246C0E054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2F052A-4548-41C7-97A7-3A5A9E4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02286D06-4F70-4C53-AAD8-E1E947D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2DC0FF-0CCF-41CC-A20E-D03721896815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FC3EA-47C2-43DA-80CB-264FB77CD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6498832-0717-42E8-98BF-0D591046C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3A7573-4BE6-499C-9155-907013AA0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FC0C1E-E7B7-4B60-8668-64137DECE5AD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76802E0-B256-4F65-84E8-7BC5C79B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379D11-F406-4428-A5B3-D011B7E1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2966433A-D0A8-4F28-89EC-C73DAFE5A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877D1-E946-4EC0-8BE2-7E13D632715B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24BCF7-6D67-4280-B0E9-F90B5A71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E9C522-3625-4131-BB74-C0F69F65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5D494A2E-125C-4110-8C2F-71D2604FA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A31134-7DBF-4044-AAC9-CEFAE1BA62E1}" type="slidenum">
              <a:rPr lang="en-US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A6F9AEE-7F9A-4E48-BD65-00E120E3F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29CD4F9-8102-44B5-A7FD-88DB38F2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B5A1DB2-FFEB-4537-8A06-6FAA6C49A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759BF-9C0F-4F13-A495-D695BC5B6874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6D0DC12-B324-482E-8973-BFF5DAEF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6F2B11-7FFA-438D-9070-0D36A77A6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B253434-85FD-473B-A09A-6597B376E3B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40C4466-5BA2-4CAC-9391-1994310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D8269FF-2B85-4B50-B827-606C4A8C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C825B2F-2D5C-4252-A9AC-25B98141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F1476B5-BF66-4B18-8FF1-E88505BF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D08A085-5A69-41F1-8905-AEC07BD4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0329953-84D8-41BC-96B3-A6054B67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C7956C3-0D09-42E5-A0C5-88A0C955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8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4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2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1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6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1FA64F-BFEF-4406-8E97-E2FB0179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B59D6A-58B8-4EFE-A2C2-C6D6E1B1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37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9E3393-2281-4446-B75C-4A000E3A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9202" y="1233488"/>
            <a:ext cx="782759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10030C-B68C-F143-94D9-1E055866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0CF2640-05E5-457F-975E-85CD4126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747365-F59C-BB47-8E94-F4EB0698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C4DEE9-A357-C848-AA52-DB1CC6DA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1D4DD94-76EC-D74F-B3E2-24A60BAEE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14.</a:t>
            </a:r>
            <a:fld id="{8E14989B-3778-4560-B9C6-E40BE4749A64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1AF4C9D-F41B-6147-ADD9-91AF91BE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3200F16-041D-E540-A040-1CCAAECA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80F1DE9-E75C-4B3C-9B25-679424D2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14: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23200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Implementation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013575" cy="4530725"/>
          </a:xfrm>
        </p:spPr>
        <p:txBody>
          <a:bodyPr/>
          <a:lstStyle/>
          <a:p>
            <a:r>
              <a:rPr lang="en-US" altLang="en-US" sz="2000" dirty="0"/>
              <a:t>Per-file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sz="2000" dirty="0"/>
              <a:t>) contains many details about the file</a:t>
            </a:r>
          </a:p>
          <a:p>
            <a:pPr lvl="1"/>
            <a:r>
              <a:rPr lang="en-US" altLang="en-US" sz="2000" dirty="0"/>
              <a:t>typically inode number, permissions, size, dates</a:t>
            </a:r>
          </a:p>
          <a:p>
            <a:pPr lvl="1"/>
            <a:r>
              <a:rPr lang="en-US" altLang="en-US" sz="2000" dirty="0"/>
              <a:t>NFTS stores into in master file table  using relational DB structures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3248757"/>
            <a:ext cx="3841110" cy="25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8549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1242819"/>
            <a:ext cx="76604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storing file system mounts, mount points, file system types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a copy of the FCB of each file and other info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pointers to appropriate entries in system-wide open-file table as well as other info</a:t>
            </a:r>
          </a:p>
          <a:p>
            <a:r>
              <a:rPr lang="en-US" altLang="en-US" sz="2000" dirty="0"/>
              <a:t>The following figure illustrates the necessary file system structures provided by the operating systems</a:t>
            </a:r>
          </a:p>
          <a:p>
            <a:r>
              <a:rPr lang="en-US" altLang="en-US" sz="2000" dirty="0" smtClean="0"/>
              <a:t>Plus </a:t>
            </a:r>
            <a:r>
              <a:rPr lang="en-US" altLang="en-US" sz="2000" dirty="0"/>
              <a:t>buffers hold data blocks from secondary storage</a:t>
            </a:r>
          </a:p>
          <a:p>
            <a:r>
              <a:rPr lang="en-US" altLang="en-US" sz="2000" dirty="0"/>
              <a:t>Open returns a file handle for subsequent use</a:t>
            </a:r>
          </a:p>
          <a:p>
            <a:r>
              <a:rPr lang="en-US" altLang="en-US" sz="2000" dirty="0"/>
              <a:t>Data from read eventually copied to specified user process memory address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41EDA98-A997-41EC-93AE-BC0FA338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799" y="235762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F9291C-0ADC-4EC3-97A1-88862142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273175"/>
            <a:ext cx="6142037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235762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612" y="1266083"/>
            <a:ext cx="7567612" cy="4530725"/>
          </a:xfrm>
        </p:spPr>
        <p:txBody>
          <a:bodyPr/>
          <a:lstStyle/>
          <a:p>
            <a:r>
              <a:rPr lang="en-US" altLang="en-US" sz="2000" b="1" dirty="0"/>
              <a:t>Linear list</a:t>
            </a:r>
            <a:r>
              <a:rPr lang="en-US" altLang="en-US" sz="2000" dirty="0"/>
              <a:t> of file names with pointer to the data blocks</a:t>
            </a:r>
          </a:p>
          <a:p>
            <a:pPr lvl="1"/>
            <a:r>
              <a:rPr lang="en-US" altLang="en-US" sz="2000" dirty="0"/>
              <a:t>Simple to program</a:t>
            </a:r>
          </a:p>
          <a:p>
            <a:pPr lvl="1"/>
            <a:r>
              <a:rPr lang="en-US" altLang="en-US" sz="2000" dirty="0"/>
              <a:t>Time-consuming to execute</a:t>
            </a:r>
          </a:p>
          <a:p>
            <a:pPr lvl="2"/>
            <a:r>
              <a:rPr lang="en-US" altLang="en-US" sz="2000" dirty="0"/>
              <a:t>Linear search time</a:t>
            </a:r>
          </a:p>
          <a:p>
            <a:pPr lvl="2"/>
            <a:r>
              <a:rPr lang="en-US" altLang="en-US" sz="2000" dirty="0"/>
              <a:t>Could keep ordered alphabetically via linked list or use B+ tree</a:t>
            </a:r>
          </a:p>
          <a:p>
            <a:r>
              <a:rPr lang="en-US" altLang="en-US" sz="2000" b="1" dirty="0"/>
              <a:t>Hash Table</a:t>
            </a:r>
            <a:r>
              <a:rPr lang="en-US" altLang="en-US" sz="2000" dirty="0"/>
              <a:t> – linear list with hash data structure</a:t>
            </a:r>
          </a:p>
          <a:p>
            <a:pPr lvl="1"/>
            <a:r>
              <a:rPr lang="en-US" altLang="en-US" sz="2000" dirty="0"/>
              <a:t>Decreases directory search time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situations where two file names hash to the same location</a:t>
            </a:r>
          </a:p>
          <a:p>
            <a:pPr lvl="1"/>
            <a:r>
              <a:rPr lang="en-US" altLang="en-US" sz="2000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978" y="245093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Methods - Contiguous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1308134"/>
            <a:ext cx="7731125" cy="4530725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files: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Contiguous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– </a:t>
            </a:r>
            <a:r>
              <a:rPr lang="en-US" altLang="en-US" sz="2400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 finding space for file, knowing file size, external fragmentation, need for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on-line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4C71157-C3D6-4B84-8D4C-44CE4665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altLang="en-US" sz="2000" dirty="0"/>
              <a:t>Mapping from logical to physical</a:t>
            </a:r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Block to be accessed = Q + starting address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Displacement into block = R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773238"/>
            <a:ext cx="358933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254424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4" y="1233488"/>
            <a:ext cx="7586371" cy="4530725"/>
          </a:xfrm>
        </p:spPr>
        <p:txBody>
          <a:bodyPr/>
          <a:lstStyle/>
          <a:p>
            <a:r>
              <a:rPr lang="en-US" altLang="en-US" sz="2400" dirty="0"/>
              <a:t>Many newer file systems (i.e., Veritas File System) use a modified contiguous allocation scheme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Extent-based file systems allocate disk blocks in extents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a contiguous block of disks</a:t>
            </a:r>
          </a:p>
          <a:p>
            <a:pPr lvl="1"/>
            <a:r>
              <a:rPr lang="en-US" altLang="en-US" sz="2400" dirty="0"/>
              <a:t>Extents are allocated for file allocation</a:t>
            </a:r>
          </a:p>
          <a:p>
            <a:pPr lvl="1"/>
            <a:r>
              <a:rPr lang="en-US" altLang="en-US" sz="2400" dirty="0"/>
              <a:t>A file consists of one or more extents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- Linked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5" y="1237729"/>
            <a:ext cx="76153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No external fragmentation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000" dirty="0" err="1">
                <a:solidFill>
                  <a:srgbClr val="000000"/>
                </a:solidFill>
              </a:rPr>
              <a:t>Os</a:t>
            </a:r>
            <a:r>
              <a:rPr lang="en-US" altLang="en-US" sz="2000" dirty="0">
                <a:solidFill>
                  <a:srgbClr val="000000"/>
                </a:solidFill>
              </a:rPr>
              <a:t> and disk seeks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AD98AD2-566F-4E16-8F5C-F3D1605AB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82" y="247880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– Linked (Cont.)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32984ED-2CEE-456C-B2BE-B934D84A7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6" y="1237728"/>
            <a:ext cx="7671315" cy="45307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240489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33488"/>
            <a:ext cx="7577138" cy="749300"/>
          </a:xfrm>
        </p:spPr>
        <p:txBody>
          <a:bodyPr/>
          <a:lstStyle/>
          <a:p>
            <a:r>
              <a:rPr lang="en-US" altLang="en-US" sz="2000" dirty="0"/>
              <a:t>Each file is a linked list of disk blocks: blocks may be scattered anywhere on the disk</a:t>
            </a:r>
          </a:p>
        </p:txBody>
      </p:sp>
      <p:grpSp>
        <p:nvGrpSpPr>
          <p:cNvPr id="36867" name="Group 4">
            <a:extLst>
              <a:ext uri="{FF2B5EF4-FFF2-40B4-BE49-F238E27FC236}">
                <a16:creationId xmlns:a16="http://schemas.microsoft.com/office/drawing/2014/main" id="{1F9CD8D8-3924-4B1B-9FD0-6F8B5C40CD61}"/>
              </a:ext>
            </a:extLst>
          </p:cNvPr>
          <p:cNvGrpSpPr>
            <a:grpSpLocks/>
          </p:cNvGrpSpPr>
          <p:nvPr/>
        </p:nvGrpSpPr>
        <p:grpSpPr bwMode="auto">
          <a:xfrm>
            <a:off x="2674937" y="2122489"/>
            <a:ext cx="2765425" cy="1500187"/>
            <a:chOff x="1684" y="1576"/>
            <a:chExt cx="1742" cy="945"/>
          </a:xfrm>
        </p:grpSpPr>
        <p:sp>
          <p:nvSpPr>
            <p:cNvPr id="36876" name="Rectangle 5">
              <a:extLst>
                <a:ext uri="{FF2B5EF4-FFF2-40B4-BE49-F238E27FC236}">
                  <a16:creationId xmlns:a16="http://schemas.microsoft.com/office/drawing/2014/main" id="{BCC6CD5A-CD91-40F0-9115-2F52CF37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pointer</a:t>
              </a:r>
            </a:p>
          </p:txBody>
        </p:sp>
        <p:sp>
          <p:nvSpPr>
            <p:cNvPr id="36877" name="Rectangle 6">
              <a:extLst>
                <a:ext uri="{FF2B5EF4-FFF2-40B4-BE49-F238E27FC236}">
                  <a16:creationId xmlns:a16="http://schemas.microsoft.com/office/drawing/2014/main" id="{628E7234-B0CB-4EFF-8A81-9D54D043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36878" name="Text Box 7">
              <a:extLst>
                <a:ext uri="{FF2B5EF4-FFF2-40B4-BE49-F238E27FC236}">
                  <a16:creationId xmlns:a16="http://schemas.microsoft.com/office/drawing/2014/main" id="{1705E268-7248-421A-923E-E53ABD560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block      =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ED2F4022-6CD5-7743-9BEA-E44E4C2C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7" y="320322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sz="2000" kern="0" dirty="0"/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Mapping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050EAF1-2D18-482C-BB5E-5CAFBD10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74" y="4933950"/>
            <a:ext cx="767018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Block to be accessed is the </a:t>
            </a:r>
            <a:r>
              <a:rPr lang="en-US" altLang="en-US" sz="2000" dirty="0" err="1"/>
              <a:t>Qth</a:t>
            </a:r>
            <a:r>
              <a:rPr lang="en-US" altLang="en-US" sz="2000" dirty="0"/>
              <a:t> block in the linked chain of blocks representing the file.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Displacement into block = R + 1</a:t>
            </a:r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7B3BA29-83D7-4A71-BE91-2ACE5575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152" y="1534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  <a:endParaRPr kumimoji="1" lang="en-US" altLang="en-U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CAF3520-DA48-4C19-9CFC-44B653DE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526" y="1233488"/>
            <a:ext cx="7640984" cy="4530725"/>
          </a:xfrm>
        </p:spPr>
        <p:txBody>
          <a:bodyPr/>
          <a:lstStyle/>
          <a:p>
            <a:r>
              <a:rPr lang="en-US" altLang="en-US" sz="2400" dirty="0"/>
              <a:t>File-System Structure</a:t>
            </a:r>
          </a:p>
          <a:p>
            <a:r>
              <a:rPr lang="en-US" altLang="en-US" sz="2400" dirty="0"/>
              <a:t>File-System Operations</a:t>
            </a:r>
          </a:p>
          <a:p>
            <a:r>
              <a:rPr lang="en-US" altLang="en-US" sz="2400" dirty="0"/>
              <a:t>Directory Implementation</a:t>
            </a:r>
          </a:p>
          <a:p>
            <a:r>
              <a:rPr lang="en-US" altLang="en-US" sz="2400" dirty="0"/>
              <a:t>Allocation Methods</a:t>
            </a:r>
          </a:p>
          <a:p>
            <a:r>
              <a:rPr lang="en-US" altLang="en-US" sz="2400" dirty="0"/>
              <a:t>Free-Space Management </a:t>
            </a:r>
          </a:p>
          <a:p>
            <a:r>
              <a:rPr lang="en-US" altLang="en-US" sz="2400" dirty="0"/>
              <a:t>Efficiency and Performance</a:t>
            </a:r>
          </a:p>
          <a:p>
            <a:r>
              <a:rPr lang="en-US" altLang="en-US" sz="2400" dirty="0"/>
              <a:t>Recovery</a:t>
            </a:r>
          </a:p>
          <a:p>
            <a:r>
              <a:rPr lang="en-US" altLang="en-US" sz="2400" dirty="0"/>
              <a:t>Example: WAFL File System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DCCA74D-FB81-46C5-BDA7-346388C6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408D5CB-D7A2-45DB-A9C6-A2837835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547813"/>
            <a:ext cx="38798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299C03-3833-4686-8D26-72A06D15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2E038D5-3454-456C-91B4-4439BDB2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718" y="232975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File-Allocation Table</a:t>
            </a:r>
            <a:endParaRPr lang="en-US" altLang="en-US" sz="2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1725B8EC-70B5-4540-AD0D-FEE2CF83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860550"/>
            <a:ext cx="4521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7D0E9CB-2004-49C6-A4D6-E1009C53A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247879"/>
            <a:ext cx="7893698" cy="576262"/>
          </a:xfrm>
        </p:spPr>
        <p:txBody>
          <a:bodyPr/>
          <a:lstStyle/>
          <a:p>
            <a:r>
              <a:rPr lang="en-US" altLang="en-US" dirty="0"/>
              <a:t>Allocation Methods - Indexed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1DDB8330-F894-4E51-93AF-DA9581F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64" y="1233488"/>
            <a:ext cx="7640983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file has its own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Logical view</a:t>
            </a:r>
          </a:p>
          <a:p>
            <a:endParaRPr lang="en-US" altLang="en-US" dirty="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8996236-7165-4194-8532-3E971EE9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64" y="32750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F99AEB5-F714-4A98-9CCA-F36C844A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479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Indexed Allocation</a:t>
            </a:r>
            <a:endParaRPr lang="en-US" altLang="en-US" sz="2400" dirty="0"/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6E4613FF-8834-4148-9697-2A31112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35113"/>
            <a:ext cx="528796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1FFF0ED-3A15-421D-A97F-C9B82855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732" y="247880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(Cont.)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CC541-0E73-4AA5-AF41-15C2293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4612" cy="3205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Need index table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Random access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maximum size of 256K bytes and block size of 512 bytes.  We need only 1 block for index table</a:t>
            </a:r>
          </a:p>
        </p:txBody>
      </p:sp>
      <p:grpSp>
        <p:nvGrpSpPr>
          <p:cNvPr id="46083" name="Group 1">
            <a:extLst>
              <a:ext uri="{FF2B5EF4-FFF2-40B4-BE49-F238E27FC236}">
                <a16:creationId xmlns:a16="http://schemas.microsoft.com/office/drawing/2014/main" id="{A567FD78-7C9B-41F3-8BED-19336B579040}"/>
              </a:ext>
            </a:extLst>
          </p:cNvPr>
          <p:cNvGrpSpPr>
            <a:grpSpLocks/>
          </p:cNvGrpSpPr>
          <p:nvPr/>
        </p:nvGrpSpPr>
        <p:grpSpPr bwMode="auto">
          <a:xfrm>
            <a:off x="3173343" y="4145382"/>
            <a:ext cx="1382713" cy="985837"/>
            <a:chOff x="2984500" y="3600450"/>
            <a:chExt cx="1382713" cy="985838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7E25E5C0-9128-46AC-9A07-31A950363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35D143A3-F2D9-493E-92E9-9DDE38E3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977CD28-D427-47ED-87FA-AC5CB256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46088" name="Line 7">
              <a:extLst>
                <a:ext uri="{FF2B5EF4-FFF2-40B4-BE49-F238E27FC236}">
                  <a16:creationId xmlns:a16="http://schemas.microsoft.com/office/drawing/2014/main" id="{06F28156-4462-4FA0-8204-6A3AACA8A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6089" name="Line 8">
              <a:extLst>
                <a:ext uri="{FF2B5EF4-FFF2-40B4-BE49-F238E27FC236}">
                  <a16:creationId xmlns:a16="http://schemas.microsoft.com/office/drawing/2014/main" id="{136B3663-B3E3-44E0-9D90-185EC08D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6084" name="Rectangle 9">
            <a:extLst>
              <a:ext uri="{FF2B5EF4-FFF2-40B4-BE49-F238E27FC236}">
                <a16:creationId xmlns:a16="http://schemas.microsoft.com/office/drawing/2014/main" id="{21F81AF2-8D9F-4085-81F2-5D5CA234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31219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25438" indent="-32543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Q = displacement into index table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R = displacement into block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43D2D41-31CA-41A9-B033-3049E8AA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1800" y="240489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7278ED5-4E41-45EB-A77B-9D7C3586A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233488"/>
            <a:ext cx="7590064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Linked scheme – Link blocks of index table (no limit on size)</a:t>
            </a:r>
          </a:p>
        </p:txBody>
      </p:sp>
      <p:grpSp>
        <p:nvGrpSpPr>
          <p:cNvPr id="48131" name="Group 1">
            <a:extLst>
              <a:ext uri="{FF2B5EF4-FFF2-40B4-BE49-F238E27FC236}">
                <a16:creationId xmlns:a16="http://schemas.microsoft.com/office/drawing/2014/main" id="{CF791D5E-378E-4CAB-BC81-00024C066B51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48140" name="Text Box 4">
              <a:extLst>
                <a:ext uri="{FF2B5EF4-FFF2-40B4-BE49-F238E27FC236}">
                  <a16:creationId xmlns:a16="http://schemas.microsoft.com/office/drawing/2014/main" id="{B698A8E5-DEB9-4533-8BB3-FD9E5DE7D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511)</a:t>
              </a:r>
            </a:p>
          </p:txBody>
        </p:sp>
        <p:sp>
          <p:nvSpPr>
            <p:cNvPr id="48141" name="Text Box 5">
              <a:extLst>
                <a:ext uri="{FF2B5EF4-FFF2-40B4-BE49-F238E27FC236}">
                  <a16:creationId xmlns:a16="http://schemas.microsoft.com/office/drawing/2014/main" id="{EEF1208A-E512-4C56-A750-8ABDDE24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2" name="Text Box 6">
              <a:extLst>
                <a:ext uri="{FF2B5EF4-FFF2-40B4-BE49-F238E27FC236}">
                  <a16:creationId xmlns:a16="http://schemas.microsoft.com/office/drawing/2014/main" id="{32C20C32-CA40-446C-85A9-99CE401B2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3" name="Line 7">
              <a:extLst>
                <a:ext uri="{FF2B5EF4-FFF2-40B4-BE49-F238E27FC236}">
                  <a16:creationId xmlns:a16="http://schemas.microsoft.com/office/drawing/2014/main" id="{78260294-7FE3-4DD1-963A-34345FF0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44" name="Line 8">
              <a:extLst>
                <a:ext uri="{FF2B5EF4-FFF2-40B4-BE49-F238E27FC236}">
                  <a16:creationId xmlns:a16="http://schemas.microsoft.com/office/drawing/2014/main" id="{669C0373-F448-42AF-84F6-BBC16D60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08670C2-18D6-488C-8FB2-AA5EA3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=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is used as follows:</a:t>
            </a:r>
          </a:p>
        </p:txBody>
      </p:sp>
      <p:grpSp>
        <p:nvGrpSpPr>
          <p:cNvPr id="48133" name="Group 2">
            <a:extLst>
              <a:ext uri="{FF2B5EF4-FFF2-40B4-BE49-F238E27FC236}">
                <a16:creationId xmlns:a16="http://schemas.microsoft.com/office/drawing/2014/main" id="{36422505-81CF-44FC-9E23-642318A59294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48135" name="Text Box 10">
              <a:extLst>
                <a:ext uri="{FF2B5EF4-FFF2-40B4-BE49-F238E27FC236}">
                  <a16:creationId xmlns:a16="http://schemas.microsoft.com/office/drawing/2014/main" id="{79AD793E-5C77-4704-AC91-FA8AC5E6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48136" name="Text Box 11">
              <a:extLst>
                <a:ext uri="{FF2B5EF4-FFF2-40B4-BE49-F238E27FC236}">
                  <a16:creationId xmlns:a16="http://schemas.microsoft.com/office/drawing/2014/main" id="{3EB34BD6-8CC8-4D57-A5E7-66BEEA386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7" name="Text Box 12">
              <a:extLst>
                <a:ext uri="{FF2B5EF4-FFF2-40B4-BE49-F238E27FC236}">
                  <a16:creationId xmlns:a16="http://schemas.microsoft.com/office/drawing/2014/main" id="{9EE224EB-899B-4E5D-8F61-C877A1A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8" name="Line 13">
              <a:extLst>
                <a:ext uri="{FF2B5EF4-FFF2-40B4-BE49-F238E27FC236}">
                  <a16:creationId xmlns:a16="http://schemas.microsoft.com/office/drawing/2014/main" id="{52B52FD6-81C3-477A-B3B4-12A1A052B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39" name="Line 14">
              <a:extLst>
                <a:ext uri="{FF2B5EF4-FFF2-40B4-BE49-F238E27FC236}">
                  <a16:creationId xmlns:a16="http://schemas.microsoft.com/office/drawing/2014/main" id="{071E7705-A2B3-4C01-98B5-5CC31FFA7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694F9487-065C-406D-BE26-B85FBE50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file: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3648C1C8-F563-4A08-B133-83EA62C9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7" y="1233488"/>
            <a:ext cx="8229600" cy="574675"/>
          </a:xfrm>
        </p:spPr>
        <p:txBody>
          <a:bodyPr/>
          <a:lstStyle/>
          <a:p>
            <a:r>
              <a:rPr lang="en-US" altLang="en-US" sz="2000" dirty="0"/>
              <a:t>Two-level index (4K blocks could store 1,024 four-byte pointers in outer index -&gt; 1,048,567 data blocks and file size of up to 4GB)</a:t>
            </a: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1CBFF92A-7FA8-42C9-96AA-01511E8BAAB4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2101850"/>
            <a:ext cx="2376487" cy="852488"/>
            <a:chOff x="3294063" y="2101850"/>
            <a:chExt cx="2376487" cy="852488"/>
          </a:xfrm>
        </p:grpSpPr>
        <p:sp>
          <p:nvSpPr>
            <p:cNvPr id="50188" name="Text Box 4">
              <a:extLst>
                <a:ext uri="{FF2B5EF4-FFF2-40B4-BE49-F238E27FC236}">
                  <a16:creationId xmlns:a16="http://schemas.microsoft.com/office/drawing/2014/main" id="{A59CB170-EB91-48DF-B411-11C72F0B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512)</a:t>
              </a:r>
            </a:p>
          </p:txBody>
        </p:sp>
        <p:sp>
          <p:nvSpPr>
            <p:cNvPr id="50189" name="Text Box 5">
              <a:extLst>
                <a:ext uri="{FF2B5EF4-FFF2-40B4-BE49-F238E27FC236}">
                  <a16:creationId xmlns:a16="http://schemas.microsoft.com/office/drawing/2014/main" id="{A03A803D-5933-45A7-8861-6608D3EF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0" name="Text Box 6">
              <a:extLst>
                <a:ext uri="{FF2B5EF4-FFF2-40B4-BE49-F238E27FC236}">
                  <a16:creationId xmlns:a16="http://schemas.microsoft.com/office/drawing/2014/main" id="{7AEA54E5-D670-45FD-BFF7-09303A2D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1" name="Line 7">
              <a:extLst>
                <a:ext uri="{FF2B5EF4-FFF2-40B4-BE49-F238E27FC236}">
                  <a16:creationId xmlns:a16="http://schemas.microsoft.com/office/drawing/2014/main" id="{50EC1AC5-808D-465E-8515-87F930D44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92" name="Line 8">
              <a:extLst>
                <a:ext uri="{FF2B5EF4-FFF2-40B4-BE49-F238E27FC236}">
                  <a16:creationId xmlns:a16="http://schemas.microsoft.com/office/drawing/2014/main" id="{FF3BF4D7-9993-4D6E-9D98-1187DE585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0" name="Rectangle 9">
            <a:extLst>
              <a:ext uri="{FF2B5EF4-FFF2-40B4-BE49-F238E27FC236}">
                <a16:creationId xmlns:a16="http://schemas.microsoft.com/office/drawing/2014/main" id="{E3FF3C03-0D59-45CE-894F-1FD5CF8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= displacement 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is used as follows:</a:t>
            </a:r>
          </a:p>
        </p:txBody>
      </p: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0EF3481D-A173-460D-8088-A5D67C20C92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50183" name="Text Box 10">
              <a:extLst>
                <a:ext uri="{FF2B5EF4-FFF2-40B4-BE49-F238E27FC236}">
                  <a16:creationId xmlns:a16="http://schemas.microsoft.com/office/drawing/2014/main" id="{F00DBD08-0308-47FB-89B7-BD84B0C46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50184" name="Text Box 11">
              <a:extLst>
                <a:ext uri="{FF2B5EF4-FFF2-40B4-BE49-F238E27FC236}">
                  <a16:creationId xmlns:a16="http://schemas.microsoft.com/office/drawing/2014/main" id="{AEBF2BBF-930A-4F48-B2CC-4B7D3E40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5" name="Text Box 12">
              <a:extLst>
                <a:ext uri="{FF2B5EF4-FFF2-40B4-BE49-F238E27FC236}">
                  <a16:creationId xmlns:a16="http://schemas.microsoft.com/office/drawing/2014/main" id="{42243007-74B6-4A69-9251-447C89FD3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6" name="Line 13">
              <a:extLst>
                <a:ext uri="{FF2B5EF4-FFF2-40B4-BE49-F238E27FC236}">
                  <a16:creationId xmlns:a16="http://schemas.microsoft.com/office/drawing/2014/main" id="{9A6FBF48-7291-40B7-9F25-D60A793F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87" name="Line 14">
              <a:extLst>
                <a:ext uri="{FF2B5EF4-FFF2-40B4-BE49-F238E27FC236}">
                  <a16:creationId xmlns:a16="http://schemas.microsoft.com/office/drawing/2014/main" id="{623102E3-8675-4750-BA77-31AB745B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2" name="Rectangle 15">
            <a:extLst>
              <a:ext uri="{FF2B5EF4-FFF2-40B4-BE49-F238E27FC236}">
                <a16:creationId xmlns:a16="http://schemas.microsoft.com/office/drawing/2014/main" id="{A2308E0E-D63A-49C0-A007-F40D6C0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file: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A9B5ED8-850D-4F58-AA1E-BBB797E4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2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A7C4234-93E7-4DDE-9713-1C50BCBF7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40489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C30A5513-AB71-41F0-AEA1-3328AE93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768768F4-3718-4790-B9AC-4FC521C3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78802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More index blocks than can be addressed with 32-bit file pointer</a:t>
            </a:r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DA74B247-4F17-4851-BF64-50E5F5BE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4K bytes per block, 32-bit addresses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152F27BF-8820-44D2-9777-51D3EFB5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12913"/>
            <a:ext cx="414655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8B0BD-3E8A-4E84-BB1E-30F03FD6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251437"/>
            <a:ext cx="7875587" cy="576262"/>
          </a:xfrm>
        </p:spPr>
        <p:txBody>
          <a:bodyPr/>
          <a:lstStyle/>
          <a:p>
            <a:r>
              <a:rPr lang="en-US" altLang="en-US" dirty="0"/>
              <a:t>Combined Scheme:  UNIX UFS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38238"/>
            <a:ext cx="7658230" cy="4530725"/>
          </a:xfrm>
        </p:spPr>
        <p:txBody>
          <a:bodyPr/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r>
              <a:rPr lang="en-US" altLang="en-US" dirty="0"/>
              <a:t>Declare access type at creation -&gt;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</a:t>
            </a:r>
            <a:r>
              <a:rPr lang="en-US" altLang="en-US" dirty="0" smtClean="0"/>
              <a:t>takes </a:t>
            </a:r>
            <a:r>
              <a:rPr lang="en-US" altLang="en-US" dirty="0"/>
              <a:t>many CPU cycles trying to avoid non-existent head movement</a:t>
            </a:r>
          </a:p>
          <a:p>
            <a:pPr lvl="1"/>
            <a:r>
              <a:rPr lang="en-US" altLang="en-US" dirty="0"/>
              <a:t>With NVM 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1D75EC5-CCA9-476B-B4DD-E093FF90E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0" y="1462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269339B-7F5B-4404-8408-56CE50459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4" y="1233488"/>
            <a:ext cx="7327900" cy="4530725"/>
          </a:xfrm>
        </p:spPr>
        <p:txBody>
          <a:bodyPr/>
          <a:lstStyle/>
          <a:p>
            <a:r>
              <a:rPr lang="en-US" altLang="en-US" sz="2400" dirty="0"/>
              <a:t>Describe the details of implementing local file systems and directory structures</a:t>
            </a:r>
          </a:p>
          <a:p>
            <a:r>
              <a:rPr lang="en-US" altLang="en-US" sz="2400" dirty="0"/>
              <a:t>Discuss block allocation and free-block algorithms and trade-offs</a:t>
            </a:r>
          </a:p>
          <a:p>
            <a:r>
              <a:rPr lang="en-US" altLang="en-US" sz="2400" dirty="0"/>
              <a:t>Explore file system efficiency and performance issues</a:t>
            </a:r>
          </a:p>
          <a:p>
            <a:r>
              <a:rPr lang="en-US" altLang="en-US" sz="2400" dirty="0"/>
              <a:t>Look at recovery from file system failures</a:t>
            </a:r>
          </a:p>
          <a:p>
            <a:r>
              <a:rPr lang="en-US" altLang="en-US" sz="2400" dirty="0"/>
              <a:t>Describe the WAFL file system as a concrete example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8684791-F3E3-4F11-BC3E-406CF194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/>
              <a:t>Performance (Cont.)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04AF507D-D1D9-45FD-987C-8CDE64008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193" y="1138238"/>
            <a:ext cx="7652656" cy="4530725"/>
          </a:xfrm>
        </p:spPr>
        <p:txBody>
          <a:bodyPr/>
          <a:lstStyle/>
          <a:p>
            <a:r>
              <a:rPr lang="en-US" altLang="en-US" sz="2000" dirty="0"/>
              <a:t>Adding instructions to the execution path to save one disk I/O is reasonable</a:t>
            </a:r>
          </a:p>
          <a:p>
            <a:pPr lvl="1"/>
            <a:r>
              <a:rPr lang="en-US" altLang="en-US" sz="2000" dirty="0"/>
              <a:t>Intel Core i7 Extreme Edition 990x (2011) at </a:t>
            </a:r>
            <a:r>
              <a:rPr lang="en-US" altLang="en-US" sz="2000" dirty="0" smtClean="0"/>
              <a:t>3.46GHz </a:t>
            </a:r>
            <a:r>
              <a:rPr lang="en-US" altLang="en-US" sz="2000" dirty="0"/>
              <a:t>= 159,000 MIPS</a:t>
            </a:r>
          </a:p>
          <a:p>
            <a:pPr lvl="2"/>
            <a:r>
              <a:rPr lang="en-US" altLang="en-US" sz="2000" dirty="0"/>
              <a:t>http://en.wikipedia.org/wiki/Instructions_per_second</a:t>
            </a:r>
          </a:p>
          <a:p>
            <a:pPr lvl="1"/>
            <a:r>
              <a:rPr lang="en-US" altLang="en-US" sz="2000" dirty="0"/>
              <a:t>Typical disk drive at 250 I/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per second</a:t>
            </a:r>
          </a:p>
          <a:p>
            <a:pPr lvl="2"/>
            <a:r>
              <a:rPr lang="en-US" altLang="en-US" sz="2000" dirty="0"/>
              <a:t>159,000 MIPS / 250 = 630 million instructions during one disk I/O </a:t>
            </a:r>
          </a:p>
          <a:p>
            <a:pPr lvl="1"/>
            <a:r>
              <a:rPr lang="en-US" altLang="en-US" sz="2000" dirty="0"/>
              <a:t>Fast SSD drives provide 60,000 IOPS</a:t>
            </a:r>
          </a:p>
          <a:p>
            <a:pPr lvl="2"/>
            <a:r>
              <a:rPr lang="en-US" altLang="en-US" sz="2000" dirty="0"/>
              <a:t>159,000 MIPS / 60,000 = 2.65 millions instructions during one disk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245093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1239838"/>
            <a:ext cx="7653039" cy="501650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58371" name="Group 1">
            <a:extLst>
              <a:ext uri="{FF2B5EF4-FFF2-40B4-BE49-F238E27FC236}">
                <a16:creationId xmlns:a16="http://schemas.microsoft.com/office/drawing/2014/main" id="{7BC7A96A-A4BD-4E26-B8CD-B48268F5DE36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2632955"/>
            <a:ext cx="3878262" cy="1944687"/>
            <a:chOff x="2784475" y="2216150"/>
            <a:chExt cx="3878263" cy="1944688"/>
          </a:xfrm>
        </p:grpSpPr>
        <p:sp>
          <p:nvSpPr>
            <p:cNvPr id="58375" name="Rectangle 4">
              <a:extLst>
                <a:ext uri="{FF2B5EF4-FFF2-40B4-BE49-F238E27FC236}">
                  <a16:creationId xmlns:a16="http://schemas.microsoft.com/office/drawing/2014/main" id="{AB54A8BB-9D7F-44CC-BFF8-70F4234A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6" name="Rectangle 5">
              <a:extLst>
                <a:ext uri="{FF2B5EF4-FFF2-40B4-BE49-F238E27FC236}">
                  <a16:creationId xmlns:a16="http://schemas.microsoft.com/office/drawing/2014/main" id="{EAEF655E-33E9-4B70-B49C-A4A8CBEA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7" name="Rectangle 6">
              <a:extLst>
                <a:ext uri="{FF2B5EF4-FFF2-40B4-BE49-F238E27FC236}">
                  <a16:creationId xmlns:a16="http://schemas.microsoft.com/office/drawing/2014/main" id="{C0A6BE61-E844-430E-976F-0089E85B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8" name="Rectangle 7">
              <a:extLst>
                <a:ext uri="{FF2B5EF4-FFF2-40B4-BE49-F238E27FC236}">
                  <a16:creationId xmlns:a16="http://schemas.microsoft.com/office/drawing/2014/main" id="{FB0D5A0C-899B-49E9-B986-F319B139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9" name="Rectangle 8">
              <a:extLst>
                <a:ext uri="{FF2B5EF4-FFF2-40B4-BE49-F238E27FC236}">
                  <a16:creationId xmlns:a16="http://schemas.microsoft.com/office/drawing/2014/main" id="{7BE858CC-2082-47B5-B5A0-81C087F9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0" name="Rectangle 9">
              <a:extLst>
                <a:ext uri="{FF2B5EF4-FFF2-40B4-BE49-F238E27FC236}">
                  <a16:creationId xmlns:a16="http://schemas.microsoft.com/office/drawing/2014/main" id="{04B6F0F4-8794-4DC3-82C0-1B450CEF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1" name="Rectangle 10">
              <a:extLst>
                <a:ext uri="{FF2B5EF4-FFF2-40B4-BE49-F238E27FC236}">
                  <a16:creationId xmlns:a16="http://schemas.microsoft.com/office/drawing/2014/main" id="{685CDFC0-E903-4D6C-BFA7-C133751C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…</a:t>
              </a:r>
              <a:endParaRPr kumimoji="0" lang="en-US" alt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:a16="http://schemas.microsoft.com/office/drawing/2014/main" id="{AF21A2ED-8D6B-48C1-B1C8-71C3895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3" name="Text Box 12">
              <a:extLst>
                <a:ext uri="{FF2B5EF4-FFF2-40B4-BE49-F238E27FC236}">
                  <a16:creationId xmlns:a16="http://schemas.microsoft.com/office/drawing/2014/main" id="{DF4E7314-1B2A-41B3-A9A8-3E758D460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0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:a16="http://schemas.microsoft.com/office/drawing/2014/main" id="{B8BC4A03-7296-496D-8FA7-15DF9474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58385" name="Text Box 14">
              <a:extLst>
                <a:ext uri="{FF2B5EF4-FFF2-40B4-BE49-F238E27FC236}">
                  <a16:creationId xmlns:a16="http://schemas.microsoft.com/office/drawing/2014/main" id="{81AAB3E4-73EA-4D39-ACC8-D197152F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58386" name="Text Box 15">
              <a:extLst>
                <a:ext uri="{FF2B5EF4-FFF2-40B4-BE49-F238E27FC236}">
                  <a16:creationId xmlns:a16="http://schemas.microsoft.com/office/drawing/2014/main" id="{BD4DA68C-97F8-46D1-A62A-5BE1909C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b="1" i="1"/>
                <a:t>n</a:t>
              </a:r>
              <a:r>
                <a:rPr kumimoji="0" lang="en-US" altLang="en-US"/>
                <a:t>-1</a:t>
              </a:r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:a16="http://schemas.microsoft.com/office/drawing/2014/main" id="{B98C3328-381D-42C1-819D-C8CE8A8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bit[</a:t>
              </a:r>
              <a:r>
                <a:rPr kumimoji="0" lang="en-US" altLang="en-US" b="1" i="1"/>
                <a:t>i</a:t>
              </a:r>
              <a:r>
                <a:rPr kumimoji="0" lang="en-US" altLang="en-US"/>
                <a:t>] =</a:t>
              </a:r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:a16="http://schemas.microsoft.com/office/drawing/2014/main" id="{91ED6486-921C-4FE8-BAEA-91E800E0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ym typeface="MT Extra" panose="05050102010205020202" pitchFamily="18" charset="2"/>
                </a:rPr>
                <a:t></a:t>
              </a:r>
              <a:endParaRPr kumimoji="0" lang="en-US" altLang="en-US" sz="5400">
                <a:sym typeface="Monotype Sorts" pitchFamily="-84" charset="2"/>
              </a:endParaRPr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:a16="http://schemas.microsoft.com/office/drawing/2014/main" id="{23F847D8-A861-41B8-9596-669E3866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1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ym typeface="Symbol" panose="05050102010706020507" pitchFamily="18" charset="2"/>
                </a:rPr>
                <a:t>0 </a:t>
              </a:r>
              <a:r>
                <a:rPr kumimoji="0" lang="en-US" altLang="en-US" dirty="0"/>
                <a:t>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58372" name="Rectangle 19">
            <a:extLst>
              <a:ext uri="{FF2B5EF4-FFF2-40B4-BE49-F238E27FC236}">
                <a16:creationId xmlns:a16="http://schemas.microsoft.com/office/drawing/2014/main" id="{745ACD6F-2C21-4547-90C7-F316F19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4" y="4539510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Block number calculation</a:t>
            </a:r>
          </a:p>
        </p:txBody>
      </p:sp>
      <p:sp>
        <p:nvSpPr>
          <p:cNvPr id="58373" name="Text Box 20">
            <a:extLst>
              <a:ext uri="{FF2B5EF4-FFF2-40B4-BE49-F238E27FC236}">
                <a16:creationId xmlns:a16="http://schemas.microsoft.com/office/drawing/2014/main" id="{9C07AA0E-37F8-4973-89FF-929FE960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offset of first 1 bit</a:t>
            </a:r>
          </a:p>
        </p:txBody>
      </p:sp>
      <p:sp>
        <p:nvSpPr>
          <p:cNvPr id="58374" name="Rectangle 19">
            <a:extLst>
              <a:ext uri="{FF2B5EF4-FFF2-40B4-BE49-F238E27FC236}">
                <a16:creationId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CPUs have instructions to return offset within word of first </a:t>
            </a:r>
            <a:r>
              <a:rPr lang="ja-JP" altLang="en-US" dirty="0"/>
              <a:t>“</a:t>
            </a:r>
            <a:r>
              <a:rPr lang="en-US" altLang="ja-JP" dirty="0"/>
              <a:t>1</a:t>
            </a:r>
            <a:r>
              <a:rPr lang="ja-JP" altLang="en-US" dirty="0"/>
              <a:t>”</a:t>
            </a:r>
            <a:r>
              <a:rPr lang="en-US" altLang="ja-JP" dirty="0"/>
              <a:t> bit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EDF8CE5-28DC-4A96-86AB-A598C37F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726" y="242306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 (Cont.)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A812EB5-4DBA-48F0-B9AB-C038E1D0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74" y="1291291"/>
            <a:ext cx="7592914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block size = 4KB = 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disk size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/2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28</a:t>
            </a:r>
            <a:r>
              <a:rPr lang="en-US" altLang="en-US" sz="2400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105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9C5946F-EEB5-4218-A1CC-63622110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47880"/>
            <a:ext cx="7783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  <a:endParaRPr lang="en-US" altLang="en-US" sz="2400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F2CA694-F690-4A32-8E7C-43C70E8C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1147665"/>
            <a:ext cx="3706813" cy="4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 dirty="0"/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waste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need to traverse the entire list (if # free blocks recorded)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A0E0A99-0B0F-4CCB-A62A-54EB73C2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397000"/>
            <a:ext cx="35242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55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1233488"/>
            <a:ext cx="7637751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10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81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1108075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</a:t>
            </a:r>
            <a:r>
              <a:rPr lang="en-US" altLang="en-US" dirty="0" err="1"/>
              <a:t>couldn</a:t>
            </a:r>
            <a:r>
              <a:rPr lang="ja-JP" altLang="en-US" dirty="0"/>
              <a:t>’</a:t>
            </a:r>
            <a:r>
              <a:rPr lang="en-US" altLang="ja-JP" dirty="0"/>
              <a:t>t fit in memory -&gt;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</a:t>
            </a:r>
            <a:r>
              <a:rPr lang="en-US" altLang="en-US" dirty="0" err="1"/>
              <a:t>metaslab</a:t>
            </a:r>
            <a:r>
              <a:rPr lang="en-US" altLang="en-US" dirty="0"/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err="1"/>
              <a:t>Metaslab</a:t>
            </a:r>
            <a:r>
              <a:rPr lang="en-US" altLang="en-US" dirty="0"/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247880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0D3F9B-A8FD-4758-BEFF-0E21236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2005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C285059-710F-48C7-9469-5316D15F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6" y="1233488"/>
            <a:ext cx="7423146" cy="4530725"/>
          </a:xfrm>
        </p:spPr>
        <p:txBody>
          <a:bodyPr/>
          <a:lstStyle/>
          <a:p>
            <a:r>
              <a:rPr lang="en-US" altLang="en-US" sz="2400" dirty="0"/>
              <a:t>Efficiency dependent on:</a:t>
            </a:r>
          </a:p>
          <a:p>
            <a:pPr lvl="1"/>
            <a:r>
              <a:rPr lang="en-US" altLang="en-US" sz="2400" dirty="0"/>
              <a:t>Disk allocation and directory algorithms</a:t>
            </a:r>
          </a:p>
          <a:p>
            <a:pPr lvl="1"/>
            <a:r>
              <a:rPr lang="en-US" altLang="en-US" sz="2400" dirty="0"/>
              <a:t>Types of data kept in file</a:t>
            </a:r>
            <a:r>
              <a:rPr lang="ja-JP" altLang="en-US" sz="2400" dirty="0"/>
              <a:t>’</a:t>
            </a:r>
            <a:r>
              <a:rPr lang="en-US" altLang="ja-JP" sz="2400" dirty="0"/>
              <a:t>s directory entry</a:t>
            </a:r>
          </a:p>
          <a:p>
            <a:pPr lvl="1"/>
            <a:r>
              <a:rPr lang="en-US" altLang="en-US" sz="2400" dirty="0"/>
              <a:t>Pre-allocation or as-needed allocation of metadata structures</a:t>
            </a:r>
          </a:p>
          <a:p>
            <a:pPr lvl="1"/>
            <a:r>
              <a:rPr lang="en-US" altLang="en-US" sz="2400" dirty="0"/>
              <a:t>Fixed-size or varying-size data structures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D9DC72B4-8029-4D9A-BABE-D9D2DFFF2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565" y="247880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 (Cont.)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461262-E839-45F0-ADC0-28FEADE7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844" y="864017"/>
            <a:ext cx="7359650" cy="4530725"/>
          </a:xfrm>
        </p:spPr>
        <p:txBody>
          <a:bodyPr/>
          <a:lstStyle/>
          <a:p>
            <a:pPr lvl="1"/>
            <a:endParaRPr lang="en-US" altLang="en-US" sz="2000" dirty="0"/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dirty="0"/>
              <a:t>Keeping data and metadata close together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separate section of main memory for frequently used blocks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Synchronous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writes sometimes requested by apps or needed by OS</a:t>
            </a:r>
          </a:p>
          <a:p>
            <a:pPr lvl="2"/>
            <a:r>
              <a:rPr lang="en-US" altLang="en-US" sz="2000" dirty="0"/>
              <a:t>No buffering / caching – writes must hit disk before acknowledgement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Asynchronous</a:t>
            </a:r>
            <a:r>
              <a:rPr lang="en-US" altLang="en-US" sz="2000" dirty="0"/>
              <a:t> writes more common, buffer-able, faster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Free-behind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read-ahead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techniques to optimize sequential access</a:t>
            </a:r>
          </a:p>
          <a:p>
            <a:pPr lvl="1"/>
            <a:r>
              <a:rPr lang="en-US" altLang="en-US" sz="2000" dirty="0"/>
              <a:t>Reads frequently slower than writes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D8B2D78-59F6-406F-86DA-53E3E7915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Cache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9D2DD600-3B35-4D5E-8FF2-5AC7BE9A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488" y="1233489"/>
            <a:ext cx="6652012" cy="4405312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caches pages rather than disk blocks using virtual memory techniques and addresses</a:t>
            </a:r>
            <a:endParaRPr lang="en-US" altLang="en-US" sz="24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dirty="0"/>
              <a:t>Memory-mapped I/O uses a page cache</a:t>
            </a:r>
          </a:p>
          <a:p>
            <a:r>
              <a:rPr lang="en-US" altLang="en-US" sz="2400" dirty="0"/>
              <a:t>Routine I/O through the file system uses the buffer (disk) cache</a:t>
            </a:r>
          </a:p>
          <a:p>
            <a:r>
              <a:rPr lang="en-US" altLang="en-US" sz="2400" dirty="0"/>
              <a:t>This leads to the following figure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23576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1163637"/>
            <a:ext cx="7312025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/>
              <a:t>Provided 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located 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A6710B39-BD36-4800-86EA-CD5E9AAC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242306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Without a Unified Buffer Cache</a:t>
            </a:r>
            <a:endParaRPr lang="en-US" altLang="en-US" sz="2400" dirty="0"/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3985C64-68B9-45FA-933F-862EAF9F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547813"/>
            <a:ext cx="41513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130BADCB-B296-4CF7-A9D8-8A817FE6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32975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Buffer Cache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6A6ACAF-0A99-421A-91C7-4E22F101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52151"/>
            <a:ext cx="6348572" cy="4323150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uses the same page cache to cache both memory-mapped pages and ordinary file system I/O to avoid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caching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341313" lvl="1" indent="-341313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But which caches get priority, and what replacement algorithms to use?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DAD09554-777D-4294-948C-7A7D12CC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4048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Using a Unified Buffer Cache</a:t>
            </a:r>
            <a:endParaRPr lang="en-US" altLang="en-US" sz="2400" dirty="0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969CED8-2FD4-4E38-B15B-F8B96C78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151063"/>
            <a:ext cx="45402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E58A09F-AD0E-417F-85CC-083615B4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6657CE0-04CC-4C62-B813-72204F451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61481"/>
            <a:ext cx="6885340" cy="440271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Consistency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checking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sz="2400" dirty="0"/>
              <a:t>Can be slow and sometimes fails</a:t>
            </a:r>
          </a:p>
          <a:p>
            <a:r>
              <a:rPr lang="en-US" altLang="en-US" sz="2400" dirty="0"/>
              <a:t>Use system programs to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up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disk to another storage device (magnetic tape, other magnetic disk, optical)</a:t>
            </a:r>
          </a:p>
          <a:p>
            <a:r>
              <a:rPr lang="en-US" altLang="en-US" sz="2400" dirty="0"/>
              <a:t>Recover lost file or disk by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restoring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backup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5529006-D95F-4E5A-8CB8-ED731220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7925" y="230188"/>
            <a:ext cx="7508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 Structured File Systems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8876347C-4280-4D7D-909F-947429C7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2840"/>
            <a:ext cx="7689591" cy="531018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structured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altLang="en-US" sz="2000" dirty="0"/>
              <a:t>) file systems record each metadata update to the file system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transaction</a:t>
            </a:r>
          </a:p>
          <a:p>
            <a:r>
              <a:rPr lang="en-US" altLang="en-US" sz="2000" dirty="0"/>
              <a:t>All transactions are written to a log</a:t>
            </a:r>
          </a:p>
          <a:p>
            <a:pPr lvl="1"/>
            <a:r>
              <a:rPr lang="en-US" altLang="en-US" sz="2000" dirty="0"/>
              <a:t> A transaction is considered committed once it is written to the log (sequentially)</a:t>
            </a:r>
          </a:p>
          <a:p>
            <a:pPr lvl="1"/>
            <a:r>
              <a:rPr lang="en-US" altLang="en-US" sz="2000" dirty="0"/>
              <a:t>Sometimes to a separate device or section of disk</a:t>
            </a:r>
          </a:p>
          <a:p>
            <a:pPr lvl="1"/>
            <a:r>
              <a:rPr lang="en-US" altLang="en-US" sz="2000" dirty="0"/>
              <a:t>However, the file system may not yet be updated</a:t>
            </a:r>
            <a:endParaRPr lang="en-US" altLang="en-US" sz="900" dirty="0"/>
          </a:p>
          <a:p>
            <a:r>
              <a:rPr lang="en-US" altLang="en-US" sz="2000" dirty="0"/>
              <a:t>The transactions in the log are asynchronously written to the file system structures</a:t>
            </a:r>
          </a:p>
          <a:p>
            <a:pPr lvl="1"/>
            <a:r>
              <a:rPr lang="en-US" altLang="en-US" sz="2000" dirty="0"/>
              <a:t> When the file system structures are modified, the transaction is removed from the log</a:t>
            </a:r>
            <a:endParaRPr lang="en-US" altLang="en-US" sz="900" dirty="0"/>
          </a:p>
          <a:p>
            <a:r>
              <a:rPr lang="en-US" altLang="en-US" sz="2000" dirty="0"/>
              <a:t>If the file system crashes, all remaining transactions in the log must still be performed</a:t>
            </a:r>
          </a:p>
          <a:p>
            <a:r>
              <a:rPr lang="en-US" altLang="en-US" sz="2000" dirty="0"/>
              <a:t>Faster recovery from crash, removes chance of inconsistency of metadata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DEC65BF-4347-4E36-B1AF-E5C9C5BD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247880"/>
            <a:ext cx="7732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WAFL File System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83C7911-29DF-4763-A0FF-CF353037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193" y="1122363"/>
            <a:ext cx="7732712" cy="4530725"/>
          </a:xfrm>
        </p:spPr>
        <p:txBody>
          <a:bodyPr/>
          <a:lstStyle/>
          <a:p>
            <a:r>
              <a:rPr lang="en-US" altLang="en-US" sz="2400" dirty="0"/>
              <a:t>Used on Network Appliance </a:t>
            </a:r>
            <a:r>
              <a:rPr lang="ja-JP" altLang="en-US" sz="2400" dirty="0"/>
              <a:t>“</a:t>
            </a:r>
            <a:r>
              <a:rPr lang="en-US" altLang="ja-JP" sz="2400" dirty="0"/>
              <a:t>Filers</a:t>
            </a:r>
            <a:r>
              <a:rPr lang="ja-JP" altLang="en-US" sz="2400" dirty="0"/>
              <a:t>”</a:t>
            </a:r>
            <a:r>
              <a:rPr lang="en-US" altLang="ja-JP" sz="2400" dirty="0"/>
              <a:t> – distributed file system appliances</a:t>
            </a:r>
            <a:endParaRPr lang="en-US" altLang="en-US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Write-anywhere file layout</a:t>
            </a:r>
            <a:r>
              <a:rPr lang="ja-JP" altLang="en-US" sz="2400" dirty="0"/>
              <a:t>”</a:t>
            </a:r>
            <a:endParaRPr lang="en-US" altLang="en-US" sz="2400" dirty="0"/>
          </a:p>
          <a:p>
            <a:r>
              <a:rPr lang="en-US" altLang="en-US" sz="2400" dirty="0"/>
              <a:t>Serves up NFS, CIFS, http, ftp</a:t>
            </a:r>
          </a:p>
          <a:p>
            <a:r>
              <a:rPr lang="en-US" altLang="en-US" sz="2400" dirty="0"/>
              <a:t>Random I/O optimized, write optimized</a:t>
            </a:r>
          </a:p>
          <a:p>
            <a:pPr lvl="1"/>
            <a:r>
              <a:rPr lang="en-US" altLang="en-US" sz="2400" dirty="0"/>
              <a:t>NVRAM for write caching</a:t>
            </a:r>
          </a:p>
          <a:p>
            <a:r>
              <a:rPr lang="en-US" altLang="en-US" sz="2400" dirty="0"/>
              <a:t>Similar to Berkeley Fast File System, with extensive modifications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32AAD18-B571-4DF5-B1A3-F2141CF1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45093"/>
            <a:ext cx="8054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WAFL File Layout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97B25236-6EEA-49EC-BE55-D6CB0529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35225"/>
            <a:ext cx="696595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5849214A-E2EF-4858-A782-82F5519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170" y="204241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Snapshots in WAFL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2E9E6806-9EFD-47E6-8226-77F885D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233488"/>
            <a:ext cx="30924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Apple File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Apple released a new file system in 2017 called APFS to replace its 30-year-old HFS+ </a:t>
            </a:r>
          </a:p>
          <a:p>
            <a:r>
              <a:rPr lang="en-US" altLang="zh-TW" dirty="0" smtClean="0"/>
              <a:t>The goal is to run on all current Apple devices</a:t>
            </a:r>
          </a:p>
          <a:p>
            <a:pPr lvl="1"/>
            <a:r>
              <a:rPr lang="en-US" altLang="zh-TW" dirty="0" smtClean="0"/>
              <a:t>From Apple Watch through the </a:t>
            </a:r>
            <a:r>
              <a:rPr lang="en-US" altLang="zh-TW" dirty="0" err="1" smtClean="0"/>
              <a:t>iphone</a:t>
            </a:r>
            <a:r>
              <a:rPr lang="en-US" altLang="zh-TW" dirty="0" smtClean="0"/>
              <a:t> to the Mac computers</a:t>
            </a:r>
          </a:p>
          <a:p>
            <a:pPr lvl="1"/>
            <a:r>
              <a:rPr lang="en-US" altLang="zh-TW" dirty="0" err="1" smtClean="0"/>
              <a:t>watchOS</a:t>
            </a:r>
            <a:r>
              <a:rPr lang="en-US" altLang="zh-TW" dirty="0" smtClean="0"/>
              <a:t>, iOS, </a:t>
            </a:r>
            <a:r>
              <a:rPr lang="en-US" altLang="zh-TW" dirty="0" err="1" smtClean="0"/>
              <a:t>tvOS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macOS</a:t>
            </a:r>
            <a:endParaRPr lang="en-US" altLang="zh-TW" dirty="0" smtClean="0"/>
          </a:p>
          <a:p>
            <a:r>
              <a:rPr lang="en-US" altLang="zh-TW" dirty="0" smtClean="0"/>
              <a:t> Features include</a:t>
            </a:r>
          </a:p>
          <a:p>
            <a:pPr lvl="1"/>
            <a:r>
              <a:rPr lang="en-US" altLang="zh-TW" dirty="0" smtClean="0"/>
              <a:t>64-bit pointers, clones for files and directories, snapshots, copy-on-write design, encryption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Space sharing</a:t>
            </a:r>
            <a:r>
              <a:rPr lang="en-US" altLang="zh-TW" dirty="0" smtClean="0"/>
              <a:t>: storage is available as one or more large free spaces (containers) from which file systems can draw allocations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Fast directory sizing</a:t>
            </a:r>
            <a:r>
              <a:rPr lang="en-US" altLang="zh-TW" dirty="0" smtClean="0"/>
              <a:t>: provides quick used space calculation and updating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Atomic safe-save primitives</a:t>
            </a:r>
            <a:r>
              <a:rPr lang="en-US" altLang="zh-TW" dirty="0" smtClean="0"/>
              <a:t>: perform renames of files, bundles of files, and directories as single atomic operations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42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B4D5EC66-B427-41DC-8EEE-EBF46AF97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0625"/>
            <a:ext cx="230505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1210716"/>
            <a:ext cx="7689977" cy="4803775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/>
              <a:t>Given commands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read drive1, cylinder 72, track 2, sector 10, into memory location 1060</a:t>
            </a:r>
            <a:r>
              <a:rPr lang="ja-JP" altLang="en-US" sz="2000" dirty="0"/>
              <a:t>”</a:t>
            </a:r>
            <a:r>
              <a:rPr lang="en-US" altLang="ja-JP" sz="2000" dirty="0"/>
              <a:t> outputs low-level hardware specific commands to hardware controller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given command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retrieve block 123</a:t>
            </a:r>
            <a:r>
              <a:rPr lang="ja-JP" altLang="en-US" sz="2000" dirty="0"/>
              <a:t>”</a:t>
            </a:r>
            <a:r>
              <a:rPr lang="en-US" altLang="ja-JP" sz="2000" dirty="0"/>
              <a:t> translates to device driver</a:t>
            </a:r>
          </a:p>
          <a:p>
            <a:pPr>
              <a:defRPr/>
            </a:pPr>
            <a:r>
              <a:rPr lang="en-US" altLang="en-US" sz="2000" dirty="0"/>
              <a:t>Also manages memory buffers and caches (allocation, freeing, replacement) </a:t>
            </a:r>
          </a:p>
          <a:p>
            <a:pPr lvl="1">
              <a:defRPr/>
            </a:pPr>
            <a:r>
              <a:rPr lang="en-US" altLang="en-US" sz="2000" dirty="0"/>
              <a:t>Buffers hold data in transit</a:t>
            </a:r>
          </a:p>
          <a:p>
            <a:pPr lvl="1">
              <a:defRPr/>
            </a:pPr>
            <a:r>
              <a:rPr lang="en-US" altLang="en-US" sz="2000" dirty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understands files, logical address, and physical blocks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Translates logical block # to physical block #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399" y="1243661"/>
            <a:ext cx="6754002" cy="500473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manages metadata information</a:t>
            </a:r>
          </a:p>
          <a:p>
            <a:pPr lvl="1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sz="2400" dirty="0"/>
              <a:t> in UNIX)</a:t>
            </a:r>
          </a:p>
          <a:p>
            <a:pPr lvl="1"/>
            <a:r>
              <a:rPr lang="en-US" altLang="en-US" sz="2400" dirty="0"/>
              <a:t>Directory management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r>
              <a:rPr lang="en-US" altLang="en-US" sz="2400" dirty="0"/>
              <a:t>Layering useful for reducing complexity and redundancy, but adds overhead and can decrease performance </a:t>
            </a:r>
          </a:p>
          <a:p>
            <a:r>
              <a:rPr lang="en-US" altLang="en-US" sz="24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4F131A-A739-914E-88E5-9EB8F8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1237731"/>
            <a:ext cx="7596673" cy="5214938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Many file systems, sometimes many within an operating system</a:t>
            </a:r>
          </a:p>
          <a:p>
            <a:pPr lvl="1">
              <a:defRPr/>
            </a:pPr>
            <a:r>
              <a:rPr lang="en-US" altLang="en-US" sz="2400" dirty="0"/>
              <a:t>Each with its own </a:t>
            </a:r>
            <a:r>
              <a:rPr lang="en-US" altLang="en-US" sz="2400" dirty="0" smtClean="0"/>
              <a:t>format</a:t>
            </a:r>
          </a:p>
          <a:p>
            <a:pPr lvl="2">
              <a:defRPr/>
            </a:pPr>
            <a:r>
              <a:rPr lang="en-US" altLang="en-US" sz="2400" dirty="0" smtClean="0"/>
              <a:t>CD-ROM </a:t>
            </a:r>
            <a:r>
              <a:rPr lang="en-US" altLang="en-US" sz="2400" dirty="0"/>
              <a:t>is ISO 9660; </a:t>
            </a:r>
            <a:endParaRPr lang="en-US" altLang="en-US" sz="2400" dirty="0" smtClean="0"/>
          </a:p>
          <a:p>
            <a:pPr lvl="2">
              <a:defRPr/>
            </a:pPr>
            <a:r>
              <a:rPr lang="en-US" altLang="en-US" sz="2400" dirty="0" smtClean="0"/>
              <a:t>Unix </a:t>
            </a:r>
            <a:r>
              <a:rPr lang="en-US" altLang="en-US" sz="2400" dirty="0"/>
              <a:t>has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sz="2400" dirty="0"/>
              <a:t>, FFS;  </a:t>
            </a:r>
            <a:endParaRPr lang="en-US" altLang="en-US" sz="2400" dirty="0" smtClean="0"/>
          </a:p>
          <a:p>
            <a:pPr lvl="2">
              <a:defRPr/>
            </a:pPr>
            <a:r>
              <a:rPr lang="en-US" altLang="en-US" sz="2400" dirty="0" smtClean="0"/>
              <a:t>Windows </a:t>
            </a:r>
            <a:r>
              <a:rPr lang="en-US" altLang="en-US" sz="2400" dirty="0"/>
              <a:t>has FAT, FAT32, NTFS as well as floppy, CD, DVD </a:t>
            </a:r>
            <a:r>
              <a:rPr lang="en-US" altLang="en-US" sz="2400" dirty="0" smtClean="0"/>
              <a:t>Blu-ray</a:t>
            </a:r>
          </a:p>
          <a:p>
            <a:pPr lvl="2">
              <a:defRPr/>
            </a:pPr>
            <a:r>
              <a:rPr lang="en-US" altLang="en-US" sz="2400" dirty="0" smtClean="0"/>
              <a:t>Linux </a:t>
            </a:r>
            <a:r>
              <a:rPr lang="en-US" altLang="en-US" sz="2400" dirty="0"/>
              <a:t>has more than 130 types,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ext3 and ext4 leading; plus distributed file systems,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2C148-39C6-43A1-9B46-BD1D8A3A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106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387" y="241336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658230" cy="4530725"/>
          </a:xfrm>
        </p:spPr>
        <p:txBody>
          <a:bodyPr/>
          <a:lstStyle/>
          <a:p>
            <a:r>
              <a:rPr lang="en-US" altLang="en-US" sz="2000" dirty="0"/>
              <a:t>We have system calls at the API level, but how do we implement their functions?</a:t>
            </a:r>
          </a:p>
          <a:p>
            <a:pPr lvl="1"/>
            <a:r>
              <a:rPr lang="en-US" altLang="en-US" sz="2000" dirty="0"/>
              <a:t>On-disk and in-memory structures</a:t>
            </a:r>
          </a:p>
          <a:p>
            <a:r>
              <a:rPr lang="en-US" altLang="en-US" sz="2000" b="1" dirty="0" smtClean="0">
                <a:solidFill>
                  <a:srgbClr val="006699"/>
                </a:solidFill>
                <a:latin typeface="+mj-lt"/>
              </a:rPr>
              <a:t>Boot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info needed by system to boot OS from that volume</a:t>
            </a:r>
          </a:p>
          <a:p>
            <a:pPr lvl="1"/>
            <a:r>
              <a:rPr lang="en-US" altLang="en-US" sz="2000" dirty="0"/>
              <a:t>Needed if volume contains OS, usually first block of volume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sz="2000" b="1" dirty="0">
                <a:solidFill>
                  <a:srgbClr val="3366FF"/>
                </a:solidFill>
              </a:rPr>
              <a:t>,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master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volume details</a:t>
            </a:r>
          </a:p>
          <a:p>
            <a:pPr lvl="1"/>
            <a:r>
              <a:rPr lang="en-US" altLang="en-US" sz="2000" dirty="0"/>
              <a:t>Total # of blocks, # of free blocks, block size, free block pointers or array</a:t>
            </a:r>
          </a:p>
          <a:p>
            <a:r>
              <a:rPr lang="en-US" altLang="en-US" sz="2000" dirty="0"/>
              <a:t>Directory structure organizes the files</a:t>
            </a:r>
          </a:p>
          <a:p>
            <a:pPr lvl="1"/>
            <a:r>
              <a:rPr lang="en-US" altLang="en-US" sz="2000" dirty="0"/>
              <a:t>Names and inode numbers, master file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12018</TotalTime>
  <Words>2470</Words>
  <Application>Microsoft Office PowerPoint</Application>
  <PresentationFormat>如螢幕大小 (4:3)</PresentationFormat>
  <Paragraphs>370</Paragraphs>
  <Slides>49</Slides>
  <Notes>37</Notes>
  <HiddenSlides>6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1" baseType="lpstr">
      <vt:lpstr>Monotype Sorts</vt:lpstr>
      <vt:lpstr>ＭＳ Ｐゴシック</vt:lpstr>
      <vt:lpstr>ＭＳ Ｐゴシック</vt:lpstr>
      <vt:lpstr>Arial</vt:lpstr>
      <vt:lpstr>Helvetica</vt:lpstr>
      <vt:lpstr>MT Extra</vt:lpstr>
      <vt:lpstr>Symbol</vt:lpstr>
      <vt:lpstr>Times New Roman</vt:lpstr>
      <vt:lpstr>Verdana</vt:lpstr>
      <vt:lpstr>Webdings</vt:lpstr>
      <vt:lpstr>Wingdings</vt:lpstr>
      <vt:lpstr>os-8</vt:lpstr>
      <vt:lpstr>Chapter 14:  File System Implementation</vt:lpstr>
      <vt:lpstr>Outline </vt:lpstr>
      <vt:lpstr>Objectives</vt:lpstr>
      <vt:lpstr>File-System Structure</vt:lpstr>
      <vt:lpstr>Layered File System</vt:lpstr>
      <vt:lpstr>File System Layers</vt:lpstr>
      <vt:lpstr>File System Layers (Cont.)</vt:lpstr>
      <vt:lpstr>File System Layers (Cont.)</vt:lpstr>
      <vt:lpstr>File-System Operations</vt:lpstr>
      <vt:lpstr>File-System Implementation (Cont.)</vt:lpstr>
      <vt:lpstr>In-Memory File System Structures</vt:lpstr>
      <vt:lpstr>In-Memory File System Structures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</vt:lpstr>
      <vt:lpstr>Performance</vt:lpstr>
      <vt:lpstr>Performance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TRIMing Unused Blocks</vt:lpstr>
      <vt:lpstr>Efficiency and Performance</vt:lpstr>
      <vt:lpstr>Efficiency and Performance (Cont.)</vt:lpstr>
      <vt:lpstr>Page Cache</vt:lpstr>
      <vt:lpstr>I/O Without a Unified Buffer Cache</vt:lpstr>
      <vt:lpstr>Unified Buffer Cache</vt:lpstr>
      <vt:lpstr>I/O Using a Unified Buffer Cache</vt:lpstr>
      <vt:lpstr>Recovery</vt:lpstr>
      <vt:lpstr>Log Structured File Systems</vt:lpstr>
      <vt:lpstr>Example: WAFL File System</vt:lpstr>
      <vt:lpstr>The WAFL File Layout</vt:lpstr>
      <vt:lpstr>Snapshots in WAFL</vt:lpstr>
      <vt:lpstr>The Apple File System</vt:lpstr>
      <vt:lpstr>End of Chapter 14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268</cp:revision>
  <cp:lastPrinted>2013-09-10T17:57:57Z</cp:lastPrinted>
  <dcterms:created xsi:type="dcterms:W3CDTF">2011-01-13T23:43:38Z</dcterms:created>
  <dcterms:modified xsi:type="dcterms:W3CDTF">2020-06-10T02:09:23Z</dcterms:modified>
</cp:coreProperties>
</file>