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64" d="100"/>
          <a:sy n="64" d="100"/>
        </p:scale>
        <p:origin x="1188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sz="2000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55408"/>
            <a:ext cx="5726872" cy="44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sz="2400" dirty="0"/>
              <a:t>Sharing of files across a network</a:t>
            </a:r>
          </a:p>
          <a:p>
            <a:r>
              <a:rPr lang="en-US" altLang="en-US" sz="2400" dirty="0"/>
              <a:t>First method involved manually sharing each file – programs like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sz="2400" dirty="0"/>
              <a:t>Second method uses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Remote directories visible from local machine</a:t>
            </a:r>
          </a:p>
          <a:p>
            <a:r>
              <a:rPr lang="en-US" altLang="en-US" sz="2400" dirty="0"/>
              <a:t>Third method –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sz="2400" dirty="0"/>
              <a:t>A bit of a revision to </a:t>
            </a:r>
            <a:r>
              <a:rPr lang="en-US" altLang="en-US" sz="2400" dirty="0" smtClean="0"/>
              <a:t>the first </a:t>
            </a:r>
            <a:r>
              <a:rPr lang="en-US" altLang="en-US" sz="2400" dirty="0"/>
              <a:t>method</a:t>
            </a:r>
          </a:p>
          <a:p>
            <a:pPr lvl="1"/>
            <a:r>
              <a:rPr lang="en-US" altLang="en-US" sz="2400" dirty="0"/>
              <a:t>Use browser to locate file/files and download /upload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2400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sz="2400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sz="2400" dirty="0"/>
              <a:t>Identifying each other via network ID can be spoofed, encryption can be </a:t>
            </a:r>
            <a:r>
              <a:rPr lang="en-US" altLang="en-US" sz="2400" dirty="0" smtClean="0"/>
              <a:t>expensive</a:t>
            </a:r>
            <a:endParaRPr lang="en-US" altLang="en-US" sz="2400" dirty="0"/>
          </a:p>
          <a:p>
            <a:r>
              <a:rPr lang="en-US" altLang="en-US" sz="2400" dirty="0"/>
              <a:t>NFS an example</a:t>
            </a:r>
          </a:p>
          <a:p>
            <a:pPr lvl="1"/>
            <a:r>
              <a:rPr lang="en-US" altLang="en-US" sz="2400" dirty="0"/>
              <a:t>User </a:t>
            </a:r>
            <a:r>
              <a:rPr lang="en-US" altLang="en-US" sz="2400" dirty="0" err="1"/>
              <a:t>auth</a:t>
            </a:r>
            <a:r>
              <a:rPr lang="en-US" altLang="en-US" sz="2400" dirty="0"/>
              <a:t> info on clients and servers must match (</a:t>
            </a:r>
            <a:r>
              <a:rPr lang="en-US" altLang="en-US" sz="2400" dirty="0" err="1"/>
              <a:t>UserIDs</a:t>
            </a:r>
            <a:r>
              <a:rPr lang="en-US" altLang="en-US" sz="2400" dirty="0"/>
              <a:t> for example)</a:t>
            </a:r>
          </a:p>
          <a:p>
            <a:pPr lvl="1"/>
            <a:r>
              <a:rPr lang="en-US" altLang="en-US" sz="2400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sz="2400" dirty="0"/>
              <a:t>Server checks permissions, file handle returned</a:t>
            </a:r>
          </a:p>
          <a:p>
            <a:pPr lvl="1"/>
            <a:r>
              <a:rPr lang="en-US" altLang="en-US" sz="2400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/>
              <a:t>Aka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sz="2000" dirty="0"/>
              <a:t>, provide unified access to info needed for remote computing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sz="2000" dirty="0"/>
              <a:t>) provides host-name-to-network-address translations for the Internet</a:t>
            </a:r>
          </a:p>
          <a:p>
            <a:r>
              <a:rPr lang="en-US" altLang="en-US" sz="2000" dirty="0"/>
              <a:t>Others like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sz="2000" dirty="0"/>
              <a:t>) provide user-name, password,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, group information</a:t>
            </a:r>
          </a:p>
          <a:p>
            <a:r>
              <a:rPr lang="en-US" altLang="en-US" sz="2000" dirty="0"/>
              <a:t>Microsoft’s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sz="2000" dirty="0"/>
              <a:t>) network info used with user </a:t>
            </a:r>
            <a:r>
              <a:rPr lang="en-US" altLang="en-US" sz="2000" dirty="0" err="1"/>
              <a:t>auth</a:t>
            </a:r>
            <a:r>
              <a:rPr lang="en-US" altLang="en-US" sz="2000" dirty="0"/>
              <a:t> to create network logins that server uses to allow to deny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distributed naming service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sz="2000" dirty="0"/>
              <a:t> network authentication protocol</a:t>
            </a:r>
          </a:p>
          <a:p>
            <a:r>
              <a:rPr lang="en-US" altLang="en-US" sz="2000" dirty="0"/>
              <a:t>Industry moving toward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sz="2000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</a:t>
            </a:r>
            <a:r>
              <a:rPr lang="en-US" altLang="en-US" dirty="0">
                <a:solidFill>
                  <a:srgbClr val="0000FF"/>
                </a:solidFill>
              </a:rPr>
              <a:t>immediately</a:t>
            </a:r>
            <a:r>
              <a:rPr lang="en-US" altLang="en-US" dirty="0"/>
              <a:t>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Session semantics </a:t>
            </a:r>
            <a:r>
              <a:rPr lang="en-US" altLang="en-US" dirty="0"/>
              <a:t>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sz="2400" dirty="0"/>
              <a:t>An implementation and a specification of a software system for accessing remote files across LANs (or WANs)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implementation originally part of SunOS operating system, now industry standard / very common</a:t>
            </a:r>
          </a:p>
          <a:p>
            <a:r>
              <a:rPr lang="en-US" altLang="en-US" sz="2400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remote directory is </a:t>
            </a:r>
            <a:r>
              <a:rPr lang="en-US" altLang="en-US" sz="2000" dirty="0">
                <a:solidFill>
                  <a:srgbClr val="0000FF"/>
                </a:solidFill>
              </a:rPr>
              <a:t>mounted</a:t>
            </a:r>
            <a:r>
              <a:rPr lang="en-US" altLang="en-US" sz="2000" dirty="0"/>
              <a:t>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Specification of the remote directory for the mount operation is </a:t>
            </a:r>
            <a:r>
              <a:rPr lang="en-US" altLang="en-US" sz="2000" dirty="0">
                <a:solidFill>
                  <a:srgbClr val="0000FF"/>
                </a:solidFill>
              </a:rPr>
              <a:t>nontransparent</a:t>
            </a:r>
            <a:r>
              <a:rPr lang="en-US" altLang="en-US" sz="2000" dirty="0"/>
              <a:t>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sz="2000" dirty="0"/>
              <a:t>NFS is designed to operate in a </a:t>
            </a:r>
            <a:r>
              <a:rPr lang="en-US" altLang="en-US" sz="2000" dirty="0">
                <a:solidFill>
                  <a:srgbClr val="0000FF"/>
                </a:solidFill>
              </a:rPr>
              <a:t>heterogeneous</a:t>
            </a:r>
            <a:r>
              <a:rPr lang="en-US" altLang="en-US" sz="2000" dirty="0"/>
              <a:t> environment of different machines, operating systems, and network architectures; the NFS specifications independent of these media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This independence is achieved through the use of </a:t>
            </a:r>
            <a:r>
              <a:rPr lang="en-US" altLang="en-US" sz="2000" dirty="0">
                <a:solidFill>
                  <a:srgbClr val="0000FF"/>
                </a:solidFill>
              </a:rPr>
              <a:t>RPC</a:t>
            </a:r>
            <a:r>
              <a:rPr lang="en-US" altLang="en-US" sz="2000" dirty="0"/>
              <a:t> primitives built on top of an External Data Representation (XDR) protocol used between two implementation-independent interfaces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sz="2400" dirty="0"/>
              <a:t>File Systems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Partitions and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Virtual File Systems</a:t>
            </a:r>
          </a:p>
          <a:p>
            <a:r>
              <a:rPr lang="en-US" altLang="en-US" sz="2400" dirty="0"/>
              <a:t>Remote File Systems</a:t>
            </a:r>
          </a:p>
          <a:p>
            <a:r>
              <a:rPr lang="en-US" altLang="en-US" sz="2400" dirty="0"/>
              <a:t>Consistency Semantics</a:t>
            </a:r>
          </a:p>
          <a:p>
            <a:r>
              <a:rPr lang="en-US" altLang="en-US" sz="2400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sz="2000" dirty="0"/>
              <a:t>Establishes</a:t>
            </a:r>
            <a:r>
              <a:rPr lang="en-US" altLang="en-US" dirty="0"/>
              <a:t> </a:t>
            </a:r>
            <a:r>
              <a:rPr lang="en-US" altLang="en-US" sz="2000" dirty="0"/>
              <a:t>initial logical connection between server and client</a:t>
            </a:r>
          </a:p>
          <a:p>
            <a:r>
              <a:rPr lang="en-US" altLang="en-US" sz="2000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sz="2000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sz="2000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sz="2000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sz="2000" dirty="0"/>
              <a:t>File handle – a file-system identifier, and 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 to identify the mounted directory within the exported file system</a:t>
            </a:r>
          </a:p>
          <a:p>
            <a:r>
              <a:rPr lang="en-US" altLang="en-US" sz="2000" dirty="0"/>
              <a:t>The mount operation changes only the user</a:t>
            </a:r>
            <a:r>
              <a:rPr lang="ja-JP" altLang="en-US" sz="2000" dirty="0"/>
              <a:t>’</a:t>
            </a:r>
            <a:r>
              <a:rPr lang="en-US" altLang="ja-JP" sz="2000" dirty="0"/>
              <a:t>s view and does not affect the server side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NFS servers are </a:t>
            </a:r>
            <a:r>
              <a:rPr lang="en-US" altLang="en-US" sz="2000" b="1" dirty="0">
                <a:solidFill>
                  <a:srgbClr val="0000FF"/>
                </a:solidFill>
              </a:rPr>
              <a:t>stateless</a:t>
            </a:r>
            <a:r>
              <a:rPr lang="en-US" altLang="en-US" sz="2000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Modified data must be committed to the server</a:t>
            </a:r>
            <a:r>
              <a:rPr lang="ja-JP" altLang="en-US" sz="2000" dirty="0"/>
              <a:t>’</a:t>
            </a:r>
            <a:r>
              <a:rPr lang="en-US" altLang="ja-JP" sz="2000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/>
              <a:t>UNIX file-system interface (based on the </a:t>
            </a:r>
            <a:r>
              <a:rPr lang="en-US" altLang="en-US" sz="2000" b="1" dirty="0"/>
              <a:t>open, read, write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close</a:t>
            </a:r>
            <a:r>
              <a:rPr lang="en-US" altLang="en-US" sz="2000" dirty="0"/>
              <a:t> calls, and </a:t>
            </a:r>
            <a:r>
              <a:rPr lang="en-US" altLang="en-US" sz="2000" b="1" dirty="0"/>
              <a:t>file descriptors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sz="2000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sz="2000" dirty="0"/>
              <a:t>Calls the NFS protocol procedures for remote requests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NFS service layer – bottom layer of the architecture</a:t>
            </a:r>
          </a:p>
          <a:p>
            <a:pPr lvl="1"/>
            <a:r>
              <a:rPr lang="en-US" altLang="en-US" sz="2000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sz="2400" dirty="0"/>
              <a:t>Performed by breaking the path into component names and performing a separate NFS lookup call for every pair of component name and directory </a:t>
            </a:r>
            <a:r>
              <a:rPr lang="en-US" altLang="en-US" sz="2400" dirty="0" err="1"/>
              <a:t>vnode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To make lookup faster, a directory name lookup cache on the client</a:t>
            </a:r>
            <a:r>
              <a:rPr lang="ja-JP" altLang="en-US" sz="2400" dirty="0"/>
              <a:t>’</a:t>
            </a:r>
            <a:r>
              <a:rPr lang="en-US" altLang="ja-JP" sz="2400" dirty="0"/>
              <a:t>s side holds the </a:t>
            </a:r>
            <a:r>
              <a:rPr lang="en-US" altLang="ja-JP" sz="2400" dirty="0" err="1"/>
              <a:t>vnodes</a:t>
            </a:r>
            <a:r>
              <a:rPr lang="en-US" altLang="ja-JP" sz="2400" dirty="0"/>
              <a:t> for remote directory names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sz="2000" dirty="0"/>
              <a:t>Nearly one-to-one correspondence between regular UNIX  system calls and the NFS protocol RPCs (except opening and closing files)</a:t>
            </a:r>
            <a:endParaRPr lang="en-US" altLang="en-US" sz="900" dirty="0"/>
          </a:p>
          <a:p>
            <a:r>
              <a:rPr lang="en-US" altLang="en-US" sz="2000" dirty="0"/>
              <a:t>NFS adheres to the remote-service paradigm, but employs buffering and caching techniques for the sake of performance </a:t>
            </a:r>
            <a:endParaRPr lang="en-US" altLang="en-US" sz="900" dirty="0"/>
          </a:p>
          <a:p>
            <a:r>
              <a:rPr lang="en-US" altLang="en-US" sz="2000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sz="2000" dirty="0"/>
              <a:t>Cached file blocks are used only if the corresponding cached attributes are up to date</a:t>
            </a:r>
            <a:endParaRPr lang="en-US" altLang="en-US" sz="900" dirty="0"/>
          </a:p>
          <a:p>
            <a:r>
              <a:rPr lang="en-US" altLang="en-US" sz="2000" dirty="0"/>
              <a:t>File-attribute cache – the attribute cache is updated whenever new attributes arrive from the server</a:t>
            </a:r>
            <a:endParaRPr lang="en-US" altLang="en-US" sz="900" dirty="0"/>
          </a:p>
          <a:p>
            <a:r>
              <a:rPr lang="en-US" altLang="en-US" sz="2000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sz="2400" dirty="0"/>
              <a:t>Delve into the details of file systems and their implementation</a:t>
            </a:r>
          </a:p>
          <a:p>
            <a:r>
              <a:rPr lang="en-US" altLang="en-US" sz="2400" dirty="0"/>
              <a:t>Explore booting and file sharing</a:t>
            </a:r>
          </a:p>
          <a:p>
            <a:r>
              <a:rPr lang="en-US" altLang="en-US" sz="2400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</a:t>
            </a:r>
            <a:r>
              <a:rPr lang="en-US" altLang="en-US" dirty="0" smtClean="0"/>
              <a:t>multi-OS </a:t>
            </a:r>
            <a:r>
              <a:rPr lang="en-US" altLang="en-US" dirty="0"/>
              <a:t>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sz="2400" dirty="0"/>
              <a:t>Allows multiple users / systems access to the same files</a:t>
            </a:r>
          </a:p>
          <a:p>
            <a:r>
              <a:rPr lang="en-US" altLang="en-US" sz="2400" dirty="0"/>
              <a:t>Permissions / protection must be </a:t>
            </a:r>
            <a:r>
              <a:rPr lang="en-US" altLang="en-US" sz="2400" dirty="0" smtClean="0"/>
              <a:t>implemented </a:t>
            </a:r>
            <a:r>
              <a:rPr lang="en-US" altLang="en-US" sz="2400" dirty="0"/>
              <a:t>and accurate</a:t>
            </a:r>
          </a:p>
          <a:p>
            <a:pPr lvl="1"/>
            <a:r>
              <a:rPr lang="en-US" altLang="en-US" sz="2400" dirty="0"/>
              <a:t>Most systems provide concepts of owner, group member</a:t>
            </a:r>
          </a:p>
          <a:p>
            <a:pPr lvl="1"/>
            <a:r>
              <a:rPr lang="en-US" altLang="en-US" sz="2400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sz="2400" dirty="0"/>
              <a:t>) on Unix provide an object-oriented way of implementing file systems</a:t>
            </a:r>
          </a:p>
          <a:p>
            <a:r>
              <a:rPr lang="en-US" altLang="en-US" sz="2400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400" dirty="0"/>
              <a:t>Separates file-system generic operations from implementation details</a:t>
            </a:r>
          </a:p>
          <a:p>
            <a:pPr lvl="1"/>
            <a:r>
              <a:rPr lang="en-US" altLang="en-US" sz="2400" dirty="0"/>
              <a:t>Implementation can be one of many file systems types, or network file system</a:t>
            </a:r>
          </a:p>
          <a:p>
            <a:pPr lvl="2"/>
            <a:r>
              <a:rPr lang="en-US" altLang="en-US" sz="2400" dirty="0"/>
              <a:t>Implements </a:t>
            </a:r>
            <a:r>
              <a:rPr lang="en-US" altLang="en-US" sz="2400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sz="2400" dirty="0"/>
              <a:t> which hold inodes or network file details</a:t>
            </a:r>
          </a:p>
          <a:p>
            <a:pPr lvl="1"/>
            <a:r>
              <a:rPr lang="en-US" altLang="en-US" sz="2400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15077</TotalTime>
  <Words>1542</Words>
  <Application>Microsoft Office PowerPoint</Application>
  <PresentationFormat>如螢幕大小 (4:3)</PresentationFormat>
  <Paragraphs>184</Paragraphs>
  <Slides>27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247</cp:revision>
  <cp:lastPrinted>2013-09-10T17:57:57Z</cp:lastPrinted>
  <dcterms:created xsi:type="dcterms:W3CDTF">2011-01-13T23:43:38Z</dcterms:created>
  <dcterms:modified xsi:type="dcterms:W3CDTF">2020-05-26T02:22:31Z</dcterms:modified>
</cp:coreProperties>
</file>