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21388388" cy="30275213"/>
  <p:notesSz cx="6858000" cy="9144000"/>
  <p:defaultTextStyle>
    <a:defPPr>
      <a:defRPr lang="zh-TW"/>
    </a:defPPr>
    <a:lvl1pPr marL="0" algn="l" defTabSz="295194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5972" algn="l" defTabSz="295194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1942" algn="l" defTabSz="295194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7914" algn="l" defTabSz="295194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3885" algn="l" defTabSz="295194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79856" algn="l" defTabSz="295194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5827" algn="l" defTabSz="295194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1799" algn="l" defTabSz="295194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7769" algn="l" defTabSz="295194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4" autoAdjust="0"/>
    <p:restoredTop sz="98672" autoAdjust="0"/>
  </p:normalViewPr>
  <p:slideViewPr>
    <p:cSldViewPr>
      <p:cViewPr>
        <p:scale>
          <a:sx n="25" d="100"/>
          <a:sy n="25" d="100"/>
        </p:scale>
        <p:origin x="-216" y="1758"/>
      </p:cViewPr>
      <p:guideLst>
        <p:guide orient="horz" pos="9536"/>
        <p:guide pos="67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04130" y="9404941"/>
            <a:ext cx="18180130" cy="648954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08258" y="17155954"/>
            <a:ext cx="14971872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3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9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5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1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7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4894-F3B0-46A5-9137-EC4E7DD86D75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1991-3B57-4AD2-912E-7D46A18D78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4894-F3B0-46A5-9137-EC4E7DD86D75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1991-3B57-4AD2-912E-7D46A18D78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5506581" y="1212414"/>
            <a:ext cx="4812388" cy="2583204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69419" y="1212414"/>
            <a:ext cx="14080689" cy="2583204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4894-F3B0-46A5-9137-EC4E7DD86D75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1991-3B57-4AD2-912E-7D46A18D78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4894-F3B0-46A5-9137-EC4E7DD86D75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1991-3B57-4AD2-912E-7D46A18D78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89536" y="19454630"/>
            <a:ext cx="18180130" cy="6012994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89536" y="12831929"/>
            <a:ext cx="18180130" cy="6622701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7597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1942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791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38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985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582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179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776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4894-F3B0-46A5-9137-EC4E7DD86D75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1991-3B57-4AD2-912E-7D46A18D78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69419" y="7064219"/>
            <a:ext cx="9446538" cy="19980241"/>
          </a:xfrm>
        </p:spPr>
        <p:txBody>
          <a:bodyPr/>
          <a:lstStyle>
            <a:lvl1pPr>
              <a:defRPr sz="91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872431" y="7064219"/>
            <a:ext cx="9446538" cy="19980241"/>
          </a:xfrm>
        </p:spPr>
        <p:txBody>
          <a:bodyPr/>
          <a:lstStyle>
            <a:lvl1pPr>
              <a:defRPr sz="91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4894-F3B0-46A5-9137-EC4E7DD86D75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1991-3B57-4AD2-912E-7D46A18D78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420" y="6776884"/>
            <a:ext cx="9450252" cy="2824283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972" indent="0">
              <a:buNone/>
              <a:defRPr sz="6400" b="1"/>
            </a:lvl2pPr>
            <a:lvl3pPr marL="2951942" indent="0">
              <a:buNone/>
              <a:defRPr sz="5800" b="1"/>
            </a:lvl3pPr>
            <a:lvl4pPr marL="4427914" indent="0">
              <a:buNone/>
              <a:defRPr sz="5200" b="1"/>
            </a:lvl4pPr>
            <a:lvl5pPr marL="5903885" indent="0">
              <a:buNone/>
              <a:defRPr sz="5200" b="1"/>
            </a:lvl5pPr>
            <a:lvl6pPr marL="7379856" indent="0">
              <a:buNone/>
              <a:defRPr sz="5200" b="1"/>
            </a:lvl6pPr>
            <a:lvl7pPr marL="8855827" indent="0">
              <a:buNone/>
              <a:defRPr sz="5200" b="1"/>
            </a:lvl7pPr>
            <a:lvl8pPr marL="10331799" indent="0">
              <a:buNone/>
              <a:defRPr sz="5200" b="1"/>
            </a:lvl8pPr>
            <a:lvl9pPr marL="11807769" indent="0">
              <a:buNone/>
              <a:defRPr sz="5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69420" y="9601168"/>
            <a:ext cx="9450252" cy="17443290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0865006" y="6776884"/>
            <a:ext cx="9453964" cy="2824283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972" indent="0">
              <a:buNone/>
              <a:defRPr sz="6400" b="1"/>
            </a:lvl2pPr>
            <a:lvl3pPr marL="2951942" indent="0">
              <a:buNone/>
              <a:defRPr sz="5800" b="1"/>
            </a:lvl3pPr>
            <a:lvl4pPr marL="4427914" indent="0">
              <a:buNone/>
              <a:defRPr sz="5200" b="1"/>
            </a:lvl4pPr>
            <a:lvl5pPr marL="5903885" indent="0">
              <a:buNone/>
              <a:defRPr sz="5200" b="1"/>
            </a:lvl5pPr>
            <a:lvl6pPr marL="7379856" indent="0">
              <a:buNone/>
              <a:defRPr sz="5200" b="1"/>
            </a:lvl6pPr>
            <a:lvl7pPr marL="8855827" indent="0">
              <a:buNone/>
              <a:defRPr sz="5200" b="1"/>
            </a:lvl7pPr>
            <a:lvl8pPr marL="10331799" indent="0">
              <a:buNone/>
              <a:defRPr sz="5200" b="1"/>
            </a:lvl8pPr>
            <a:lvl9pPr marL="11807769" indent="0">
              <a:buNone/>
              <a:defRPr sz="5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0865006" y="9601168"/>
            <a:ext cx="9453964" cy="17443290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4894-F3B0-46A5-9137-EC4E7DD86D75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1991-3B57-4AD2-912E-7D46A18D78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4894-F3B0-46A5-9137-EC4E7DD86D75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1991-3B57-4AD2-912E-7D46A18D78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4894-F3B0-46A5-9137-EC4E7DD86D75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1991-3B57-4AD2-912E-7D46A18D78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421" y="1205402"/>
            <a:ext cx="7036632" cy="5129967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62266" y="1205404"/>
            <a:ext cx="11956703" cy="25839056"/>
          </a:xfrm>
        </p:spPr>
        <p:txBody>
          <a:bodyPr/>
          <a:lstStyle>
            <a:lvl1pPr>
              <a:defRPr sz="10300"/>
            </a:lvl1pPr>
            <a:lvl2pPr>
              <a:defRPr sz="9100"/>
            </a:lvl2pPr>
            <a:lvl3pPr>
              <a:defRPr sz="77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69421" y="6335371"/>
            <a:ext cx="7036632" cy="20709089"/>
          </a:xfrm>
        </p:spPr>
        <p:txBody>
          <a:bodyPr/>
          <a:lstStyle>
            <a:lvl1pPr marL="0" indent="0">
              <a:buNone/>
              <a:defRPr sz="4500"/>
            </a:lvl1pPr>
            <a:lvl2pPr marL="1475972" indent="0">
              <a:buNone/>
              <a:defRPr sz="3900"/>
            </a:lvl2pPr>
            <a:lvl3pPr marL="2951942" indent="0">
              <a:buNone/>
              <a:defRPr sz="3300"/>
            </a:lvl3pPr>
            <a:lvl4pPr marL="4427914" indent="0">
              <a:buNone/>
              <a:defRPr sz="2900"/>
            </a:lvl4pPr>
            <a:lvl5pPr marL="5903885" indent="0">
              <a:buNone/>
              <a:defRPr sz="2900"/>
            </a:lvl5pPr>
            <a:lvl6pPr marL="7379856" indent="0">
              <a:buNone/>
              <a:defRPr sz="2900"/>
            </a:lvl6pPr>
            <a:lvl7pPr marL="8855827" indent="0">
              <a:buNone/>
              <a:defRPr sz="2900"/>
            </a:lvl7pPr>
            <a:lvl8pPr marL="10331799" indent="0">
              <a:buNone/>
              <a:defRPr sz="2900"/>
            </a:lvl8pPr>
            <a:lvl9pPr marL="11807769" indent="0">
              <a:buNone/>
              <a:defRPr sz="2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4894-F3B0-46A5-9137-EC4E7DD86D75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1991-3B57-4AD2-912E-7D46A18D78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2274" y="21192649"/>
            <a:ext cx="12833033" cy="2501912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192274" y="2705146"/>
            <a:ext cx="12833033" cy="18165128"/>
          </a:xfrm>
        </p:spPr>
        <p:txBody>
          <a:bodyPr/>
          <a:lstStyle>
            <a:lvl1pPr marL="0" indent="0">
              <a:buNone/>
              <a:defRPr sz="10300"/>
            </a:lvl1pPr>
            <a:lvl2pPr marL="1475972" indent="0">
              <a:buNone/>
              <a:defRPr sz="9100"/>
            </a:lvl2pPr>
            <a:lvl3pPr marL="2951942" indent="0">
              <a:buNone/>
              <a:defRPr sz="7700"/>
            </a:lvl3pPr>
            <a:lvl4pPr marL="4427914" indent="0">
              <a:buNone/>
              <a:defRPr sz="6400"/>
            </a:lvl4pPr>
            <a:lvl5pPr marL="5903885" indent="0">
              <a:buNone/>
              <a:defRPr sz="6400"/>
            </a:lvl5pPr>
            <a:lvl6pPr marL="7379856" indent="0">
              <a:buNone/>
              <a:defRPr sz="6400"/>
            </a:lvl6pPr>
            <a:lvl7pPr marL="8855827" indent="0">
              <a:buNone/>
              <a:defRPr sz="6400"/>
            </a:lvl7pPr>
            <a:lvl8pPr marL="10331799" indent="0">
              <a:buNone/>
              <a:defRPr sz="6400"/>
            </a:lvl8pPr>
            <a:lvl9pPr marL="11807769" indent="0">
              <a:buNone/>
              <a:defRPr sz="64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192274" y="23694561"/>
            <a:ext cx="12833033" cy="3553131"/>
          </a:xfrm>
        </p:spPr>
        <p:txBody>
          <a:bodyPr/>
          <a:lstStyle>
            <a:lvl1pPr marL="0" indent="0">
              <a:buNone/>
              <a:defRPr sz="4500"/>
            </a:lvl1pPr>
            <a:lvl2pPr marL="1475972" indent="0">
              <a:buNone/>
              <a:defRPr sz="3900"/>
            </a:lvl2pPr>
            <a:lvl3pPr marL="2951942" indent="0">
              <a:buNone/>
              <a:defRPr sz="3300"/>
            </a:lvl3pPr>
            <a:lvl4pPr marL="4427914" indent="0">
              <a:buNone/>
              <a:defRPr sz="2900"/>
            </a:lvl4pPr>
            <a:lvl5pPr marL="5903885" indent="0">
              <a:buNone/>
              <a:defRPr sz="2900"/>
            </a:lvl5pPr>
            <a:lvl6pPr marL="7379856" indent="0">
              <a:buNone/>
              <a:defRPr sz="2900"/>
            </a:lvl6pPr>
            <a:lvl7pPr marL="8855827" indent="0">
              <a:buNone/>
              <a:defRPr sz="2900"/>
            </a:lvl7pPr>
            <a:lvl8pPr marL="10331799" indent="0">
              <a:buNone/>
              <a:defRPr sz="2900"/>
            </a:lvl8pPr>
            <a:lvl9pPr marL="11807769" indent="0">
              <a:buNone/>
              <a:defRPr sz="2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4894-F3B0-46A5-9137-EC4E7DD86D75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1991-3B57-4AD2-912E-7D46A18D78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69420" y="1212413"/>
            <a:ext cx="19249549" cy="5045869"/>
          </a:xfrm>
          <a:prstGeom prst="rect">
            <a:avLst/>
          </a:prstGeom>
        </p:spPr>
        <p:txBody>
          <a:bodyPr vert="horz" lIns="295194" tIns="147597" rIns="295194" bIns="147597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420" y="7064219"/>
            <a:ext cx="19249549" cy="19980241"/>
          </a:xfrm>
          <a:prstGeom prst="rect">
            <a:avLst/>
          </a:prstGeom>
        </p:spPr>
        <p:txBody>
          <a:bodyPr vert="horz" lIns="295194" tIns="147597" rIns="295194" bIns="147597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69420" y="28060639"/>
            <a:ext cx="4990624" cy="1611875"/>
          </a:xfrm>
          <a:prstGeom prst="rect">
            <a:avLst/>
          </a:prstGeom>
        </p:spPr>
        <p:txBody>
          <a:bodyPr vert="horz" lIns="295194" tIns="147597" rIns="295194" bIns="14759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E4894-F3B0-46A5-9137-EC4E7DD86D75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7307700" y="28060639"/>
            <a:ext cx="6772989" cy="1611875"/>
          </a:xfrm>
          <a:prstGeom prst="rect">
            <a:avLst/>
          </a:prstGeom>
        </p:spPr>
        <p:txBody>
          <a:bodyPr vert="horz" lIns="295194" tIns="147597" rIns="295194" bIns="14759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5328345" y="28060639"/>
            <a:ext cx="4990624" cy="1611875"/>
          </a:xfrm>
          <a:prstGeom prst="rect">
            <a:avLst/>
          </a:prstGeom>
        </p:spPr>
        <p:txBody>
          <a:bodyPr vert="horz" lIns="295194" tIns="147597" rIns="295194" bIns="14759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61991-3B57-4AD2-912E-7D46A18D78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1942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979" indent="-1106979" algn="l" defTabSz="2951942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453" indent="-922482" algn="l" defTabSz="2951942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928" indent="-737986" algn="l" defTabSz="2951942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899" indent="-737986" algn="l" defTabSz="2951942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641870" indent="-737986" algn="l" defTabSz="2951942" rtl="0" eaLnBrk="1" latinLnBrk="0" hangingPunct="1">
        <a:spcBef>
          <a:spcPct val="20000"/>
        </a:spcBef>
        <a:buFont typeface="Arial" pitchFamily="34" charset="0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117842" indent="-737986" algn="l" defTabSz="2951942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93813" indent="-737986" algn="l" defTabSz="2951942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9784" indent="-737986" algn="l" defTabSz="2951942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5755" indent="-737986" algn="l" defTabSz="2951942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95194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972" algn="l" defTabSz="295194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942" algn="l" defTabSz="295194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914" algn="l" defTabSz="295194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3885" algn="l" defTabSz="295194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9856" algn="l" defTabSz="295194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5827" algn="l" defTabSz="295194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1799" algn="l" defTabSz="295194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7769" algn="l" defTabSz="295194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i.dailymail.co.uk/i/pix/2014/08/29/1409331226296_Image_galleryImage_17_Jan_2013_Businessman_y.JPG" TargetMode="External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hyperlink" Target="http://thumbs.dreamstime.com/z/happy-teenage-laugh-closeup-close-up-portrait-loudly-laughing-young-man-isolated-white-background-35325424.jpg" TargetMode="External"/><Relationship Id="rId12" Type="http://schemas.openxmlformats.org/officeDocument/2006/relationships/image" Target="../media/image7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blog.enjoycss.com/wp-content/uploads/2015/09/woman-making-list.jpg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3.jpeg"/><Relationship Id="rId9" Type="http://schemas.openxmlformats.org/officeDocument/2006/relationships/hyperlink" Target="https://blog.udemy.com/wp-content/uploads/2014/05/bigstock-Portrait-of-a-sad-man-41540233-300x234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0"/>
            <a:ext cx="21388388" cy="5307806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431006" y="-1702594"/>
            <a:ext cx="19249549" cy="5003006"/>
          </a:xfrm>
        </p:spPr>
        <p:txBody>
          <a:bodyPr>
            <a:noAutofit/>
          </a:bodyPr>
          <a:lstStyle/>
          <a:p>
            <a:pPr algn="l"/>
            <a:r>
              <a:rPr lang="en-US" altLang="zh-TW" sz="22500" b="1" dirty="0" smtClean="0">
                <a:solidFill>
                  <a:schemeClr val="bg1"/>
                </a:solidFill>
              </a:rPr>
              <a:t>It KNOWS</a:t>
            </a:r>
            <a:endParaRPr lang="zh-TW" altLang="en-US" sz="22500" b="1" dirty="0">
              <a:solidFill>
                <a:schemeClr val="bg1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069419" y="5993606"/>
            <a:ext cx="9446538" cy="5181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TW" sz="3800" b="1" dirty="0" smtClean="0"/>
              <a:t>Abstract </a:t>
            </a:r>
          </a:p>
          <a:p>
            <a:pPr algn="ctr">
              <a:buNone/>
            </a:pPr>
            <a:r>
              <a:rPr lang="en-US" altLang="zh-TW" sz="3800" dirty="0" smtClean="0"/>
              <a:t>	We listen to music every day. </a:t>
            </a:r>
            <a:endParaRPr lang="zh-TW" altLang="zh-TW" sz="3800" dirty="0" smtClean="0"/>
          </a:p>
          <a:p>
            <a:pPr>
              <a:buNone/>
            </a:pPr>
            <a:r>
              <a:rPr lang="en-US" altLang="zh-TW" sz="3800" dirty="0" smtClean="0"/>
              <a:t>But every time we want to choose a song to</a:t>
            </a:r>
          </a:p>
          <a:p>
            <a:pPr>
              <a:buNone/>
            </a:pPr>
            <a:r>
              <a:rPr lang="en-US" altLang="zh-TW" sz="3800" dirty="0" smtClean="0"/>
              <a:t> play, all we can do is select the songs that</a:t>
            </a:r>
          </a:p>
          <a:p>
            <a:pPr>
              <a:buNone/>
            </a:pPr>
            <a:r>
              <a:rPr lang="en-US" altLang="zh-TW" sz="3800" dirty="0" smtClean="0"/>
              <a:t> we already know, or we have to randomly </a:t>
            </a:r>
          </a:p>
          <a:p>
            <a:pPr>
              <a:buNone/>
            </a:pPr>
            <a:r>
              <a:rPr lang="en-US" altLang="zh-TW" sz="3800" dirty="0" smtClean="0"/>
              <a:t>choose one. But what if there’s a machine</a:t>
            </a:r>
          </a:p>
          <a:p>
            <a:pPr>
              <a:buNone/>
            </a:pPr>
            <a:r>
              <a:rPr lang="en-US" altLang="zh-TW" sz="3800" dirty="0" smtClean="0"/>
              <a:t> that can detect your moods and  then</a:t>
            </a:r>
          </a:p>
          <a:p>
            <a:pPr>
              <a:buNone/>
            </a:pPr>
            <a:r>
              <a:rPr lang="en-US" altLang="zh-TW" sz="3800" dirty="0" smtClean="0"/>
              <a:t>automatically gives you a song list…</a:t>
            </a:r>
            <a:endParaRPr lang="zh-TW" altLang="zh-TW" sz="3800" dirty="0" smtClean="0"/>
          </a:p>
          <a:p>
            <a:pPr>
              <a:buNone/>
            </a:pPr>
            <a:endParaRPr lang="zh-TW" altLang="en-US" sz="3800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10872431" y="25805606"/>
            <a:ext cx="4165163" cy="1066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TW" sz="4100" b="1" dirty="0" smtClean="0"/>
              <a:t>Reference</a:t>
            </a:r>
            <a:r>
              <a:rPr lang="en-US" altLang="zh-TW" sz="6000" dirty="0" smtClean="0"/>
              <a:t> </a:t>
            </a:r>
            <a:endParaRPr lang="zh-TW" altLang="en-US" sz="6000" dirty="0"/>
          </a:p>
        </p:txBody>
      </p:sp>
      <p:sp>
        <p:nvSpPr>
          <p:cNvPr id="7" name="內容版面配置區 3"/>
          <p:cNvSpPr txBox="1">
            <a:spLocks/>
          </p:cNvSpPr>
          <p:nvPr/>
        </p:nvSpPr>
        <p:spPr>
          <a:xfrm>
            <a:off x="1092994" y="11556206"/>
            <a:ext cx="4267200" cy="1066800"/>
          </a:xfrm>
          <a:prstGeom prst="rect">
            <a:avLst/>
          </a:prstGeom>
        </p:spPr>
        <p:txBody>
          <a:bodyPr vert="horz" lIns="295194" tIns="147597" rIns="295194" bIns="147597" rtlCol="0">
            <a:normAutofit/>
          </a:bodyPr>
          <a:lstStyle/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 frame </a:t>
            </a:r>
            <a:endParaRPr kumimoji="0" lang="zh-TW" altLang="en-US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內容版面配置區 3"/>
          <p:cNvSpPr txBox="1">
            <a:spLocks/>
          </p:cNvSpPr>
          <p:nvPr/>
        </p:nvSpPr>
        <p:spPr>
          <a:xfrm>
            <a:off x="1245394" y="20624006"/>
            <a:ext cx="4343400" cy="838200"/>
          </a:xfrm>
          <a:prstGeom prst="rect">
            <a:avLst/>
          </a:prstGeom>
        </p:spPr>
        <p:txBody>
          <a:bodyPr vert="horz" lIns="295194" tIns="147597" rIns="295194" bIns="147597" rtlCol="0">
            <a:normAutofit lnSpcReduction="10000"/>
          </a:bodyPr>
          <a:lstStyle/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Face detection</a:t>
            </a:r>
          </a:p>
        </p:txBody>
      </p:sp>
      <p:sp>
        <p:nvSpPr>
          <p:cNvPr id="9" name="內容版面配置區 3"/>
          <p:cNvSpPr txBox="1">
            <a:spLocks/>
          </p:cNvSpPr>
          <p:nvPr/>
        </p:nvSpPr>
        <p:spPr>
          <a:xfrm>
            <a:off x="10925056" y="6527006"/>
            <a:ext cx="9446538" cy="5562600"/>
          </a:xfrm>
          <a:prstGeom prst="rect">
            <a:avLst/>
          </a:prstGeom>
        </p:spPr>
        <p:txBody>
          <a:bodyPr vert="horz" lIns="295194" tIns="147597" rIns="295194" bIns="147597" rtlCol="0">
            <a:normAutofit/>
          </a:bodyPr>
          <a:lstStyle/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Music genre</a:t>
            </a:r>
            <a:r>
              <a:rPr kumimoji="0" lang="en-US" altLang="zh-TW" sz="3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classification</a:t>
            </a:r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3800" baseline="0" dirty="0" smtClean="0"/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3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TW" altLang="en-US" sz="3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內容版面配置區 3"/>
          <p:cNvSpPr txBox="1">
            <a:spLocks/>
          </p:cNvSpPr>
          <p:nvPr/>
        </p:nvSpPr>
        <p:spPr>
          <a:xfrm>
            <a:off x="11001256" y="20624006"/>
            <a:ext cx="9446538" cy="5562600"/>
          </a:xfrm>
          <a:prstGeom prst="rect">
            <a:avLst/>
          </a:prstGeom>
        </p:spPr>
        <p:txBody>
          <a:bodyPr vert="horz" lIns="295194" tIns="147597" rIns="295194" bIns="147597" rtlCol="0">
            <a:normAutofit/>
          </a:bodyPr>
          <a:lstStyle/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 (DEMO)</a:t>
            </a:r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3800" dirty="0" smtClean="0"/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TW" altLang="en-US" sz="3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內容版面配置區 3"/>
          <p:cNvSpPr txBox="1">
            <a:spLocks/>
          </p:cNvSpPr>
          <p:nvPr/>
        </p:nvSpPr>
        <p:spPr>
          <a:xfrm>
            <a:off x="1933456" y="21767006"/>
            <a:ext cx="9446538" cy="7620000"/>
          </a:xfrm>
          <a:prstGeom prst="rect">
            <a:avLst/>
          </a:prstGeom>
        </p:spPr>
        <p:txBody>
          <a:bodyPr vert="horz" lIns="295194" tIns="147597" rIns="295194" bIns="147597" rtlCol="0">
            <a:normAutofit/>
          </a:bodyPr>
          <a:lstStyle/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800" dirty="0" smtClean="0"/>
              <a:t>Preprocessing</a:t>
            </a:r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3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3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800" dirty="0" smtClean="0"/>
              <a:t>Feature extraction</a:t>
            </a:r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3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3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3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800" dirty="0" smtClean="0"/>
              <a:t>classifier</a:t>
            </a:r>
            <a:endParaRPr kumimoji="0" lang="zh-TW" altLang="en-US" sz="3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 descr="C:\Users\Admin\AppData\Local\Microsoft\Windows\Temporary Internet Files\Content.IE5\F07HYTBK\Big_smile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4736" y="17880806"/>
            <a:ext cx="921658" cy="921658"/>
          </a:xfrm>
          <a:prstGeom prst="rect">
            <a:avLst/>
          </a:prstGeom>
          <a:noFill/>
        </p:spPr>
      </p:pic>
      <p:pic>
        <p:nvPicPr>
          <p:cNvPr id="1028" name="Picture 4" descr="C:\Users\Admin\AppData\Local\Microsoft\Windows\Temporary Internet Files\Content.IE5\2BASZ2EU\1024px-Gnome-face-angry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12394" y="18719006"/>
            <a:ext cx="1074059" cy="1074059"/>
          </a:xfrm>
          <a:prstGeom prst="rect">
            <a:avLst/>
          </a:prstGeom>
          <a:noFill/>
        </p:spPr>
      </p:pic>
      <p:pic>
        <p:nvPicPr>
          <p:cNvPr id="1029" name="Picture 5" descr="C:\Users\Admin\AppData\Local\Microsoft\Windows\Temporary Internet Files\Content.IE5\JBK03OYK\sad_face1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2994" y="18719005"/>
            <a:ext cx="1219201" cy="1219201"/>
          </a:xfrm>
          <a:prstGeom prst="rect">
            <a:avLst/>
          </a:prstGeom>
          <a:noFill/>
        </p:spPr>
      </p:pic>
      <p:sp>
        <p:nvSpPr>
          <p:cNvPr id="16" name="右大括弧 15"/>
          <p:cNvSpPr/>
          <p:nvPr/>
        </p:nvSpPr>
        <p:spPr>
          <a:xfrm>
            <a:off x="3531393" y="13156406"/>
            <a:ext cx="762001" cy="4038600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五邊形 14"/>
          <p:cNvSpPr/>
          <p:nvPr/>
        </p:nvSpPr>
        <p:spPr>
          <a:xfrm>
            <a:off x="-50006" y="5841206"/>
            <a:ext cx="3531394" cy="990600"/>
          </a:xfrm>
          <a:prstGeom prst="homePlate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五邊形 16"/>
          <p:cNvSpPr/>
          <p:nvPr/>
        </p:nvSpPr>
        <p:spPr>
          <a:xfrm>
            <a:off x="0" y="11480006"/>
            <a:ext cx="4445794" cy="990600"/>
          </a:xfrm>
          <a:prstGeom prst="homePlate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五邊形 17"/>
          <p:cNvSpPr/>
          <p:nvPr/>
        </p:nvSpPr>
        <p:spPr>
          <a:xfrm>
            <a:off x="0" y="20471606"/>
            <a:ext cx="5055394" cy="990600"/>
          </a:xfrm>
          <a:prstGeom prst="homePlate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五邊形 18"/>
          <p:cNvSpPr/>
          <p:nvPr/>
        </p:nvSpPr>
        <p:spPr>
          <a:xfrm>
            <a:off x="10770394" y="6450806"/>
            <a:ext cx="6172200" cy="990600"/>
          </a:xfrm>
          <a:prstGeom prst="homePlate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五邊形 19"/>
          <p:cNvSpPr/>
          <p:nvPr/>
        </p:nvSpPr>
        <p:spPr>
          <a:xfrm>
            <a:off x="10668000" y="20547806"/>
            <a:ext cx="5055394" cy="990600"/>
          </a:xfrm>
          <a:prstGeom prst="homePlate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五邊形 20"/>
          <p:cNvSpPr/>
          <p:nvPr/>
        </p:nvSpPr>
        <p:spPr>
          <a:xfrm>
            <a:off x="10515600" y="25881805"/>
            <a:ext cx="5055394" cy="990600"/>
          </a:xfrm>
          <a:prstGeom prst="homePlate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標題 1"/>
          <p:cNvSpPr txBox="1">
            <a:spLocks/>
          </p:cNvSpPr>
          <p:nvPr/>
        </p:nvSpPr>
        <p:spPr>
          <a:xfrm>
            <a:off x="8763000" y="1878806"/>
            <a:ext cx="12522994" cy="5003006"/>
          </a:xfrm>
          <a:prstGeom prst="rect">
            <a:avLst/>
          </a:prstGeom>
        </p:spPr>
        <p:txBody>
          <a:bodyPr vert="horz" lIns="295194" tIns="147597" rIns="295194" bIns="147597" rtlCol="0" anchor="ctr">
            <a:noAutofit/>
          </a:bodyPr>
          <a:lstStyle/>
          <a:p>
            <a:pPr marL="0" marR="0" lvl="0" indent="0" algn="l" defTabSz="29519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YOU want.</a:t>
            </a:r>
            <a:endParaRPr kumimoji="0" lang="zh-TW" altLang="en-US" sz="22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內容版面配置區 3"/>
          <p:cNvSpPr txBox="1">
            <a:spLocks/>
          </p:cNvSpPr>
          <p:nvPr/>
        </p:nvSpPr>
        <p:spPr>
          <a:xfrm>
            <a:off x="11229856" y="7670006"/>
            <a:ext cx="9446538" cy="11506200"/>
          </a:xfrm>
          <a:prstGeom prst="rect">
            <a:avLst/>
          </a:prstGeom>
        </p:spPr>
        <p:txBody>
          <a:bodyPr vert="horz" lIns="295194" tIns="147597" rIns="295194" bIns="147597" rtlCol="0">
            <a:normAutofit/>
          </a:bodyPr>
          <a:lstStyle/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800" dirty="0" smtClean="0"/>
              <a:t>Preprocessing</a:t>
            </a:r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3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3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3800" dirty="0" smtClean="0"/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3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800" dirty="0" smtClean="0"/>
              <a:t>Feature extraction</a:t>
            </a:r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3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3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3800" dirty="0" smtClean="0"/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3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800" dirty="0" smtClean="0"/>
              <a:t>classifier</a:t>
            </a:r>
            <a:endParaRPr kumimoji="0" lang="zh-TW" altLang="en-US" sz="3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940594" y="18033206"/>
            <a:ext cx="243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Face detection</a:t>
            </a:r>
            <a:endParaRPr lang="zh-TW" altLang="en-US" sz="4000" dirty="0"/>
          </a:p>
        </p:txBody>
      </p:sp>
      <p:sp>
        <p:nvSpPr>
          <p:cNvPr id="31" name="圓角矩形 30"/>
          <p:cNvSpPr/>
          <p:nvPr/>
        </p:nvSpPr>
        <p:spPr>
          <a:xfrm>
            <a:off x="711994" y="17957006"/>
            <a:ext cx="2514600" cy="1676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6942504" y="18157567"/>
            <a:ext cx="32944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Music genre classification</a:t>
            </a:r>
            <a:endParaRPr lang="zh-TW" altLang="en-US" sz="4000" dirty="0"/>
          </a:p>
        </p:txBody>
      </p:sp>
      <p:sp>
        <p:nvSpPr>
          <p:cNvPr id="33" name="圓角矩形 32"/>
          <p:cNvSpPr/>
          <p:nvPr/>
        </p:nvSpPr>
        <p:spPr>
          <a:xfrm>
            <a:off x="6866304" y="17989957"/>
            <a:ext cx="3069866" cy="164344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上箭號圖說文字 33"/>
          <p:cNvSpPr/>
          <p:nvPr/>
        </p:nvSpPr>
        <p:spPr>
          <a:xfrm>
            <a:off x="483394" y="16585406"/>
            <a:ext cx="9677400" cy="3352800"/>
          </a:xfrm>
          <a:prstGeom prst="upArrowCallout">
            <a:avLst>
              <a:gd name="adj1" fmla="val 13672"/>
              <a:gd name="adj2" fmla="val 14933"/>
              <a:gd name="adj3" fmla="val 25000"/>
              <a:gd name="adj4" fmla="val 66596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標題 1"/>
          <p:cNvSpPr txBox="1">
            <a:spLocks/>
          </p:cNvSpPr>
          <p:nvPr/>
        </p:nvSpPr>
        <p:spPr>
          <a:xfrm>
            <a:off x="2159794" y="1828800"/>
            <a:ext cx="9906000" cy="5003006"/>
          </a:xfrm>
          <a:prstGeom prst="rect">
            <a:avLst/>
          </a:prstGeom>
        </p:spPr>
        <p:txBody>
          <a:bodyPr vert="horz" lIns="295194" tIns="147597" rIns="295194" bIns="147597" rtlCol="0" anchor="ctr">
            <a:noAutofit/>
          </a:bodyPr>
          <a:lstStyle/>
          <a:p>
            <a:pPr marL="0" marR="0" lvl="0" indent="0" algn="l" defTabSz="29519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</a:t>
            </a:r>
            <a:endParaRPr kumimoji="0" lang="zh-TW" altLang="en-US" sz="22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69794" y="13257212"/>
            <a:ext cx="4635626" cy="363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內容版面配置區 3"/>
          <p:cNvSpPr txBox="1">
            <a:spLocks/>
          </p:cNvSpPr>
          <p:nvPr/>
        </p:nvSpPr>
        <p:spPr>
          <a:xfrm>
            <a:off x="12982456" y="0"/>
            <a:ext cx="8151138" cy="3250406"/>
          </a:xfrm>
          <a:prstGeom prst="rect">
            <a:avLst/>
          </a:prstGeom>
        </p:spPr>
        <p:txBody>
          <a:bodyPr vert="horz" lIns="295194" tIns="147597" rIns="295194" bIns="147597" rtlCol="0">
            <a:normAutofit/>
          </a:bodyPr>
          <a:lstStyle/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800" b="1" dirty="0" smtClean="0"/>
              <a:t>Group 21:</a:t>
            </a:r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TW" altLang="en-US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漱漱一</a:t>
            </a:r>
            <a:endParaRPr kumimoji="0" lang="zh-TW" altLang="en-US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內容版面配置區 3"/>
          <p:cNvSpPr txBox="1">
            <a:spLocks/>
          </p:cNvSpPr>
          <p:nvPr/>
        </p:nvSpPr>
        <p:spPr>
          <a:xfrm>
            <a:off x="10998994" y="27253405"/>
            <a:ext cx="9677400" cy="3021807"/>
          </a:xfrm>
          <a:prstGeom prst="rect">
            <a:avLst/>
          </a:prstGeom>
        </p:spPr>
        <p:txBody>
          <a:bodyPr vert="horz" lIns="295194" tIns="147597" rIns="295194" bIns="147597" rtlCol="0">
            <a:normAutofit/>
          </a:bodyPr>
          <a:lstStyle/>
          <a:p>
            <a:pPr marL="1106979" lvl="0" indent="-1106979">
              <a:spcBef>
                <a:spcPct val="20000"/>
              </a:spcBef>
              <a:defRPr/>
            </a:pPr>
            <a:r>
              <a:rPr lang="en-US" altLang="zh-TW" sz="1500" dirty="0" smtClean="0">
                <a:hlinkClick r:id="rId6"/>
              </a:rPr>
              <a:t>http://</a:t>
            </a:r>
            <a:r>
              <a:rPr lang="en-US" altLang="zh-TW" sz="2000" dirty="0" smtClean="0">
                <a:hlinkClick r:id="rId6"/>
              </a:rPr>
              <a:t>blog.enjoycss.com/wp-content/uploads/2015/09/woman-making-list.jpg</a:t>
            </a:r>
            <a:endParaRPr lang="en-US" altLang="zh-TW" sz="2000" dirty="0" smtClean="0"/>
          </a:p>
          <a:p>
            <a:pPr marL="1106979" lvl="0" indent="-1106979">
              <a:spcBef>
                <a:spcPct val="20000"/>
              </a:spcBef>
              <a:defRPr/>
            </a:pPr>
            <a:r>
              <a:rPr lang="en-US" altLang="zh-TW" sz="2000" dirty="0" smtClean="0">
                <a:hlinkClick r:id="rId7"/>
              </a:rPr>
              <a:t>http://</a:t>
            </a:r>
            <a:r>
              <a:rPr lang="en-US" altLang="zh-TW" sz="2000" dirty="0" smtClean="0">
                <a:hlinkClick r:id="rId7"/>
              </a:rPr>
              <a:t>thumbs.dreamstime.com/z/happy-teenage-laugh-closeup-close-up-portrait-loudly-laughing-young-man-isolated-white-background-35325424.jpg</a:t>
            </a:r>
            <a:endParaRPr lang="en-US" altLang="zh-TW" sz="2000" dirty="0" smtClean="0"/>
          </a:p>
          <a:p>
            <a:pPr marL="1106979" lvl="0" indent="-1106979">
              <a:spcBef>
                <a:spcPct val="20000"/>
              </a:spcBef>
              <a:defRPr/>
            </a:pPr>
            <a:r>
              <a:rPr lang="en-US" altLang="zh-TW" sz="2000" dirty="0" smtClean="0">
                <a:hlinkClick r:id="rId8"/>
              </a:rPr>
              <a:t>http://</a:t>
            </a:r>
            <a:r>
              <a:rPr lang="en-US" altLang="zh-TW" sz="2000" dirty="0" smtClean="0">
                <a:hlinkClick r:id="rId8"/>
              </a:rPr>
              <a:t>i.dailymail.co.uk/i/pix/2014/08/29/1409331226296_Image_galleryImage_17_Jan_2013_Businessman_y.JPG</a:t>
            </a:r>
            <a:endParaRPr lang="en-US" altLang="zh-TW" sz="2000" dirty="0" smtClean="0"/>
          </a:p>
          <a:p>
            <a:pPr marL="1106979" lvl="0" indent="-1106979">
              <a:spcBef>
                <a:spcPct val="20000"/>
              </a:spcBef>
              <a:defRPr/>
            </a:pPr>
            <a:r>
              <a:rPr lang="en-US" altLang="zh-TW" sz="2000" dirty="0" smtClean="0">
                <a:hlinkClick r:id="rId9"/>
              </a:rPr>
              <a:t>https://</a:t>
            </a:r>
            <a:r>
              <a:rPr lang="en-US" altLang="zh-TW" sz="2000" dirty="0" smtClean="0">
                <a:hlinkClick r:id="rId9"/>
              </a:rPr>
              <a:t>blog.udemy.com/wp-content/uploads/2014/05/bigstock-Portrait-of-a-sad-man-41540233-300x234.jpg</a:t>
            </a:r>
            <a:endParaRPr lang="en-US" altLang="zh-TW" sz="2000" dirty="0" smtClean="0"/>
          </a:p>
          <a:p>
            <a:pPr marL="1106979" lvl="0" indent="-1106979">
              <a:spcBef>
                <a:spcPct val="20000"/>
              </a:spcBef>
              <a:defRPr/>
            </a:pP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06979" lvl="0" indent="-1106979">
              <a:spcBef>
                <a:spcPct val="20000"/>
              </a:spcBef>
              <a:defRPr/>
            </a:pP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向右箭號 37"/>
          <p:cNvSpPr/>
          <p:nvPr/>
        </p:nvSpPr>
        <p:spPr>
          <a:xfrm>
            <a:off x="6807994" y="14528006"/>
            <a:ext cx="685800" cy="1524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3394" y="14735396"/>
            <a:ext cx="1626394" cy="230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50194" y="13156406"/>
            <a:ext cx="1794807" cy="15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6" descr="C:\Program Files (x86)\Microsoft Office\MEDIA\CAGCAT10\j0199805.wmf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21994" y="14477409"/>
            <a:ext cx="1789481" cy="1803197"/>
          </a:xfrm>
          <a:prstGeom prst="rect">
            <a:avLst/>
          </a:prstGeom>
          <a:noFill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88394" y="15442406"/>
            <a:ext cx="11525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向右箭號 39"/>
          <p:cNvSpPr/>
          <p:nvPr/>
        </p:nvSpPr>
        <p:spPr>
          <a:xfrm>
            <a:off x="3378994" y="17957006"/>
            <a:ext cx="381000" cy="1524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向右箭號 40"/>
          <p:cNvSpPr/>
          <p:nvPr/>
        </p:nvSpPr>
        <p:spPr>
          <a:xfrm>
            <a:off x="6198394" y="17957006"/>
            <a:ext cx="381000" cy="1524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51</Words>
  <Application>Microsoft Office PowerPoint</Application>
  <PresentationFormat>自訂</PresentationFormat>
  <Paragraphs>44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It KNOWS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Admin</dc:creator>
  <cp:lastModifiedBy>Admin</cp:lastModifiedBy>
  <cp:revision>23</cp:revision>
  <dcterms:created xsi:type="dcterms:W3CDTF">2016-06-18T02:19:47Z</dcterms:created>
  <dcterms:modified xsi:type="dcterms:W3CDTF">2016-06-18T07:22:37Z</dcterms:modified>
</cp:coreProperties>
</file>