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 showGuides="1">
      <p:cViewPr varScale="1">
        <p:scale>
          <a:sx n="20" d="100"/>
          <a:sy n="20" d="100"/>
        </p:scale>
        <p:origin x="1764" y="54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9200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47232" y="292447"/>
            <a:ext cx="113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輕鬆小品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348258" y="292447"/>
            <a:ext cx="122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課內技能樹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346828" y="292447"/>
            <a:ext cx="127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課外技能樹</a:t>
            </a:r>
          </a:p>
        </p:txBody>
      </p:sp>
      <p:sp>
        <p:nvSpPr>
          <p:cNvPr id="9" name="矩形 8"/>
          <p:cNvSpPr/>
          <p:nvPr/>
        </p:nvSpPr>
        <p:spPr>
          <a:xfrm>
            <a:off x="8388151" y="292447"/>
            <a:ext cx="106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/>
              <a:t>考古題</a:t>
            </a:r>
          </a:p>
        </p:txBody>
      </p:sp>
      <p:sp>
        <p:nvSpPr>
          <p:cNvPr id="25" name="矩形 24"/>
          <p:cNvSpPr/>
          <p:nvPr/>
        </p:nvSpPr>
        <p:spPr>
          <a:xfrm>
            <a:off x="10217301" y="292447"/>
            <a:ext cx="709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600" dirty="0"/>
              <a:t>About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439200" y="234049"/>
            <a:ext cx="1239318" cy="455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dirty="0">
                <a:solidFill>
                  <a:schemeClr val="tx1"/>
                </a:solidFill>
              </a:rPr>
              <a:t>資工</a:t>
            </a:r>
            <a:r>
              <a:rPr lang="en-US" altLang="zh-TW" dirty="0">
                <a:solidFill>
                  <a:schemeClr val="tx1"/>
                </a:solidFill>
              </a:rPr>
              <a:t>plugin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9200" y="1255516"/>
            <a:ext cx="11307538" cy="72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沿革與現況</a:t>
            </a:r>
          </a:p>
        </p:txBody>
      </p:sp>
      <p:sp>
        <p:nvSpPr>
          <p:cNvPr id="98" name="矩形 97"/>
          <p:cNvSpPr/>
          <p:nvPr/>
        </p:nvSpPr>
        <p:spPr>
          <a:xfrm>
            <a:off x="439200" y="6633321"/>
            <a:ext cx="11307538" cy="72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發展特色</a:t>
            </a:r>
          </a:p>
        </p:txBody>
      </p:sp>
      <p:sp>
        <p:nvSpPr>
          <p:cNvPr id="109" name="矩形 108"/>
          <p:cNvSpPr/>
          <p:nvPr/>
        </p:nvSpPr>
        <p:spPr>
          <a:xfrm>
            <a:off x="439200" y="7635100"/>
            <a:ext cx="11307538" cy="72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教育目標</a:t>
            </a:r>
          </a:p>
        </p:txBody>
      </p:sp>
      <p:sp>
        <p:nvSpPr>
          <p:cNvPr id="32" name="矩形 31"/>
          <p:cNvSpPr/>
          <p:nvPr/>
        </p:nvSpPr>
        <p:spPr>
          <a:xfrm>
            <a:off x="439200" y="1981229"/>
            <a:ext cx="11307538" cy="437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本</a:t>
            </a:r>
            <a:r>
              <a:rPr lang="zh-TW" altLang="en-US" sz="1600" dirty="0">
                <a:solidFill>
                  <a:schemeClr val="tx1"/>
                </a:solidFill>
              </a:rPr>
              <a:t>系創立於民國</a:t>
            </a:r>
            <a:r>
              <a:rPr lang="en-US" altLang="zh-TW" sz="1600" dirty="0">
                <a:solidFill>
                  <a:schemeClr val="tx1"/>
                </a:solidFill>
              </a:rPr>
              <a:t>89</a:t>
            </a:r>
            <a:r>
              <a:rPr lang="zh-TW" altLang="en-US" sz="1600" dirty="0">
                <a:solidFill>
                  <a:schemeClr val="tx1"/>
                </a:solidFill>
              </a:rPr>
              <a:t>年，初期僅招收碩士班研究生。</a:t>
            </a:r>
            <a:r>
              <a:rPr lang="en-US" altLang="zh-TW" sz="1600" dirty="0">
                <a:solidFill>
                  <a:schemeClr val="tx1"/>
                </a:solidFill>
              </a:rPr>
              <a:t>90</a:t>
            </a:r>
            <a:r>
              <a:rPr lang="zh-TW" altLang="en-US" sz="1600" dirty="0">
                <a:solidFill>
                  <a:schemeClr val="tx1"/>
                </a:solidFill>
              </a:rPr>
              <a:t>學年度成立大學部二年制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二技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，招收專科畢業生。</a:t>
            </a:r>
            <a:r>
              <a:rPr lang="en-US" altLang="zh-TW" sz="1600" dirty="0">
                <a:solidFill>
                  <a:schemeClr val="tx1"/>
                </a:solidFill>
              </a:rPr>
              <a:t>93</a:t>
            </a:r>
            <a:r>
              <a:rPr lang="zh-TW" altLang="en-US" sz="1600" dirty="0">
                <a:solidFill>
                  <a:schemeClr val="tx1"/>
                </a:solidFill>
              </a:rPr>
              <a:t>學年度由二技換班為四技，招收高中生及高職生，同時停招二技。</a:t>
            </a:r>
            <a:r>
              <a:rPr lang="en-US" altLang="zh-TW" sz="1600" dirty="0">
                <a:solidFill>
                  <a:schemeClr val="tx1"/>
                </a:solidFill>
              </a:rPr>
              <a:t>94</a:t>
            </a:r>
            <a:r>
              <a:rPr lang="zh-TW" altLang="en-US" sz="1600" dirty="0">
                <a:solidFill>
                  <a:schemeClr val="tx1"/>
                </a:solidFill>
              </a:rPr>
              <a:t>學年度設立博士班，開始招收博士班研究生。本系目前有</a:t>
            </a:r>
            <a:r>
              <a:rPr lang="en-US" altLang="zh-TW" sz="1600" dirty="0">
                <a:solidFill>
                  <a:schemeClr val="tx1"/>
                </a:solidFill>
              </a:rPr>
              <a:t>16</a:t>
            </a:r>
            <a:r>
              <a:rPr lang="zh-TW" altLang="en-US" sz="1600" dirty="0">
                <a:solidFill>
                  <a:schemeClr val="tx1"/>
                </a:solidFill>
              </a:rPr>
              <a:t>位專任教師，均具資訊相關領域博士學位。對學生的重視為本系最重要的核心價值，因此系上教師均富熱忱的教學態度，並給予學生份量充足的課程作業及嚴謹的成績考核，藉此訓練與培育學生專業技能，並佐以雙導師制度提供學生專業選課輔導，協助學生適才適性發展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本</a:t>
            </a:r>
            <a:r>
              <a:rPr lang="zh-TW" altLang="en-US" sz="1600" dirty="0">
                <a:solidFill>
                  <a:schemeClr val="tx1"/>
                </a:solidFill>
              </a:rPr>
              <a:t>系課程規劃參照</a:t>
            </a:r>
            <a:r>
              <a:rPr lang="en-US" altLang="zh-TW" sz="1600" dirty="0">
                <a:solidFill>
                  <a:schemeClr val="tx1"/>
                </a:solidFill>
              </a:rPr>
              <a:t>ACM/IEEE Computing Curricula</a:t>
            </a:r>
            <a:r>
              <a:rPr lang="zh-TW" altLang="en-US" sz="1600" dirty="0">
                <a:solidFill>
                  <a:schemeClr val="tx1"/>
                </a:solidFill>
              </a:rPr>
              <a:t>，與全球同步。課程設計以「語言與軟體」、「數學與演算」及「計算機系統」等三大基礎領域為主軸，並規劃「多媒體系統」、「網路系統」與「軟體系統」等三個專業領域，提供基礎理論與實作應用兼備的訓練與發展環境。研究所課程以物件導向程式設計為基礎，再輔以軟體工程學程及本系特色研究領域的進階課程，將論文導向各專業研究領域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隨著</a:t>
            </a:r>
            <a:r>
              <a:rPr lang="zh-TW" altLang="en-US" sz="1600" dirty="0">
                <a:solidFill>
                  <a:schemeClr val="tx1"/>
                </a:solidFill>
              </a:rPr>
              <a:t>資訊科技的演進及進展，本系教學與研究亦不斷的調整方向，期以最新資訊技術培育及提供青年學子最佳的學習場所，歡迎有志青年踴躍加入本系行列，一同為台灣資訊產業的發展努力。</a:t>
            </a:r>
          </a:p>
        </p:txBody>
      </p:sp>
    </p:spTree>
    <p:extLst>
      <p:ext uri="{BB962C8B-B14F-4D97-AF65-F5344CB8AC3E}">
        <p14:creationId xmlns:p14="http://schemas.microsoft.com/office/powerpoint/2010/main" val="2177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9200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439200" y="7655562"/>
            <a:ext cx="11307538" cy="718722"/>
          </a:xfrm>
          <a:prstGeom prst="roundRect">
            <a:avLst>
              <a:gd name="adj" fmla="val 3960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47232" y="292447"/>
            <a:ext cx="113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輕鬆小品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348258" y="292447"/>
            <a:ext cx="122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課內技能樹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346828" y="292447"/>
            <a:ext cx="127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課外技能樹</a:t>
            </a:r>
          </a:p>
        </p:txBody>
      </p:sp>
      <p:sp>
        <p:nvSpPr>
          <p:cNvPr id="9" name="矩形 8"/>
          <p:cNvSpPr/>
          <p:nvPr/>
        </p:nvSpPr>
        <p:spPr>
          <a:xfrm>
            <a:off x="8388151" y="292447"/>
            <a:ext cx="106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/>
              <a:t>考古題</a:t>
            </a:r>
          </a:p>
        </p:txBody>
      </p:sp>
      <p:sp>
        <p:nvSpPr>
          <p:cNvPr id="25" name="矩形 24"/>
          <p:cNvSpPr/>
          <p:nvPr/>
        </p:nvSpPr>
        <p:spPr>
          <a:xfrm>
            <a:off x="10217301" y="292447"/>
            <a:ext cx="709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600" dirty="0"/>
              <a:t>About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439200" y="234049"/>
            <a:ext cx="1239318" cy="455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dirty="0">
                <a:solidFill>
                  <a:schemeClr val="tx1"/>
                </a:solidFill>
              </a:rPr>
              <a:t>資工</a:t>
            </a:r>
            <a:r>
              <a:rPr lang="en-US" altLang="zh-TW" dirty="0">
                <a:solidFill>
                  <a:schemeClr val="tx1"/>
                </a:solidFill>
              </a:rPr>
              <a:t>plugin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39200" y="7635100"/>
            <a:ext cx="11307538" cy="72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教育目標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39200" y="1247964"/>
            <a:ext cx="11307538" cy="5109292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439200" y="6640313"/>
            <a:ext cx="11307538" cy="718722"/>
          </a:xfrm>
          <a:prstGeom prst="roundRect">
            <a:avLst>
              <a:gd name="adj" fmla="val 3960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439200" y="6633321"/>
            <a:ext cx="11307538" cy="72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發展特色</a:t>
            </a:r>
          </a:p>
        </p:txBody>
      </p:sp>
      <p:sp>
        <p:nvSpPr>
          <p:cNvPr id="32" name="矩形 31"/>
          <p:cNvSpPr/>
          <p:nvPr/>
        </p:nvSpPr>
        <p:spPr>
          <a:xfrm>
            <a:off x="439200" y="1981229"/>
            <a:ext cx="11307538" cy="437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本</a:t>
            </a:r>
            <a:r>
              <a:rPr lang="zh-TW" altLang="en-US" sz="1600" dirty="0">
                <a:solidFill>
                  <a:schemeClr val="tx1"/>
                </a:solidFill>
              </a:rPr>
              <a:t>系創立於民國</a:t>
            </a:r>
            <a:r>
              <a:rPr lang="en-US" altLang="zh-TW" sz="1600" dirty="0">
                <a:solidFill>
                  <a:schemeClr val="tx1"/>
                </a:solidFill>
              </a:rPr>
              <a:t>89</a:t>
            </a:r>
            <a:r>
              <a:rPr lang="zh-TW" altLang="en-US" sz="1600" dirty="0">
                <a:solidFill>
                  <a:schemeClr val="tx1"/>
                </a:solidFill>
              </a:rPr>
              <a:t>年，初期僅招收碩士班研究生。</a:t>
            </a:r>
            <a:r>
              <a:rPr lang="en-US" altLang="zh-TW" sz="1600" dirty="0">
                <a:solidFill>
                  <a:schemeClr val="tx1"/>
                </a:solidFill>
              </a:rPr>
              <a:t>90</a:t>
            </a:r>
            <a:r>
              <a:rPr lang="zh-TW" altLang="en-US" sz="1600" dirty="0">
                <a:solidFill>
                  <a:schemeClr val="tx1"/>
                </a:solidFill>
              </a:rPr>
              <a:t>學年度成立大學部二年制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二技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r>
              <a:rPr lang="zh-TW" altLang="en-US" sz="1600" dirty="0">
                <a:solidFill>
                  <a:schemeClr val="tx1"/>
                </a:solidFill>
              </a:rPr>
              <a:t>，招收專科畢業生。</a:t>
            </a:r>
            <a:r>
              <a:rPr lang="en-US" altLang="zh-TW" sz="1600" dirty="0">
                <a:solidFill>
                  <a:schemeClr val="tx1"/>
                </a:solidFill>
              </a:rPr>
              <a:t>93</a:t>
            </a:r>
            <a:r>
              <a:rPr lang="zh-TW" altLang="en-US" sz="1600" dirty="0">
                <a:solidFill>
                  <a:schemeClr val="tx1"/>
                </a:solidFill>
              </a:rPr>
              <a:t>學年度由二技換班為四技，招收高中生及高職生，同時停招二技。</a:t>
            </a:r>
            <a:r>
              <a:rPr lang="en-US" altLang="zh-TW" sz="1600" dirty="0">
                <a:solidFill>
                  <a:schemeClr val="tx1"/>
                </a:solidFill>
              </a:rPr>
              <a:t>94</a:t>
            </a:r>
            <a:r>
              <a:rPr lang="zh-TW" altLang="en-US" sz="1600" dirty="0">
                <a:solidFill>
                  <a:schemeClr val="tx1"/>
                </a:solidFill>
              </a:rPr>
              <a:t>學年度設立博士班，開始招收博士班研究生。本系目前有</a:t>
            </a:r>
            <a:r>
              <a:rPr lang="en-US" altLang="zh-TW" sz="1600" dirty="0">
                <a:solidFill>
                  <a:schemeClr val="tx1"/>
                </a:solidFill>
              </a:rPr>
              <a:t>16</a:t>
            </a:r>
            <a:r>
              <a:rPr lang="zh-TW" altLang="en-US" sz="1600" dirty="0">
                <a:solidFill>
                  <a:schemeClr val="tx1"/>
                </a:solidFill>
              </a:rPr>
              <a:t>位專任教師，均具資訊相關領域博士學位。對學生的重視為本系最重要的核心價值，因此系上教師均富熱忱的教學態度，並給予學生份量充足的課程作業及嚴謹的成績考核，藉此訓練與培育學生專業技能，並佐以雙導師制度提供學生專業選課輔導，協助學生適才適性發展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本</a:t>
            </a:r>
            <a:r>
              <a:rPr lang="zh-TW" altLang="en-US" sz="1600" dirty="0">
                <a:solidFill>
                  <a:schemeClr val="tx1"/>
                </a:solidFill>
              </a:rPr>
              <a:t>系課程規劃參照</a:t>
            </a:r>
            <a:r>
              <a:rPr lang="en-US" altLang="zh-TW" sz="1600" dirty="0">
                <a:solidFill>
                  <a:schemeClr val="tx1"/>
                </a:solidFill>
              </a:rPr>
              <a:t>ACM/IEEE Computing Curricula</a:t>
            </a:r>
            <a:r>
              <a:rPr lang="zh-TW" altLang="en-US" sz="1600" dirty="0">
                <a:solidFill>
                  <a:schemeClr val="tx1"/>
                </a:solidFill>
              </a:rPr>
              <a:t>，與全球同步。課程設計以「語言與軟體」、「數學與演算」及「計算機系統」等三大基礎領域為主軸，並規劃「多媒體系統」、「網路系統」與「軟體系統」等三個專業領域，提供基礎理論與實作應用兼備的訓練與發展環境。研究所課程以物件導向程式設計為基礎，再輔以軟體工程學程及本系特色研究領域的進階課程，將論文導向各專業研究領域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zh-TW" altLang="en-US" sz="1600" dirty="0" smtClean="0">
                <a:solidFill>
                  <a:schemeClr val="tx1"/>
                </a:solidFill>
              </a:rPr>
              <a:t>隨著</a:t>
            </a:r>
            <a:r>
              <a:rPr lang="zh-TW" altLang="en-US" sz="1600" dirty="0">
                <a:solidFill>
                  <a:schemeClr val="tx1"/>
                </a:solidFill>
              </a:rPr>
              <a:t>資訊科技的演進及進展，本系教學與研究亦不斷的調整方向，期以最新資訊技術培育及提供青年學子最佳的學習場所，歡迎有志青年踴躍加入本系行列，一同為台灣資訊產業的發展努力。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39200" y="1981229"/>
            <a:ext cx="113075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9199" y="1705164"/>
            <a:ext cx="819514" cy="276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439201" y="1218935"/>
            <a:ext cx="11307538" cy="762295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沿革與</a:t>
            </a:r>
            <a:r>
              <a:rPr lang="zh-TW" altLang="en-US" dirty="0" smtClean="0">
                <a:solidFill>
                  <a:schemeClr val="tx1"/>
                </a:solidFill>
              </a:rPr>
              <a:t>現況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19836" y="1609568"/>
            <a:ext cx="819514" cy="3786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42</Words>
  <Application>Microsoft Office PowerPoint</Application>
  <PresentationFormat>自訂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小明阿</cp:lastModifiedBy>
  <cp:revision>65</cp:revision>
  <dcterms:created xsi:type="dcterms:W3CDTF">2016-03-03T13:41:28Z</dcterms:created>
  <dcterms:modified xsi:type="dcterms:W3CDTF">2016-04-16T11:07:48Z</dcterms:modified>
</cp:coreProperties>
</file>