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90Lk0XLJVtelFEW/SmDQ+sWJ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2b3452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2b3452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2b3452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2b3452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zh-tw/cpp/dotnet/dotnet-programming-with-cpp-cli-visual-cpp?view=msvc-160" TargetMode="External"/><Relationship Id="rId4" Type="http://schemas.openxmlformats.org/officeDocument/2006/relationships/hyperlink" Target="https://www.youtube.com/watch?v=EkjaiDsiM-Q&amp;list=PLS1QulWo1RIZiBcTr5urECberTITj7gj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books.org/wiki/%E4%B8%AD%E5%9C%8B%E8%B1%A1%E6%A3%8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MJCWjKoWnucNdaGefdfqHR_OEbBAJDI2njZhPIZjLj4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e/1FAIpQLSdGoCQq--22kwyONSE6EzuMX4dS5QNgOAH11EOaf4Lzr6BOqQ/viewform?usp=sf_link" TargetMode="External"/><Relationship Id="rId4" Type="http://schemas.openxmlformats.org/officeDocument/2006/relationships/hyperlink" Target="https://docs.google.com/forms/d/e/1FAIpQLSdGoCQq--22kwyONSE6EzuMX4dS5QNgOAH11EOaf4Lzr6BOqQ/viewform?usp=sf_link" TargetMode="External"/><Relationship Id="rId5" Type="http://schemas.openxmlformats.org/officeDocument/2006/relationships/hyperlink" Target="https://docs.google.com/spreadsheets/d/19hbUYyMumSIOrlADXGqD1sPoAkW32hcbba5EJx1KOa0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Project 2 – Chinese Chess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1102 OOP projects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Duration - 5/02 ~ 5/22(日)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Viewer Specs</a:t>
            </a:r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不限</a:t>
            </a:r>
            <a:r>
              <a:rPr lang="en"/>
              <a:t>，本 class 旨在作為專門呼叫顯示用API (CLI, Qt, SFML,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etc.)。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參考文件：</a:t>
            </a:r>
            <a:r>
              <a:rPr lang="en" u="sng">
                <a:solidFill>
                  <a:schemeClr val="hlink"/>
                </a:solidFill>
                <a:hlinkClick r:id="rId3"/>
              </a:rPr>
              <a:t>以 C++/CLI 進行 .NET 程式設計</a:t>
            </a:r>
            <a:r>
              <a:rPr lang="en"/>
              <a:t>、</a:t>
            </a:r>
            <a:r>
              <a:rPr lang="en" u="sng">
                <a:solidFill>
                  <a:schemeClr val="hlink"/>
                </a:solidFill>
                <a:hlinkClick r:id="rId4"/>
              </a:rPr>
              <a:t>Qt Tutorials For Beginners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讓 GameManager 透過 Viewer 來顯示而不是直接呼叫顯示用 API 即可。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11700" y="1152475"/>
            <a:ext cx="447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遊戲流程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>
            <a:off x="2313723" y="1046009"/>
            <a:ext cx="4516540" cy="3629341"/>
            <a:chOff x="2653548" y="1152484"/>
            <a:chExt cx="4516540" cy="3629341"/>
          </a:xfrm>
        </p:grpSpPr>
        <p:sp>
          <p:nvSpPr>
            <p:cNvPr id="119" name="Google Shape;119;p12"/>
            <p:cNvSpPr/>
            <p:nvPr/>
          </p:nvSpPr>
          <p:spPr>
            <a:xfrm rot="-9406967">
              <a:off x="3593019" y="1586591"/>
              <a:ext cx="484757" cy="484757"/>
            </a:xfrm>
            <a:prstGeom prst="rtTriangle">
              <a:avLst/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12"/>
            <p:cNvGrpSpPr/>
            <p:nvPr/>
          </p:nvGrpSpPr>
          <p:grpSpPr>
            <a:xfrm>
              <a:off x="2653548" y="1152484"/>
              <a:ext cx="4516540" cy="3629341"/>
              <a:chOff x="2182323" y="1514159"/>
              <a:chExt cx="4516540" cy="3629341"/>
            </a:xfrm>
          </p:grpSpPr>
          <p:sp>
            <p:nvSpPr>
              <p:cNvPr id="121" name="Google Shape;121;p12"/>
              <p:cNvSpPr/>
              <p:nvPr/>
            </p:nvSpPr>
            <p:spPr>
              <a:xfrm>
                <a:off x="2613420" y="1727700"/>
                <a:ext cx="3415800" cy="3415800"/>
              </a:xfrm>
              <a:prstGeom prst="blockArc">
                <a:avLst>
                  <a:gd fmla="val 17272361" name="adj1"/>
                  <a:gd fmla="val 14214141" name="adj2"/>
                  <a:gd fmla="val 8074" name="adj3"/>
                </a:avLst>
              </a:prstGeom>
              <a:solidFill>
                <a:srgbClr val="F48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" name="Google Shape;122;p12"/>
              <p:cNvGrpSpPr/>
              <p:nvPr/>
            </p:nvGrpSpPr>
            <p:grpSpPr>
              <a:xfrm>
                <a:off x="5265575" y="3492637"/>
                <a:ext cx="1433288" cy="984034"/>
                <a:chOff x="6865595" y="2422675"/>
                <a:chExt cx="1332300" cy="9147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6865595" y="2707675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交互下棋，判斷遊戲是否結束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6865595" y="2422675"/>
                  <a:ext cx="1332300" cy="285000"/>
                </a:xfrm>
                <a:prstGeom prst="round1Rect">
                  <a:avLst>
                    <a:gd fmla="val 50000" name="adj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進行遊戲 Game loop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12"/>
              <p:cNvGrpSpPr/>
              <p:nvPr/>
            </p:nvGrpSpPr>
            <p:grpSpPr>
              <a:xfrm>
                <a:off x="3692511" y="1514159"/>
                <a:ext cx="1433288" cy="984034"/>
                <a:chOff x="3613956" y="1170744"/>
                <a:chExt cx="1332300" cy="914700"/>
              </a:xfrm>
            </p:grpSpPr>
            <p:sp>
              <p:nvSpPr>
                <p:cNvPr id="126" name="Google Shape;126;p12"/>
                <p:cNvSpPr/>
                <p:nvPr/>
              </p:nvSpPr>
              <p:spPr>
                <a:xfrm>
                  <a:off x="3613956" y="1455744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選擇遊戲方式</a:t>
                  </a:r>
                  <a:r>
                    <a:rPr lang="en" sz="8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</a:t>
                  </a:r>
                  <a:r>
                    <a:rPr lang="en" sz="8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開始遊戲/讀取遊戲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12"/>
                <p:cNvSpPr/>
                <p:nvPr/>
              </p:nvSpPr>
              <p:spPr>
                <a:xfrm>
                  <a:off x="3613956" y="1170744"/>
                  <a:ext cx="1332300" cy="285000"/>
                </a:xfrm>
                <a:prstGeom prst="round1Rect">
                  <a:avLst>
                    <a:gd fmla="val 50000" name="adj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開始新的遊戲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" name="Google Shape;128;p12"/>
              <p:cNvGrpSpPr/>
              <p:nvPr/>
            </p:nvGrpSpPr>
            <p:grpSpPr>
              <a:xfrm>
                <a:off x="2182323" y="3492637"/>
                <a:ext cx="1433288" cy="984034"/>
                <a:chOff x="961313" y="2422675"/>
                <a:chExt cx="1332300" cy="914700"/>
              </a:xfrm>
            </p:grpSpPr>
            <p:sp>
              <p:nvSpPr>
                <p:cNvPr id="129" name="Google Shape;129;p12"/>
                <p:cNvSpPr/>
                <p:nvPr/>
              </p:nvSpPr>
              <p:spPr>
                <a:xfrm>
                  <a:off x="961313" y="2707675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顯示對戰結果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2"/>
                <p:cNvSpPr/>
                <p:nvPr/>
              </p:nvSpPr>
              <p:spPr>
                <a:xfrm>
                  <a:off x="961313" y="2422675"/>
                  <a:ext cx="1332300" cy="285000"/>
                </a:xfrm>
                <a:prstGeom prst="round1Rect">
                  <a:avLst>
                    <a:gd fmla="val 50000" name="adj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en" sz="8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遊戲結束</a:t>
                  </a:r>
                  <a:endParaRPr b="0" i="0" sz="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447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032925" y="4568875"/>
            <a:ext cx="2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985675" y="300575"/>
            <a:ext cx="2470200" cy="861600"/>
          </a:xfrm>
          <a:prstGeom prst="roundRect">
            <a:avLst>
              <a:gd fmla="val 16667" name="adj"/>
            </a:avLst>
          </a:prstGeom>
          <a:solidFill>
            <a:srgbClr val="376B99"/>
          </a:solidFill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開始遊戲/讀取遊戲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14"/>
          <p:cNvCxnSpPr>
            <a:stCxn id="138" idx="2"/>
          </p:cNvCxnSpPr>
          <p:nvPr/>
        </p:nvCxnSpPr>
        <p:spPr>
          <a:xfrm>
            <a:off x="5220775" y="1162175"/>
            <a:ext cx="0" cy="3324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/>
          <p:nvPr/>
        </p:nvSpPr>
        <p:spPr>
          <a:xfrm>
            <a:off x="3985675" y="1494575"/>
            <a:ext cx="2470200" cy="861600"/>
          </a:xfrm>
          <a:prstGeom prst="roundRect">
            <a:avLst>
              <a:gd fmla="val 16667" name="adj"/>
            </a:avLst>
          </a:prstGeom>
          <a:solidFill>
            <a:srgbClr val="376B99"/>
          </a:solidFill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下棋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選擇棋子，顯示可以移動的位置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1" name="Google Shape;141;p14"/>
          <p:cNvCxnSpPr/>
          <p:nvPr/>
        </p:nvCxnSpPr>
        <p:spPr>
          <a:xfrm>
            <a:off x="5220775" y="2356175"/>
            <a:ext cx="0" cy="3324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/>
          <p:nvPr/>
        </p:nvSpPr>
        <p:spPr>
          <a:xfrm>
            <a:off x="3985675" y="2688575"/>
            <a:ext cx="2470200" cy="861600"/>
          </a:xfrm>
          <a:prstGeom prst="roundRect">
            <a:avLst>
              <a:gd fmla="val 16667" name="adj"/>
            </a:avLst>
          </a:prstGeom>
          <a:solidFill>
            <a:srgbClr val="376B99"/>
          </a:solidFill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判斷狀態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判斷遊戲是否結束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3" name="Google Shape;143;p14"/>
          <p:cNvCxnSpPr>
            <a:stCxn id="142" idx="3"/>
            <a:endCxn id="144" idx="1"/>
          </p:cNvCxnSpPr>
          <p:nvPr/>
        </p:nvCxnSpPr>
        <p:spPr>
          <a:xfrm>
            <a:off x="6455875" y="3119375"/>
            <a:ext cx="477300" cy="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/>
          <p:nvPr/>
        </p:nvSpPr>
        <p:spPr>
          <a:xfrm>
            <a:off x="6933175" y="2725025"/>
            <a:ext cx="1162500" cy="788700"/>
          </a:xfrm>
          <a:prstGeom prst="diamond">
            <a:avLst/>
          </a:prstGeom>
          <a:solidFill>
            <a:srgbClr val="376B99"/>
          </a:solidFill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結束?</a:t>
            </a:r>
            <a:endParaRPr/>
          </a:p>
        </p:txBody>
      </p:sp>
      <p:cxnSp>
        <p:nvCxnSpPr>
          <p:cNvPr id="145" name="Google Shape;145;p14"/>
          <p:cNvCxnSpPr>
            <a:endCxn id="146" idx="0"/>
          </p:cNvCxnSpPr>
          <p:nvPr/>
        </p:nvCxnSpPr>
        <p:spPr>
          <a:xfrm flipH="1">
            <a:off x="7509325" y="3497775"/>
            <a:ext cx="5100" cy="4782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 txBox="1"/>
          <p:nvPr/>
        </p:nvSpPr>
        <p:spPr>
          <a:xfrm>
            <a:off x="7607900" y="3495275"/>
            <a:ext cx="3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是</a:t>
            </a:r>
            <a:endParaRPr/>
          </a:p>
        </p:txBody>
      </p:sp>
      <p:cxnSp>
        <p:nvCxnSpPr>
          <p:cNvPr id="148" name="Google Shape;148;p14"/>
          <p:cNvCxnSpPr>
            <a:stCxn id="144" idx="0"/>
          </p:cNvCxnSpPr>
          <p:nvPr/>
        </p:nvCxnSpPr>
        <p:spPr>
          <a:xfrm rot="10800000">
            <a:off x="7504225" y="1920125"/>
            <a:ext cx="10200" cy="8049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>
            <a:endCxn id="140" idx="3"/>
          </p:cNvCxnSpPr>
          <p:nvPr/>
        </p:nvCxnSpPr>
        <p:spPr>
          <a:xfrm flipH="1">
            <a:off x="6455875" y="1919975"/>
            <a:ext cx="1079400" cy="54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4"/>
          <p:cNvSpPr txBox="1"/>
          <p:nvPr/>
        </p:nvSpPr>
        <p:spPr>
          <a:xfrm>
            <a:off x="7607900" y="2137925"/>
            <a:ext cx="3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否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6274225" y="3975975"/>
            <a:ext cx="2470200" cy="861600"/>
          </a:xfrm>
          <a:prstGeom prst="roundRect">
            <a:avLst>
              <a:gd fmla="val 16667" name="adj"/>
            </a:avLst>
          </a:prstGeom>
          <a:solidFill>
            <a:srgbClr val="376B99"/>
          </a:solidFill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顯示勝負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再來一局/結束程式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棋子移動規則參照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中國象棋規則 - 維基教科書，自由的教學讀本 (wikibooks.org)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遊戲結束規則，使用: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將死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欠行</a:t>
            </a:r>
            <a:r>
              <a:rPr lang="en"/>
              <a:t>-一方無子可走，一動，將/帥就會被吃掉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投降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個人</a:t>
            </a:r>
            <a:r>
              <a:rPr lang="en"/>
              <a:t>時間</a:t>
            </a:r>
            <a:r>
              <a:rPr lang="en"/>
              <a:t>用盡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2b345210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format</a:t>
            </a:r>
            <a:endParaRPr/>
          </a:p>
        </p:txBody>
      </p:sp>
      <p:sp>
        <p:nvSpPr>
          <p:cNvPr id="162" name="Google Shape;162;g1192b345210_0_11"/>
          <p:cNvSpPr txBox="1"/>
          <p:nvPr>
            <p:ph idx="1" type="body"/>
          </p:nvPr>
        </p:nvSpPr>
        <p:spPr>
          <a:xfrm>
            <a:off x="311700" y="1173225"/>
            <a:ext cx="8520600" cy="368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Player: {Player}, Action: {</a:t>
            </a:r>
            <a:r>
              <a:rPr lang="en" sz="2800">
                <a:solidFill>
                  <a:schemeClr val="dk1"/>
                </a:solidFill>
              </a:rPr>
              <a:t>ChessType</a:t>
            </a:r>
            <a:r>
              <a:rPr lang="en" sz="2800">
                <a:solidFill>
                  <a:schemeClr val="dk1"/>
                </a:solidFill>
              </a:rPr>
              <a:t>} (X1, Y1) -&gt; </a:t>
            </a:r>
            <a:r>
              <a:rPr lang="en" sz="2800">
                <a:solidFill>
                  <a:schemeClr val="dk1"/>
                </a:solidFill>
              </a:rPr>
              <a:t>(X2, Y2)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example: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Player: 1, Action: Soldier (6, 6) -&gt; (6, 5)    // 兵往前一步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Player: 2, Action: Chariot (0, 0) -&gt; (0, 1)   // 車往前一步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Player: 1, Action: Cannon (1, 7) -&gt; (1, 0)   // 炮吃馬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EOF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Note: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Player -&gt; type: int, 1 表示紅方, 2 表示黑方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ChessType -&gt; type: string, desc: chess type,  case insensitive, value: {General, Advisor, Elephant, Horse, Chariot, Cannon, Soldier}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X1, X2 -&gt; type: int, desc: board x, value: 0 &lt;= x &lt;= 8   # 原先位置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Y1, Y2 -&gt; type: int, desc: board y, value: 0 &lt;= y &lt;= 9   # 移動後的位置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上方為黑，下方為紅，左上座標(X, Y)為(0, 0)，右下座標(X, Y)為(8, 9)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</a:t>
            </a:r>
            <a:r>
              <a:rPr lang="en" sz="2800">
                <a:solidFill>
                  <a:schemeClr val="dk1"/>
                </a:solidFill>
              </a:rPr>
              <a:t>每讀一行指令，GUI的指定棋子需要一併移動到指定位置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文檔測資只包含合格走法，由執紅棋的一</a:t>
            </a:r>
            <a:r>
              <a:rPr lang="en" sz="2700">
                <a:solidFill>
                  <a:schemeClr val="dk1"/>
                </a:solidFill>
              </a:rPr>
              <a:t>方先走，雙方輪流下棋。</a:t>
            </a:r>
            <a:r>
              <a:rPr lang="en" sz="2800">
                <a:solidFill>
                  <a:schemeClr val="dk1"/>
                </a:solidFill>
              </a:rPr>
              <a:t>會手動測試違規走法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注意空格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3" name="Google Shape;163;g1192b34521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00" y="1402475"/>
            <a:ext cx="340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311700" y="114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2 Grading Sheet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Project2 Grading Sheet</a:t>
            </a:r>
            <a:endParaRPr sz="2000">
              <a:solidFill>
                <a:srgbClr val="6FFF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Deadline - 05/21 (日)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2 Question Sheet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https://docs.google.com/forms/d/e/1FAIpQLSdGoCQq--22kwyONSE6EzuMX4dS5QNgOAH11EOaf4Lzr6BOqQ/viewform</a:t>
            </a:r>
            <a:r>
              <a:rPr lang="en" u="sng">
                <a:solidFill>
                  <a:schemeClr val="hlink"/>
                </a:solidFill>
                <a:hlinkClick r:id="rId4"/>
              </a:rPr>
              <a:t>?usp=sf_link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Responses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https://docs.google.com/spreadsheets/d/19hbUYyMumSIOrlADXGqD1sPoAkW32hcbba5EJx1KOa0/edit?usp=sharing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/>
              <a:t>(表單回覆的excel-給學生的feedback)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2b345210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unish</a:t>
            </a:r>
            <a:endParaRPr/>
          </a:p>
        </p:txBody>
      </p:sp>
      <p:sp>
        <p:nvSpPr>
          <p:cNvPr id="181" name="Google Shape;181;g1192b345210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 Project 將使用 MOSS 抓抄襲程式碼，請勿抄襲同學的 project 或 Github 上下載的程式碼。抄襲者本次 project 以0分計算且不得補交。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mechanism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file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Punish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Chinese Chess (象棋) 是一種棋盤遊戲，棋盤是由9條縱線和10條橫線相交構成，棋子放在各條線的相交點上，並在線上移動，棋盤中間的一行為楚河漢界。雙方各有16個旗子，一將/帥、兩士/仕、兩象/相、兩馬/</a:t>
            </a:r>
            <a:r>
              <a:rPr b="0" i="0" lang="en" u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傌</a:t>
            </a:r>
            <a:r>
              <a:rPr lang="en"/>
              <a:t>、兩車/俥、兩砲/炮和五卒/兵，各具不同功能與走法，目標是將對方的將/帥吃掉，也可以通過對方自知無望、主動認輸而獲勝。</a:t>
            </a:r>
            <a:r>
              <a:rPr lang="en" sz="1600"/>
              <a:t>--- Wikipedia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本次要實作一款可以遊玩的 Chinese Chess (象棋) ，至少有</a:t>
            </a:r>
            <a:r>
              <a:rPr b="1" lang="en"/>
              <a:t>操作</a:t>
            </a:r>
            <a:r>
              <a:rPr lang="en"/>
              <a:t>、</a:t>
            </a:r>
            <a:r>
              <a:rPr b="1" lang="en"/>
              <a:t>輸贏判斷(將/帥死、</a:t>
            </a:r>
            <a:r>
              <a:rPr b="1" lang="en"/>
              <a:t>欠行</a:t>
            </a:r>
            <a:r>
              <a:rPr b="1" lang="en"/>
              <a:t>)</a:t>
            </a:r>
            <a:r>
              <a:rPr lang="en"/>
              <a:t>、</a:t>
            </a:r>
            <a:r>
              <a:rPr b="1" lang="en"/>
              <a:t>畫面顯示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作業系統不限，Windows / MacOS / Linux 皆可。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384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棋盤樣式範例和開局的棋子位置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需支援讀檔和UI兩種操作方式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會以這兩種方式進行 demo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4個讀檔測資、手動測試棋子移動</a:t>
            </a:r>
            <a:r>
              <a:rPr lang="en"/>
              <a:t>是否合法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從使用者介面的 Menu 匯入.txt檔，讀取移動步驟並即時更新畫面</a:t>
            </a:r>
            <a:endParaRPr/>
          </a:p>
        </p:txBody>
      </p:sp>
      <p:pic>
        <p:nvPicPr>
          <p:cNvPr descr="upload.wikimedia.org/wikipedia/commons/4/41/Xia..."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815" y="0"/>
            <a:ext cx="46593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021317" y="2417861"/>
            <a:ext cx="31609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楚     河               漢     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遊戲由下列物件構成: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GameManager 	- 控制遊戲盤面、遊玩狀態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Chess 			- 7種</a:t>
            </a:r>
            <a:r>
              <a:rPr lang="en"/>
              <a:t>棋子移動規則實現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Viewer			- 將棋盤顯示到畫面上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檢查要看code，只看Class </a:t>
            </a:r>
            <a:r>
              <a:rPr lang="en">
                <a:solidFill>
                  <a:srgbClr val="CC0000"/>
                </a:solidFill>
              </a:rPr>
              <a:t>declaration</a:t>
            </a:r>
            <a:r>
              <a:rPr lang="en"/>
              <a:t>，</a:t>
            </a:r>
            <a:r>
              <a:rPr lang="en"/>
              <a:t>看得出來有使用到以下規格即可算分。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GameManager Specs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管理遊戲流程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class GameManager{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vector&lt;Chess&gt; on_board;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int current_player;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Board board;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Viewer viewer;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GameManager Example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if(state == MOVE_PIECE){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on_board[...]-&gt;OnMove(...);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// do something 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if(cross_river) { // 兵/卒過河後可以橫移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	on_board[...]-&gt;SetCrossRiver(...);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// do something ...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}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// 1.Display, 2.Check gameover, 3.Switch player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使用 abstract class Chess，7</a:t>
            </a:r>
            <a:r>
              <a:rPr lang="en"/>
              <a:t>種棋子必需繼承</a:t>
            </a:r>
            <a:r>
              <a:rPr lang="en"/>
              <a:t> Chess 來 override </a:t>
            </a:r>
            <a:r>
              <a:rPr lang="en"/>
              <a:t>走法相關</a:t>
            </a:r>
            <a:r>
              <a:rPr lang="en"/>
              <a:t>函式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class Chess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virtual void Move(/*ex. Board&amp; const board, Position&amp; fromPos, Position&amp; toPos*/);        // 選擇要從 fromPos 走到 toPos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Chess Specs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Chess Specs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class </a:t>
            </a:r>
            <a:r>
              <a:rPr lang="en"/>
              <a:t>Soldier </a:t>
            </a:r>
            <a:r>
              <a:rPr lang="en"/>
              <a:t>: public Chess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		virtual void Move(/* parameters */) override;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class </a:t>
            </a:r>
            <a:r>
              <a:rPr lang="en"/>
              <a:t>Cannon </a:t>
            </a:r>
            <a:r>
              <a:rPr lang="en"/>
              <a:t>: public Chess {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// same 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