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9" r:id="rId7"/>
    <p:sldId id="270" r:id="rId8"/>
    <p:sldId id="259" r:id="rId9"/>
    <p:sldId id="263" r:id="rId10"/>
    <p:sldId id="264" r:id="rId11"/>
    <p:sldId id="265" r:id="rId12"/>
    <p:sldId id="260" r:id="rId13"/>
    <p:sldId id="266" r:id="rId14"/>
    <p:sldId id="261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B6569-2F3C-BB97-567D-D384B568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846558-7D49-5BE0-8FF6-26662DF0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C54C5-8C7E-4D08-0DAF-7203EB82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5D6A2-159E-100E-3DD1-8BF2212C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93C31-7201-D543-9DFA-38FB4091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7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B0CE-CE4D-809A-822E-E6E79DA6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40604D-AFE2-99A7-2D10-201F1BC81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DE871-2796-309D-B14C-1905462A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ACAADF-C860-06E1-3720-9EBD1DD7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53C3E-C953-B5B4-AD4B-DEA17E6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49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6BCB52-E158-1AE5-CBD0-759D39698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95D543-F68B-D9AB-D634-CEF4E309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55016-864F-B16B-1EA0-237570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9B7B1-0855-65F8-51C5-468BCB6B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D7CF4-9E63-8906-DEAA-69036C88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5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2A58-654E-9BC7-AA53-CDAD53CD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FD616-44AE-9C40-0FE5-56EC19DE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51F2AB-B889-4756-6FF5-5F3CA069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2B023-CC3F-F986-A67E-94A3F30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37BC3-BCE8-63CA-5771-014D3A86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68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7A48E-A42F-1BC2-0CA4-CAE68A8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F4BAA-D11F-1E61-AB27-E96ACBB4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0EAAFF-4CAE-D47C-5ED4-7274EEA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7650AB-FEDE-E864-4A55-251E6C7D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DA1A8-BC4B-D28D-D632-E76A222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423FE-D03A-2900-1D8B-91FF9A05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E18E4-75D6-BC57-BB84-4C9A8A2DF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80C379-C884-0107-5852-0D437AF79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073B5-3C4B-2D56-D86F-5D9CD135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7C722-2390-085E-D21E-57FCA24B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1BCA6-C216-A191-068B-E4A59891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77F0B-CAB9-EBD3-824B-7B4E0DC3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5473CD-6B4E-12E3-D4A4-E4F15639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7CEFF1-2C12-BEE7-26F8-BA19292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E7570-5EF0-A92B-419E-3878E627E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43F734-6F2B-A7E7-BB5A-15DB0F34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B65A8B-1C65-293C-54BB-3C6FFB1A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BC2404-1255-D529-298D-1FB4FAA9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FB0463-D847-1D85-422B-08FB30FB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6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59B01-E861-227D-0A55-BD9A5E60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DFF2C-B0F3-3AC3-78F7-32601CD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76B348-9DD0-45FB-D35A-04DA562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75D58B-3EE7-000B-2385-EAF3D56B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2416B2-E947-5715-00E7-1A793B5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6B8DFC-BD70-5464-DC93-01E79333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37B3AC-CEB8-8C8E-38CE-EDA413C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6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763A0-F78C-F723-6AF4-10F49CF0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F3320-3180-9B6F-6E93-5A19CACA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AAFD4C-D62C-BF2F-20E1-DA645C2C6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455431-A72F-6495-D192-49A4F712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43BA86-A7D1-1B8D-5D01-A749BA50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572FA0-6BFE-EDB9-3B9C-C6F2653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7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2E65B-3862-66F2-73EC-A45B6F05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D75F5C-F744-A036-9DB9-09030EBF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542724-4975-B704-A985-416F321E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77A4AA-59DE-129E-C6DF-F6795C63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63B945-AF5B-4C05-8086-82285B9D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8E63D7-22DF-2D4F-64A3-9C37247D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B5DEB8-358C-16D2-6CCF-AF4A765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EBEBD-6C7D-B10E-7CDE-F4A25A6D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BC80A-7109-5051-D614-DE0F45F6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560C-F1DB-1B48-B1B8-2476AB17B35E}" type="datetimeFigureOut">
              <a:rPr lang="en-US" altLang="zh-TW" smtClean="0"/>
              <a:t>6/19/2022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53F65-D39F-4A48-D1B1-8E5E17365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7E3F0-6CC8-F8E2-0D5A-E66199A6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A004-6F36-424E-9E86-17529379434F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2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0A8CC-7BAE-E144-0A16-F0423767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rgbClr val="080808"/>
                </a:solidFill>
              </a:rPr>
              <a:t>組別：</a:t>
            </a:r>
            <a:r>
              <a:rPr lang="en-US" altLang="zh-TW" sz="2000" dirty="0">
                <a:solidFill>
                  <a:srgbClr val="080808"/>
                </a:solidFill>
              </a:rPr>
              <a:t>21</a:t>
            </a:r>
            <a:endParaRPr lang="zh-TW" altLang="en-US" sz="2000" dirty="0">
              <a:solidFill>
                <a:srgbClr val="080808"/>
              </a:solidFill>
            </a:endParaRPr>
          </a:p>
          <a:p>
            <a:pPr algn="l"/>
            <a:r>
              <a:rPr lang="zh-TW" altLang="en-US" sz="2000" dirty="0">
                <a:solidFill>
                  <a:srgbClr val="080808"/>
                </a:solidFill>
              </a:rPr>
              <a:t>組員：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545569-FE98-B13F-01AB-5E016B67B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5400" dirty="0">
                <a:solidFill>
                  <a:prstClr val="black"/>
                </a:solidFill>
                <a:latin typeface="TimesNewRomanPSMT"/>
              </a:rPr>
              <a:t>Equation Drawing</a:t>
            </a:r>
            <a:endParaRPr lang="zh-TW" altLang="en-US" sz="5400" dirty="0">
              <a:solidFill>
                <a:srgbClr val="080808"/>
              </a:solidFill>
            </a:endParaRPr>
          </a:p>
        </p:txBody>
      </p:sp>
      <p:sp>
        <p:nvSpPr>
          <p:cNvPr id="54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FEECED-67CB-4BAD-9E3E-4B3BF3BE21BE}"/>
              </a:ext>
            </a:extLst>
          </p:cNvPr>
          <p:cNvSpPr txBox="1"/>
          <p:nvPr/>
        </p:nvSpPr>
        <p:spPr>
          <a:xfrm>
            <a:off x="5188420" y="4928378"/>
            <a:ext cx="217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B11015035</a:t>
            </a:r>
          </a:p>
          <a:p>
            <a:r>
              <a:rPr lang="zh-TW" altLang="zh-TW" sz="1800" kern="0" dirty="0">
                <a:effectLst/>
                <a:ea typeface="Arial Unicode MS" panose="020B0604020202020204" pitchFamily="34" charset="-120"/>
              </a:rPr>
              <a:t>B10930223</a:t>
            </a:r>
            <a:endParaRPr lang="en-US" altLang="zh-TW" sz="1800" kern="0" dirty="0">
              <a:effectLst/>
              <a:ea typeface="Arial Unicode MS" panose="020B0604020202020204" pitchFamily="34" charset="-120"/>
            </a:endParaRPr>
          </a:p>
          <a:p>
            <a:r>
              <a:rPr lang="zh-TW" altLang="zh-TW" sz="1800" kern="0" dirty="0">
                <a:effectLst/>
                <a:ea typeface="Arial Unicode MS" panose="020B0604020202020204" pitchFamily="34" charset="-120"/>
              </a:rPr>
              <a:t>B11030206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0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4CD18-CD4A-4682-8698-1083785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paintWidget-mouseMoveEvent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BBDE0-8903-471A-8FB5-7D4B614A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如果滑鼠是按著的狀態，就將</a:t>
            </a:r>
            <a:r>
              <a:rPr lang="es-ES" altLang="zh-TW" sz="2400" dirty="0">
                <a:ea typeface="微軟正黑體" panose="020B0604030504040204" pitchFamily="34" charset="-120"/>
              </a:rPr>
              <a:t>x_r,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s-ES" altLang="zh-TW" sz="2400" dirty="0">
                <a:ea typeface="微軟正黑體" panose="020B0604030504040204" pitchFamily="34" charset="-120"/>
              </a:rPr>
              <a:t>x_l, y_u, y_d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加上滑鼠位置減去上次位置的移動量，並更新</a:t>
            </a:r>
            <a:r>
              <a:rPr lang="en-US" altLang="zh-TW" sz="2400" dirty="0" err="1">
                <a:ea typeface="微軟正黑體" panose="020B0604030504040204" pitchFamily="34" charset="-120"/>
              </a:rPr>
              <a:t>paintEvent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s-E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4CD18-CD4A-4682-8698-1083785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paintWidget-wheelEvent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BBDE0-8903-471A-8FB5-7D4B614A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如果是往前滾，就將</a:t>
            </a:r>
            <a:r>
              <a:rPr lang="es-ES" altLang="zh-TW" sz="2400" dirty="0"/>
              <a:t>x_r, x_l, y_u, y_d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全都除以</a:t>
            </a:r>
            <a:r>
              <a:rPr lang="en-US" altLang="zh-TW" sz="2400" dirty="0"/>
              <a:t>1.3(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放大縮小倍數</a:t>
            </a:r>
            <a:r>
              <a:rPr lang="en-US" altLang="zh-TW" sz="2400" dirty="0"/>
              <a:t>)</a:t>
            </a:r>
            <a:r>
              <a:rPr lang="zh-TW" altLang="en-US" sz="2400" dirty="0"/>
              <a:t>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如果是往後，就乘</a:t>
            </a:r>
            <a:r>
              <a:rPr lang="en-US" altLang="zh-TW" sz="2400" dirty="0"/>
              <a:t>1.3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</a:t>
            </a:r>
            <a:r>
              <a:rPr lang="es-ES" altLang="zh-TW" sz="2400" dirty="0"/>
              <a:t>x_r, x_l, y_u, y_d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sz="2400" dirty="0"/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滑鼠位置</a:t>
            </a:r>
            <a:r>
              <a:rPr lang="en-US" altLang="zh-TW" sz="2400" dirty="0"/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畫面中心座標</a:t>
            </a:r>
            <a:r>
              <a:rPr lang="en-US" altLang="zh-TW" sz="2400" dirty="0"/>
              <a:t>)</a:t>
            </a:r>
            <a:r>
              <a:rPr lang="zh-TW" altLang="en-US" sz="2400" dirty="0"/>
              <a:t>*</a:t>
            </a:r>
            <a:r>
              <a:rPr lang="en-US" altLang="zh-TW" sz="2400" dirty="0"/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縮放倍數</a:t>
            </a:r>
            <a:r>
              <a:rPr lang="en-US" altLang="zh-TW" sz="2400" dirty="0"/>
              <a:t>-1)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就可以往滑鼠中心做縮放了。</a:t>
            </a:r>
            <a:endParaRPr lang="es-E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5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2F263-303C-4F6D-D44F-11C9C767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681C-EE02-13F4-8318-1999BFA7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負責方程式存放的</a:t>
            </a:r>
            <a:r>
              <a:rPr lang="en-US" altLang="zh-TW" dirty="0">
                <a:ea typeface="微軟正黑體" panose="020B0604030504040204" pitchFamily="34" charset="-120"/>
              </a:rPr>
              <a:t>Widget Class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Member variable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/>
              <a:t>visible	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是否顯示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color	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方程式顏色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dirty="0"/>
              <a:t>Member function</a:t>
            </a:r>
          </a:p>
          <a:p>
            <a:pPr lvl="1"/>
            <a:r>
              <a:rPr lang="en-US" altLang="zh-TW" sz="2000" dirty="0" err="1"/>
              <a:t>on_showBtn_clicked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 err="1"/>
              <a:t>on_closeBtn_clicked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90E29D-7B25-4E35-93B9-58B7BC1D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799" y="1825625"/>
            <a:ext cx="446784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2F263-303C-4F6D-D44F-11C9C767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681C-EE02-13F4-8318-1999BFA7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on_showBtn_clicked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按下按鈕後會切換</a:t>
            </a:r>
            <a:r>
              <a:rPr lang="en-US" altLang="zh-TW" sz="2400" dirty="0"/>
              <a:t>visible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並且切換</a:t>
            </a:r>
            <a:r>
              <a:rPr lang="en-US" altLang="zh-TW" sz="2400" dirty="0"/>
              <a:t>Icon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on_closeBtn_clicked</a:t>
            </a:r>
            <a:r>
              <a:rPr lang="en-US" altLang="zh-TW" sz="2400" dirty="0"/>
              <a:t>()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按下按鈕後會呼叫</a:t>
            </a:r>
            <a:r>
              <a:rPr lang="en-US" altLang="zh-TW" sz="2400" dirty="0"/>
              <a:t>Project3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/>
              <a:t>removeItem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去刪除自己。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02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BED46-286C-8B59-1243-643B888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24B374-B8CC-59AB-B4D0-0F2BA279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主要畫面的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Widget Class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Member variable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/>
              <a:t>list</a:t>
            </a:r>
          </a:p>
          <a:p>
            <a:pPr lvl="1"/>
            <a:r>
              <a:rPr lang="en-US" altLang="zh-TW" sz="2000" dirty="0" err="1"/>
              <a:t>colorCount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Member function</a:t>
            </a:r>
          </a:p>
          <a:p>
            <a:pPr lvl="1"/>
            <a:r>
              <a:rPr lang="en-US" altLang="zh-TW" sz="2000" dirty="0" err="1"/>
              <a:t>on_addPushButton_clicked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 err="1"/>
              <a:t>removeItem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3172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BED46-286C-8B59-1243-643B888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24B374-B8CC-59AB-B4D0-0F2BA279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on_addPushButton_clicked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按下按鈕後會</a:t>
            </a:r>
            <a:r>
              <a:rPr lang="en-US" altLang="zh-TW" sz="2000" dirty="0"/>
              <a:t>new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2000" dirty="0" err="1"/>
              <a:t>ListModel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/>
              <a:t>listWidget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裡，並且將它加入</a:t>
            </a:r>
            <a:r>
              <a:rPr lang="en-US" altLang="zh-TW" sz="2000" dirty="0"/>
              <a:t>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裡，並初始化它的顏色為</a:t>
            </a:r>
            <a:r>
              <a:rPr lang="en-US" altLang="zh-TW" sz="2000" dirty="0" err="1"/>
              <a:t>colorCount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removeItem</a:t>
            </a:r>
            <a:r>
              <a:rPr lang="en-US" altLang="zh-TW" sz="2400" dirty="0"/>
              <a:t>()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000" dirty="0"/>
              <a:t>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中指定的</a:t>
            </a:r>
            <a:r>
              <a:rPr lang="en-US" altLang="zh-TW" sz="2000" dirty="0" err="1"/>
              <a:t>ListModel</a:t>
            </a:r>
            <a:r>
              <a:rPr lang="zh-TW" altLang="en-US" sz="2000" dirty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917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3C00B58-74F7-DF38-FCE3-6FAA03C6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0954" y="539125"/>
            <a:ext cx="5491097" cy="5712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/>
              <a:t>1.</a:t>
            </a:r>
            <a:r>
              <a:rPr lang="zh-TW" altLang="en-US" sz="2200" dirty="0"/>
              <a:t>畫面顯示 </a:t>
            </a:r>
            <a:r>
              <a:rPr lang="en-US" altLang="zh-TW" sz="2200" dirty="0"/>
              <a:t>(15%)</a:t>
            </a:r>
          </a:p>
          <a:p>
            <a:pPr marL="0" indent="0">
              <a:buNone/>
            </a:pPr>
            <a:r>
              <a:rPr lang="zh-TW" altLang="en-US" sz="1400" dirty="0"/>
              <a:t>在列表中顯示所有建立的函數</a:t>
            </a:r>
            <a:r>
              <a:rPr lang="en-US" altLang="zh-TW" sz="1400" dirty="0"/>
              <a:t>:_____________(3%)</a:t>
            </a:r>
          </a:p>
          <a:p>
            <a:pPr marL="0" indent="0">
              <a:buNone/>
            </a:pPr>
            <a:r>
              <a:rPr lang="zh-TW" altLang="en-US" sz="1400" dirty="0"/>
              <a:t>新增、刪除函數列表中的物件</a:t>
            </a:r>
            <a:r>
              <a:rPr lang="en-US" altLang="zh-TW" sz="1400" dirty="0"/>
              <a:t>:_____________(3%)</a:t>
            </a:r>
          </a:p>
          <a:p>
            <a:pPr marL="0" indent="0">
              <a:buNone/>
            </a:pPr>
            <a:r>
              <a:rPr lang="zh-TW" altLang="en-US" sz="1400" dirty="0"/>
              <a:t>修改函數列表中的物件</a:t>
            </a:r>
            <a:r>
              <a:rPr lang="en-US" altLang="zh-TW" sz="1400" dirty="0"/>
              <a:t>:_____________(2%)</a:t>
            </a:r>
          </a:p>
          <a:p>
            <a:pPr marL="0" indent="0">
              <a:buNone/>
            </a:pPr>
            <a:r>
              <a:rPr lang="zh-TW" altLang="en-US" sz="1400" dirty="0"/>
              <a:t>切換函數是否將顯示在圖表上</a:t>
            </a:r>
            <a:r>
              <a:rPr lang="en-US" altLang="zh-TW" sz="1400" dirty="0"/>
              <a:t>:_____________(2%)</a:t>
            </a:r>
          </a:p>
          <a:p>
            <a:pPr marL="0" indent="0">
              <a:buNone/>
            </a:pPr>
            <a:r>
              <a:rPr lang="zh-TW" altLang="en-US" sz="1400" dirty="0"/>
              <a:t>顯示各函數格式是否合法 </a:t>
            </a:r>
            <a:r>
              <a:rPr lang="en-US" altLang="zh-TW" sz="1400" dirty="0"/>
              <a:t>:_____________(2%)</a:t>
            </a:r>
          </a:p>
          <a:p>
            <a:pPr marL="0" indent="0">
              <a:buNone/>
            </a:pPr>
            <a:r>
              <a:rPr lang="zh-TW" altLang="en-US" sz="1400" dirty="0"/>
              <a:t>利用不同顏色區分圖表上的函數</a:t>
            </a:r>
            <a:r>
              <a:rPr lang="en-US" altLang="zh-TW" sz="1400" dirty="0"/>
              <a:t>:_____________(3%)</a:t>
            </a:r>
            <a:endParaRPr lang="zh-TW" altLang="en-US" sz="1400" dirty="0"/>
          </a:p>
          <a:p>
            <a:pPr marL="0" indent="0">
              <a:buNone/>
            </a:pPr>
            <a:r>
              <a:rPr lang="en-US" altLang="zh-TW" sz="2200" dirty="0"/>
              <a:t>2.</a:t>
            </a:r>
            <a:r>
              <a:rPr lang="zh-TW" altLang="en-US" sz="2200" dirty="0"/>
              <a:t>數學計算 </a:t>
            </a:r>
            <a:r>
              <a:rPr lang="en-US" altLang="zh-TW" sz="2200" dirty="0"/>
              <a:t>(35%)</a:t>
            </a:r>
            <a:endParaRPr lang="zh-TW" altLang="en-US" sz="2200" dirty="0"/>
          </a:p>
          <a:p>
            <a:pPr marL="0" indent="0">
              <a:buNone/>
            </a:pPr>
            <a:r>
              <a:rPr lang="zh-TW" altLang="en-US" sz="1400" dirty="0"/>
              <a:t>方程式可有多個變數</a:t>
            </a:r>
            <a:r>
              <a:rPr lang="en-US" altLang="zh-TW" sz="1400" dirty="0"/>
              <a:t>(a, b, c,</a:t>
            </a:r>
            <a:r>
              <a:rPr lang="zh-TW" altLang="en-US" sz="1400" dirty="0"/>
              <a:t>可能出現</a:t>
            </a:r>
            <a:r>
              <a:rPr lang="en-US" altLang="zh-TW" sz="1400" dirty="0"/>
              <a:t>a=b+1):___________(3%)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能辨識輸入是否為合法的數學式</a:t>
            </a:r>
            <a:r>
              <a:rPr lang="en-US" altLang="zh-TW" sz="1400" dirty="0"/>
              <a:t>:_____________(10%)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     。非法的循環定義 </a:t>
            </a:r>
            <a:r>
              <a:rPr lang="en-US" altLang="zh-TW" sz="1400" dirty="0"/>
              <a:t>e.g. “a=b+1”, “b=a+2”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     。非法的變數</a:t>
            </a:r>
            <a:r>
              <a:rPr lang="en-US" altLang="zh-TW" sz="1400" dirty="0"/>
              <a:t>e.g. “y=a*x+3</a:t>
            </a:r>
            <a:r>
              <a:rPr lang="zh-TW" altLang="en-US" sz="1400" dirty="0"/>
              <a:t>，但使用者沒有定義</a:t>
            </a:r>
            <a:r>
              <a:rPr lang="en-US" altLang="zh-TW" sz="1400" dirty="0"/>
              <a:t>a</a:t>
            </a:r>
            <a:r>
              <a:rPr lang="zh-TW" altLang="en-US" sz="1400" dirty="0"/>
              <a:t>是多少</a:t>
            </a:r>
          </a:p>
          <a:p>
            <a:pPr marL="0" indent="0">
              <a:buNone/>
            </a:pPr>
            <a:r>
              <a:rPr lang="zh-TW" altLang="en-US" sz="1400" dirty="0"/>
              <a:t>     。非法的語法</a:t>
            </a:r>
          </a:p>
          <a:p>
            <a:pPr marL="0" indent="0">
              <a:buNone/>
            </a:pPr>
            <a:r>
              <a:rPr lang="zh-TW" altLang="en-US" sz="1400" dirty="0"/>
              <a:t>          </a:t>
            </a:r>
            <a:r>
              <a:rPr lang="en-US" altLang="zh-TW" sz="1400" dirty="0"/>
              <a:t>e.g. ”y=x+/2“, ”y=)x+2(“, ”y=*a+x“, ”y=x+()“, ”y=sin-(x)“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     。非法的變數名稱，不可含有保留字 </a:t>
            </a:r>
            <a:r>
              <a:rPr lang="en-US" altLang="zh-TW" sz="1400" dirty="0"/>
              <a:t>e.g. “*y=1+3”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能夠正確按照數學運算順序計算</a:t>
            </a:r>
            <a:r>
              <a:rPr lang="en-US" altLang="zh-TW" sz="1400" dirty="0"/>
              <a:t>:_____________(10%)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可辨識負號</a:t>
            </a:r>
            <a:r>
              <a:rPr lang="en-US" altLang="zh-TW" sz="1400" dirty="0"/>
              <a:t>:_____________(2%)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需可計算三角函數</a:t>
            </a:r>
            <a:r>
              <a:rPr lang="en-US" altLang="zh-TW" sz="1400" dirty="0"/>
              <a:t>(sin, cos, tan):_____________(10%)</a:t>
            </a:r>
            <a:endParaRPr lang="zh-TW" altLang="en-US" sz="1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EEFE3D-14D1-E796-3BCA-59167E55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81096"/>
            <a:ext cx="5703383" cy="5837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/>
              <a:t>3.</a:t>
            </a:r>
            <a:r>
              <a:rPr lang="zh-TW" altLang="en-US" sz="2200" dirty="0"/>
              <a:t>繪圖功能</a:t>
            </a:r>
            <a:r>
              <a:rPr lang="en-US" altLang="zh-TW" sz="2200" dirty="0"/>
              <a:t>(35%)</a:t>
            </a:r>
            <a:endParaRPr lang="zh-TW" altLang="en-US" sz="2200" dirty="0"/>
          </a:p>
          <a:p>
            <a:pPr marL="0" indent="0">
              <a:buNone/>
            </a:pPr>
            <a:r>
              <a:rPr lang="zh-TW" altLang="en-US" sz="1400" dirty="0"/>
              <a:t>繪出</a:t>
            </a:r>
            <a:r>
              <a:rPr lang="en-US" altLang="zh-TW" sz="1400" dirty="0"/>
              <a:t>X, Y</a:t>
            </a:r>
            <a:r>
              <a:rPr lang="zh-TW" altLang="en-US" sz="1400" dirty="0"/>
              <a:t>軸</a:t>
            </a:r>
            <a:r>
              <a:rPr lang="en-US" altLang="zh-TW" sz="1400" dirty="0"/>
              <a:t>: _____________(1%)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繪出網格</a:t>
            </a:r>
            <a:r>
              <a:rPr lang="en-US" altLang="zh-TW" sz="1400" dirty="0"/>
              <a:t>:_____________(2%)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繪出數字</a:t>
            </a:r>
            <a:r>
              <a:rPr lang="en-US" altLang="zh-TW" sz="1400" dirty="0"/>
              <a:t>:_____________(2%)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可繪出任意方程式圖像</a:t>
            </a:r>
            <a:r>
              <a:rPr lang="en-US" altLang="zh-TW" sz="1400" dirty="0"/>
              <a:t>:_____________(4%)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可繪出多組任意方程式圖像</a:t>
            </a:r>
            <a:r>
              <a:rPr lang="en-US" altLang="zh-TW" sz="1400" dirty="0"/>
              <a:t>:_____________(3%)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滑鼠拖曳繪圖區域</a:t>
            </a:r>
            <a:r>
              <a:rPr lang="en-US" altLang="zh-TW" sz="1400" dirty="0"/>
              <a:t>:_____________(3%)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拖曳距離與鼠標位移距離相同</a:t>
            </a:r>
            <a:r>
              <a:rPr lang="en-US" altLang="zh-TW" sz="1400" dirty="0"/>
              <a:t>:_____________(8%)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滑鼠滾輪縮放繪圖區域</a:t>
            </a:r>
            <a:r>
              <a:rPr lang="en-US" altLang="zh-TW" sz="1400" dirty="0"/>
              <a:t>:_____________(4%)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以滑鼠位置為縮放中心</a:t>
            </a:r>
            <a:r>
              <a:rPr lang="en-US" altLang="zh-TW" sz="1400" dirty="0"/>
              <a:t>:_____________(8%)</a:t>
            </a:r>
            <a:endParaRPr lang="zh-TW" altLang="en-US" sz="1400" dirty="0"/>
          </a:p>
          <a:p>
            <a:pPr marL="0" indent="0">
              <a:buNone/>
            </a:pPr>
            <a:r>
              <a:rPr lang="en-US" altLang="zh-TW" sz="2200" dirty="0"/>
              <a:t>5.</a:t>
            </a:r>
            <a:r>
              <a:rPr lang="zh-TW" altLang="en-US" sz="2200" dirty="0"/>
              <a:t>加分項目</a:t>
            </a:r>
            <a:r>
              <a:rPr lang="en-US" altLang="zh-TW" sz="2200" dirty="0"/>
              <a:t>(45%)</a:t>
            </a:r>
            <a:endParaRPr lang="zh-TW" altLang="en-US" sz="2200" dirty="0"/>
          </a:p>
          <a:p>
            <a:pPr marL="0" indent="0">
              <a:buNone/>
            </a:pPr>
            <a:r>
              <a:rPr lang="zh-TW" altLang="en-US" sz="1400" dirty="0"/>
              <a:t>繪製含有</a:t>
            </a:r>
            <a:r>
              <a:rPr lang="en-US" altLang="zh-TW" sz="1400" dirty="0"/>
              <a:t>tan</a:t>
            </a:r>
            <a:r>
              <a:rPr lang="zh-TW" altLang="en-US" sz="1400" dirty="0"/>
              <a:t>的函數時，</a:t>
            </a:r>
          </a:p>
          <a:p>
            <a:pPr marL="0" indent="0">
              <a:buNone/>
            </a:pPr>
            <a:r>
              <a:rPr lang="zh-TW" altLang="en-US" sz="1400" dirty="0"/>
              <a:t>在接近極值的地方可正確顯示</a:t>
            </a:r>
            <a:r>
              <a:rPr lang="en-US" altLang="zh-TW" sz="1400" dirty="0"/>
              <a:t>:_____________ (10%)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在不使用區隔符號的情況下正確</a:t>
            </a:r>
            <a:r>
              <a:rPr lang="en-US" altLang="zh-TW" sz="1400" dirty="0"/>
              <a:t>parse</a:t>
            </a:r>
            <a:r>
              <a:rPr lang="zh-TW" altLang="en-US" sz="1400" dirty="0"/>
              <a:t>方程式</a:t>
            </a:r>
            <a:r>
              <a:rPr lang="en-US" altLang="zh-TW" sz="1400" dirty="0"/>
              <a:t>:___________ (5%)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複雜方程式        </a:t>
            </a:r>
          </a:p>
          <a:p>
            <a:pPr marL="0" indent="0">
              <a:buNone/>
            </a:pPr>
            <a:r>
              <a:rPr lang="zh-TW" altLang="en-US" sz="1400" dirty="0"/>
              <a:t>    。重根</a:t>
            </a:r>
            <a:r>
              <a:rPr lang="en-US" altLang="zh-TW" sz="1400" dirty="0"/>
              <a:t>:_____________ (10%)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    。</a:t>
            </a:r>
            <a:r>
              <a:rPr lang="en-US" altLang="zh-TW" sz="1400" dirty="0"/>
              <a:t>X</a:t>
            </a:r>
            <a:r>
              <a:rPr lang="zh-TW" altLang="en-US" sz="1400" dirty="0"/>
              <a:t>在左式</a:t>
            </a:r>
            <a:r>
              <a:rPr lang="en-US" altLang="zh-TW" sz="1400" dirty="0"/>
              <a:t>:_____________ (10%)</a:t>
            </a:r>
            <a:endParaRPr lang="zh-TW" altLang="en-US" sz="1400" dirty="0"/>
          </a:p>
          <a:p>
            <a:pPr marL="0" indent="0">
              <a:buNone/>
            </a:pPr>
            <a:r>
              <a:rPr lang="zh-TW" altLang="en-US" sz="1400" dirty="0"/>
              <a:t>    。左式為數學式</a:t>
            </a:r>
            <a:r>
              <a:rPr lang="en-US" altLang="zh-TW" sz="1400" dirty="0"/>
              <a:t>:_____________ (10%)</a:t>
            </a:r>
            <a:endParaRPr lang="zh-TW" altLang="en-US" sz="1400" dirty="0"/>
          </a:p>
        </p:txBody>
      </p:sp>
      <p:pic>
        <p:nvPicPr>
          <p:cNvPr id="24" name="圖形 24" descr="核取記號 以實心填滿">
            <a:extLst>
              <a:ext uri="{FF2B5EF4-FFF2-40B4-BE49-F238E27FC236}">
                <a16:creationId xmlns:a16="http://schemas.microsoft.com/office/drawing/2014/main" id="{71B10511-1A30-41C3-4FAF-73522AD6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473941" y="888547"/>
            <a:ext cx="291610" cy="291610"/>
          </a:xfrm>
          <a:prstGeom prst="rect">
            <a:avLst/>
          </a:prstGeom>
        </p:spPr>
      </p:pic>
      <p:pic>
        <p:nvPicPr>
          <p:cNvPr id="29" name="圖形 24" descr="核取記號 以實心填滿">
            <a:extLst>
              <a:ext uri="{FF2B5EF4-FFF2-40B4-BE49-F238E27FC236}">
                <a16:creationId xmlns:a16="http://schemas.microsoft.com/office/drawing/2014/main" id="{31CAF8F6-5169-DA92-1B53-BAB8BD563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540911" y="1211021"/>
            <a:ext cx="291611" cy="256203"/>
          </a:xfrm>
          <a:prstGeom prst="rect">
            <a:avLst/>
          </a:prstGeom>
        </p:spPr>
      </p:pic>
      <p:pic>
        <p:nvPicPr>
          <p:cNvPr id="32" name="圖形 24" descr="核取記號 以實心填滿">
            <a:extLst>
              <a:ext uri="{FF2B5EF4-FFF2-40B4-BE49-F238E27FC236}">
                <a16:creationId xmlns:a16="http://schemas.microsoft.com/office/drawing/2014/main" id="{6B34C072-7808-0D88-49A3-03042B41C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926342" y="1474439"/>
            <a:ext cx="291611" cy="291611"/>
          </a:xfrm>
          <a:prstGeom prst="rect">
            <a:avLst/>
          </a:prstGeom>
        </p:spPr>
      </p:pic>
      <p:pic>
        <p:nvPicPr>
          <p:cNvPr id="35" name="圖形 24" descr="核取記號 以實心填滿">
            <a:extLst>
              <a:ext uri="{FF2B5EF4-FFF2-40B4-BE49-F238E27FC236}">
                <a16:creationId xmlns:a16="http://schemas.microsoft.com/office/drawing/2014/main" id="{5EC64619-B2C7-DE10-AA8A-D8F8847D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543852" y="1769415"/>
            <a:ext cx="291610" cy="291610"/>
          </a:xfrm>
          <a:prstGeom prst="rect">
            <a:avLst/>
          </a:prstGeom>
        </p:spPr>
      </p:pic>
      <p:pic>
        <p:nvPicPr>
          <p:cNvPr id="38" name="圖形 24" descr="核取記號 以實心填滿">
            <a:extLst>
              <a:ext uri="{FF2B5EF4-FFF2-40B4-BE49-F238E27FC236}">
                <a16:creationId xmlns:a16="http://schemas.microsoft.com/office/drawing/2014/main" id="{090B8D51-9803-C8AE-7A74-D61FD273C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135606" y="2085969"/>
            <a:ext cx="291611" cy="291611"/>
          </a:xfrm>
          <a:prstGeom prst="rect">
            <a:avLst/>
          </a:prstGeom>
        </p:spPr>
      </p:pic>
      <p:pic>
        <p:nvPicPr>
          <p:cNvPr id="41" name="圖形 24" descr="核取記號 以實心填滿">
            <a:extLst>
              <a:ext uri="{FF2B5EF4-FFF2-40B4-BE49-F238E27FC236}">
                <a16:creationId xmlns:a16="http://schemas.microsoft.com/office/drawing/2014/main" id="{08BB0BDB-7FD7-6F27-71EF-5F05CD69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686717" y="2364490"/>
            <a:ext cx="291612" cy="291612"/>
          </a:xfrm>
          <a:prstGeom prst="rect">
            <a:avLst/>
          </a:prstGeom>
        </p:spPr>
      </p:pic>
      <p:pic>
        <p:nvPicPr>
          <p:cNvPr id="44" name="圖形 24" descr="核取記號 以實心填滿">
            <a:extLst>
              <a:ext uri="{FF2B5EF4-FFF2-40B4-BE49-F238E27FC236}">
                <a16:creationId xmlns:a16="http://schemas.microsoft.com/office/drawing/2014/main" id="{D35F4C3E-3D2F-BDE9-A6CA-A95FF694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684675" y="5151714"/>
            <a:ext cx="291612" cy="291612"/>
          </a:xfrm>
          <a:prstGeom prst="rect">
            <a:avLst/>
          </a:prstGeom>
        </p:spPr>
      </p:pic>
      <p:pic>
        <p:nvPicPr>
          <p:cNvPr id="47" name="圖形 24" descr="核取記號 以實心填滿">
            <a:extLst>
              <a:ext uri="{FF2B5EF4-FFF2-40B4-BE49-F238E27FC236}">
                <a16:creationId xmlns:a16="http://schemas.microsoft.com/office/drawing/2014/main" id="{38C6DBE5-93AF-BB9A-258A-A352E1C1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078417" y="5460092"/>
            <a:ext cx="291613" cy="291614"/>
          </a:xfrm>
          <a:prstGeom prst="rect">
            <a:avLst/>
          </a:prstGeom>
        </p:spPr>
      </p:pic>
      <p:pic>
        <p:nvPicPr>
          <p:cNvPr id="50" name="圖形 24" descr="核取記號 以實心填滿">
            <a:extLst>
              <a:ext uri="{FF2B5EF4-FFF2-40B4-BE49-F238E27FC236}">
                <a16:creationId xmlns:a16="http://schemas.microsoft.com/office/drawing/2014/main" id="{63A27F4F-7B76-8E8E-9477-241CC635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626106" y="5725072"/>
            <a:ext cx="291612" cy="291612"/>
          </a:xfrm>
          <a:prstGeom prst="rect">
            <a:avLst/>
          </a:prstGeom>
        </p:spPr>
      </p:pic>
      <p:pic>
        <p:nvPicPr>
          <p:cNvPr id="53" name="圖形 24" descr="核取記號 以實心填滿">
            <a:extLst>
              <a:ext uri="{FF2B5EF4-FFF2-40B4-BE49-F238E27FC236}">
                <a16:creationId xmlns:a16="http://schemas.microsoft.com/office/drawing/2014/main" id="{67D21FFC-2E15-AFD8-AB9D-01C736CA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7567277" y="826453"/>
            <a:ext cx="265448" cy="297813"/>
          </a:xfrm>
          <a:prstGeom prst="rect">
            <a:avLst/>
          </a:prstGeom>
        </p:spPr>
      </p:pic>
      <p:pic>
        <p:nvPicPr>
          <p:cNvPr id="56" name="圖形 24" descr="核取記號 以實心填滿">
            <a:extLst>
              <a:ext uri="{FF2B5EF4-FFF2-40B4-BE49-F238E27FC236}">
                <a16:creationId xmlns:a16="http://schemas.microsoft.com/office/drawing/2014/main" id="{0A28645B-80D1-44CB-9D30-42F05A0D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7396261" y="1148204"/>
            <a:ext cx="265449" cy="265449"/>
          </a:xfrm>
          <a:prstGeom prst="rect">
            <a:avLst/>
          </a:prstGeom>
        </p:spPr>
      </p:pic>
      <p:pic>
        <p:nvPicPr>
          <p:cNvPr id="59" name="圖形 24" descr="核取記號 以實心填滿">
            <a:extLst>
              <a:ext uri="{FF2B5EF4-FFF2-40B4-BE49-F238E27FC236}">
                <a16:creationId xmlns:a16="http://schemas.microsoft.com/office/drawing/2014/main" id="{0CF9FB49-3D8C-DF22-A2C6-75F1AA54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7471451" y="1409580"/>
            <a:ext cx="294599" cy="294599"/>
          </a:xfrm>
          <a:prstGeom prst="rect">
            <a:avLst/>
          </a:prstGeom>
        </p:spPr>
      </p:pic>
      <p:pic>
        <p:nvPicPr>
          <p:cNvPr id="62" name="圖形 24" descr="核取記號 以實心填滿">
            <a:extLst>
              <a:ext uri="{FF2B5EF4-FFF2-40B4-BE49-F238E27FC236}">
                <a16:creationId xmlns:a16="http://schemas.microsoft.com/office/drawing/2014/main" id="{7937A08A-B866-C50D-3A77-B8645DAE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3501" y="1709521"/>
            <a:ext cx="294599" cy="294599"/>
          </a:xfrm>
          <a:prstGeom prst="rect">
            <a:avLst/>
          </a:prstGeom>
        </p:spPr>
      </p:pic>
      <p:pic>
        <p:nvPicPr>
          <p:cNvPr id="65" name="圖形 24" descr="核取記號 以實心填滿">
            <a:extLst>
              <a:ext uri="{FF2B5EF4-FFF2-40B4-BE49-F238E27FC236}">
                <a16:creationId xmlns:a16="http://schemas.microsoft.com/office/drawing/2014/main" id="{C148D52E-2759-5424-9589-1F4202A5D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832798" y="1995833"/>
            <a:ext cx="294600" cy="294600"/>
          </a:xfrm>
          <a:prstGeom prst="rect">
            <a:avLst/>
          </a:prstGeom>
        </p:spPr>
      </p:pic>
      <p:pic>
        <p:nvPicPr>
          <p:cNvPr id="68" name="圖形 24" descr="核取記號 以實心填滿">
            <a:extLst>
              <a:ext uri="{FF2B5EF4-FFF2-40B4-BE49-F238E27FC236}">
                <a16:creationId xmlns:a16="http://schemas.microsoft.com/office/drawing/2014/main" id="{C78DF1D8-9D2C-7F27-32B8-B588ED3E4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066236" y="2318799"/>
            <a:ext cx="296353" cy="296353"/>
          </a:xfrm>
          <a:prstGeom prst="rect">
            <a:avLst/>
          </a:prstGeom>
        </p:spPr>
      </p:pic>
      <p:pic>
        <p:nvPicPr>
          <p:cNvPr id="74" name="圖形 24" descr="核取記號 以實心填滿">
            <a:extLst>
              <a:ext uri="{FF2B5EF4-FFF2-40B4-BE49-F238E27FC236}">
                <a16:creationId xmlns:a16="http://schemas.microsoft.com/office/drawing/2014/main" id="{BAA10E4C-CEF5-D7D0-0B22-69647606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31633" y="2932179"/>
            <a:ext cx="267868" cy="267868"/>
          </a:xfrm>
          <a:prstGeom prst="rect">
            <a:avLst/>
          </a:prstGeom>
        </p:spPr>
      </p:pic>
      <p:pic>
        <p:nvPicPr>
          <p:cNvPr id="83" name="圖形 24" descr="核取記號 以實心填滿">
            <a:extLst>
              <a:ext uri="{FF2B5EF4-FFF2-40B4-BE49-F238E27FC236}">
                <a16:creationId xmlns:a16="http://schemas.microsoft.com/office/drawing/2014/main" id="{5372B327-EB20-11CD-E8E9-3E44A1FD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059516" y="4503536"/>
            <a:ext cx="287809" cy="287809"/>
          </a:xfrm>
          <a:prstGeom prst="rect">
            <a:avLst/>
          </a:prstGeom>
        </p:spPr>
      </p:pic>
      <p:pic>
        <p:nvPicPr>
          <p:cNvPr id="23" name="圖形 24" descr="核取記號 以實心填滿">
            <a:extLst>
              <a:ext uri="{FF2B5EF4-FFF2-40B4-BE49-F238E27FC236}">
                <a16:creationId xmlns:a16="http://schemas.microsoft.com/office/drawing/2014/main" id="{A72CE087-8769-4FB8-8953-6C23716F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4463042" y="3051342"/>
            <a:ext cx="291610" cy="291610"/>
          </a:xfrm>
          <a:prstGeom prst="rect">
            <a:avLst/>
          </a:prstGeom>
        </p:spPr>
      </p:pic>
      <p:pic>
        <p:nvPicPr>
          <p:cNvPr id="25" name="圖形 24" descr="核取記號 以實心填滿">
            <a:extLst>
              <a:ext uri="{FF2B5EF4-FFF2-40B4-BE49-F238E27FC236}">
                <a16:creationId xmlns:a16="http://schemas.microsoft.com/office/drawing/2014/main" id="{832428B2-9E11-434F-960D-D3640401D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684674" y="3353341"/>
            <a:ext cx="291610" cy="291610"/>
          </a:xfrm>
          <a:prstGeom prst="rect">
            <a:avLst/>
          </a:prstGeom>
        </p:spPr>
      </p:pic>
      <p:pic>
        <p:nvPicPr>
          <p:cNvPr id="26" name="圖形 24" descr="核取記號 以實心填滿">
            <a:extLst>
              <a:ext uri="{FF2B5EF4-FFF2-40B4-BE49-F238E27FC236}">
                <a16:creationId xmlns:a16="http://schemas.microsoft.com/office/drawing/2014/main" id="{892AE67A-E82E-4433-9D39-6D05FBF1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947691" y="4164741"/>
            <a:ext cx="291610" cy="291610"/>
          </a:xfrm>
          <a:prstGeom prst="rect">
            <a:avLst/>
          </a:prstGeom>
        </p:spPr>
      </p:pic>
      <p:pic>
        <p:nvPicPr>
          <p:cNvPr id="27" name="圖形 24" descr="核取記號 以實心填滿">
            <a:extLst>
              <a:ext uri="{FF2B5EF4-FFF2-40B4-BE49-F238E27FC236}">
                <a16:creationId xmlns:a16="http://schemas.microsoft.com/office/drawing/2014/main" id="{35B9DB8E-377A-4F4B-81DC-2101A045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981593" y="2591844"/>
            <a:ext cx="291610" cy="291610"/>
          </a:xfrm>
          <a:prstGeom prst="rect">
            <a:avLst/>
          </a:prstGeom>
        </p:spPr>
      </p:pic>
      <p:pic>
        <p:nvPicPr>
          <p:cNvPr id="28" name="圖形 24" descr="核取記號 以實心填滿">
            <a:extLst>
              <a:ext uri="{FF2B5EF4-FFF2-40B4-BE49-F238E27FC236}">
                <a16:creationId xmlns:a16="http://schemas.microsoft.com/office/drawing/2014/main" id="{3288E6FE-DA21-4E8F-9EF6-E11D36FA2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31633" y="3195004"/>
            <a:ext cx="291610" cy="291610"/>
          </a:xfrm>
          <a:prstGeom prst="rect">
            <a:avLst/>
          </a:prstGeom>
        </p:spPr>
      </p:pic>
      <p:pic>
        <p:nvPicPr>
          <p:cNvPr id="30" name="圖形 24" descr="核取記號 以實心填滿">
            <a:extLst>
              <a:ext uri="{FF2B5EF4-FFF2-40B4-BE49-F238E27FC236}">
                <a16:creationId xmlns:a16="http://schemas.microsoft.com/office/drawing/2014/main" id="{A85A138E-F2F2-4D9F-A6B0-0F6D21E7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7618750" y="5349801"/>
            <a:ext cx="291610" cy="2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82BD1-EE88-4B7D-AC27-919A44DA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76249-5164-4088-A4A8-580E5239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</a:p>
          <a:p>
            <a:r>
              <a:rPr lang="en-US" altLang="zh-TW" dirty="0" err="1"/>
              <a:t>paintWidget</a:t>
            </a:r>
            <a:endParaRPr lang="en-US" altLang="zh-TW" dirty="0"/>
          </a:p>
          <a:p>
            <a:r>
              <a:rPr lang="en-US" altLang="zh-TW" dirty="0" err="1"/>
              <a:t>ListModel</a:t>
            </a:r>
            <a:endParaRPr lang="en-US" altLang="zh-TW" dirty="0"/>
          </a:p>
          <a:p>
            <a:r>
              <a:rPr lang="en-US" altLang="zh-TW" dirty="0"/>
              <a:t>Project3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35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297F-4D7E-DFD9-C10F-5EE3546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06A09-957E-F878-C5D1-3D587612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負責處理輸入的方程式的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Member variable</a:t>
            </a:r>
          </a:p>
          <a:p>
            <a:pPr lvl="1"/>
            <a:r>
              <a:rPr lang="en-US" altLang="zh-TW" dirty="0"/>
              <a:t>vars		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儲存所設定的變數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postInput</a:t>
            </a:r>
            <a:r>
              <a:rPr lang="en-US" altLang="zh-TW" dirty="0"/>
              <a:t>	(postfix</a:t>
            </a:r>
            <a:r>
              <a:rPr lang="zh-TW" altLang="en-US" dirty="0"/>
              <a:t>後的</a:t>
            </a:r>
            <a:r>
              <a:rPr lang="en-US" altLang="zh-TW" dirty="0"/>
              <a:t>input)</a:t>
            </a:r>
          </a:p>
          <a:p>
            <a:pPr marL="0" indent="0">
              <a:buNone/>
            </a:pPr>
            <a:r>
              <a:rPr lang="en-US" altLang="zh-TW" dirty="0"/>
              <a:t>Member</a:t>
            </a:r>
            <a:r>
              <a:rPr lang="en-US" altLang="zh-TW" sz="2800" dirty="0"/>
              <a:t> </a:t>
            </a:r>
            <a:r>
              <a:rPr lang="en-US" altLang="zh-TW" dirty="0"/>
              <a:t>function</a:t>
            </a:r>
            <a:endParaRPr lang="en-US" altLang="zh-TW" sz="2800" dirty="0"/>
          </a:p>
          <a:p>
            <a:pPr lvl="1"/>
            <a:r>
              <a:rPr lang="en-US" altLang="zh-TW" dirty="0"/>
              <a:t>Postfix()</a:t>
            </a:r>
          </a:p>
          <a:p>
            <a:pPr lvl="1"/>
            <a:r>
              <a:rPr lang="en-US" altLang="zh-TW" dirty="0"/>
              <a:t>calculate()</a:t>
            </a:r>
          </a:p>
          <a:p>
            <a:pPr lvl="1"/>
            <a:r>
              <a:rPr lang="en-US" altLang="zh-TW" dirty="0" err="1"/>
              <a:t>setVariable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tranVar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15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297F-4D7E-DFD9-C10F-5EE3546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Parser-Postfix()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06A09-957E-F878-C5D1-3D587612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做中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先輸入中序式，透過迴圈遍歷每個字元，在遍歷的過程把所有輸入組成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並且給予每個符號四則運算的權重。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的特性先進先出，將遍歷的字元先丟進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，來調整位置。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如果遇到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就將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內的符號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出，直到遇到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如果輸入的符號權狀比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最上面的符號權狀還大，將輸入的符號丟到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如果輸入的符號權狀比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最上面的符號權狀還小，將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pop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出來，直到輸入的符號權狀比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最上面的符號權狀還大為止。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如果遇到連續的負號，在判定是減號還是負號。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持續做直到全圈讀取到最後的字元，再把剩餘的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3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297F-4D7E-DFD9-C10F-5EE3546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Parser-Calculate()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06A09-957E-F878-C5D1-3D587612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先設定一個</a:t>
            </a:r>
            <a:r>
              <a:rPr lang="en-US" altLang="zh-TW" sz="2400" dirty="0">
                <a:ea typeface="微軟正黑體" panose="020B0604030504040204" pitchFamily="34" charset="-120"/>
              </a:rPr>
              <a:t>vector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用來暫放變數和數值，將</a:t>
            </a:r>
            <a:r>
              <a:rPr lang="en-US" altLang="zh-TW" sz="2400" dirty="0" err="1">
                <a:ea typeface="微軟正黑體" panose="020B0604030504040204" pitchFamily="34" charset="-120"/>
              </a:rPr>
              <a:t>postInput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丟入迴圈一個一個計算，如果是運算子就做對應的計算，如果是變數或數值就先丟入暫放的</a:t>
            </a:r>
            <a:r>
              <a:rPr lang="en-US" altLang="zh-TW" sz="2400" dirty="0">
                <a:ea typeface="微軟正黑體" panose="020B0604030504040204" pitchFamily="34" charset="-120"/>
              </a:rPr>
              <a:t>vector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，如果計算有問題或是遇到錯誤的變數就會回傳</a:t>
            </a:r>
            <a:r>
              <a:rPr lang="en-US" altLang="zh-TW" sz="2400" dirty="0">
                <a:ea typeface="微軟正黑體" panose="020B0604030504040204" pitchFamily="34" charset="-120"/>
              </a:rPr>
              <a:t>error code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2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297F-4D7E-DFD9-C10F-5EE3546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06A09-957E-F878-C5D1-3D587612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setVariable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ea typeface="微軟正黑體" panose="020B0604030504040204" pitchFamily="34" charset="-120"/>
              </a:rPr>
              <a:t>input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左側當作變數名稱，並且右邊當作它的方程式，將方程式重複做</a:t>
            </a:r>
            <a:r>
              <a:rPr lang="en-US" altLang="zh-TW" sz="2400" dirty="0">
                <a:ea typeface="微軟正黑體" panose="020B0604030504040204" pitchFamily="34" charset="-120"/>
              </a:rPr>
              <a:t>postfix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去檢查是否有循環定義或為定義的問題，都沒有的話就存入</a:t>
            </a:r>
            <a:r>
              <a:rPr lang="en-US" altLang="zh-TW" sz="2400" dirty="0">
                <a:ea typeface="微軟正黑體" panose="020B0604030504040204" pitchFamily="34" charset="-120"/>
              </a:rPr>
              <a:t>vars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tranVar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ea typeface="微軟正黑體" panose="020B0604030504040204" pitchFamily="34" charset="-120"/>
              </a:rPr>
              <a:t>input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2400" dirty="0">
                <a:ea typeface="微軟正黑體" panose="020B0604030504040204" pitchFamily="34" charset="-120"/>
              </a:rPr>
              <a:t>postfix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</a:t>
            </a:r>
            <a:r>
              <a:rPr lang="en-US" altLang="zh-TW" sz="2400" dirty="0">
                <a:ea typeface="微軟正黑體" panose="020B0604030504040204" pitchFamily="34" charset="-120"/>
              </a:rPr>
              <a:t>input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的變數取代為變數的方程式。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0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36EEF-ED8C-F190-48AD-82255D5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paintWidget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F3984-EAEA-83AB-2600-4985C266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負責顯示網格和畫出方程式的</a:t>
            </a:r>
            <a:r>
              <a:rPr lang="en-US" altLang="zh-TW" dirty="0"/>
              <a:t>Widget 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，每秒更新</a:t>
            </a:r>
            <a:r>
              <a:rPr lang="en-US" altLang="zh-TW" dirty="0" err="1"/>
              <a:t>paintEvent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Member variable</a:t>
            </a:r>
          </a:p>
          <a:p>
            <a:pPr lvl="1"/>
            <a:r>
              <a:rPr lang="es-ES" altLang="zh-TW" sz="2000" dirty="0"/>
              <a:t>x_r, x_l, y_u, y_d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Member</a:t>
            </a:r>
            <a:r>
              <a:rPr lang="en-US" altLang="zh-TW" sz="2400" dirty="0"/>
              <a:t> </a:t>
            </a:r>
            <a:r>
              <a:rPr lang="en-US" altLang="zh-TW" dirty="0"/>
              <a:t>function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paintEvent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dirty="0" err="1"/>
              <a:t>mouseMoveEvent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sz="2000" dirty="0" err="1"/>
              <a:t>wheelEvent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E5869E-B5E3-4F8B-82FF-FB064C1B79D2}"/>
              </a:ext>
            </a:extLst>
          </p:cNvPr>
          <p:cNvSpPr txBox="1"/>
          <p:nvPr/>
        </p:nvSpPr>
        <p:spPr>
          <a:xfrm>
            <a:off x="8584707" y="2897907"/>
            <a:ext cx="2388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altLang="zh-TW" sz="1800" dirty="0"/>
              <a:t>x_r :</a:t>
            </a:r>
            <a:r>
              <a:rPr lang="zh-TW" altLang="en-US" sz="1800" dirty="0"/>
              <a:t>畫面中</a:t>
            </a:r>
            <a:r>
              <a:rPr lang="es-ES" altLang="zh-TW" sz="1800" dirty="0"/>
              <a:t>X</a:t>
            </a:r>
            <a:r>
              <a:rPr lang="zh-TW" altLang="en-US" sz="1800" dirty="0"/>
              <a:t>軸最大值</a:t>
            </a:r>
            <a:endParaRPr lang="en-US" altLang="zh-TW" sz="1800" dirty="0"/>
          </a:p>
          <a:p>
            <a:pPr marL="0" indent="0">
              <a:buNone/>
            </a:pPr>
            <a:r>
              <a:rPr lang="es-ES" altLang="zh-TW" sz="1800" dirty="0"/>
              <a:t>x_l</a:t>
            </a:r>
            <a:r>
              <a:rPr lang="zh-TW" altLang="en-US" sz="1800" dirty="0"/>
              <a:t> </a:t>
            </a:r>
            <a:r>
              <a:rPr lang="en-US" altLang="zh-TW" sz="1800" dirty="0"/>
              <a:t>:</a:t>
            </a:r>
            <a:r>
              <a:rPr lang="zh-TW" altLang="en-US" sz="1800" dirty="0"/>
              <a:t>畫面中</a:t>
            </a:r>
            <a:r>
              <a:rPr lang="en-US" altLang="zh-TW" sz="1800" dirty="0"/>
              <a:t>X</a:t>
            </a:r>
            <a:r>
              <a:rPr lang="zh-TW" altLang="en-US" sz="1800" dirty="0"/>
              <a:t>軸最小值</a:t>
            </a:r>
            <a:endParaRPr lang="en-US" altLang="zh-TW" sz="1800" dirty="0"/>
          </a:p>
          <a:p>
            <a:pPr marL="0" indent="0">
              <a:buNone/>
            </a:pPr>
            <a:r>
              <a:rPr lang="es-ES" altLang="zh-TW" sz="1800" dirty="0"/>
              <a:t>y_u</a:t>
            </a:r>
            <a:r>
              <a:rPr lang="zh-TW" altLang="en-US" sz="1800" dirty="0"/>
              <a:t> </a:t>
            </a:r>
            <a:r>
              <a:rPr lang="en-US" altLang="zh-TW" sz="1800" dirty="0"/>
              <a:t>:</a:t>
            </a:r>
            <a:r>
              <a:rPr lang="zh-TW" altLang="en-US" sz="1800" dirty="0"/>
              <a:t>畫面中</a:t>
            </a:r>
            <a:r>
              <a:rPr lang="en-US" altLang="zh-TW" sz="1800" dirty="0"/>
              <a:t>Y</a:t>
            </a:r>
            <a:r>
              <a:rPr lang="zh-TW" altLang="en-US" sz="1800" dirty="0"/>
              <a:t>軸最大值</a:t>
            </a:r>
            <a:r>
              <a:rPr lang="es-ES" altLang="zh-TW" sz="1800" dirty="0"/>
              <a:t> </a:t>
            </a:r>
          </a:p>
          <a:p>
            <a:pPr marL="0" indent="0">
              <a:buNone/>
            </a:pPr>
            <a:r>
              <a:rPr lang="es-ES" altLang="zh-TW" sz="1800" dirty="0"/>
              <a:t>y_d</a:t>
            </a:r>
            <a:r>
              <a:rPr lang="zh-TW" altLang="en-US" sz="1800" dirty="0"/>
              <a:t> </a:t>
            </a:r>
            <a:r>
              <a:rPr lang="en-US" altLang="zh-TW" sz="1800" dirty="0"/>
              <a:t>:</a:t>
            </a:r>
            <a:r>
              <a:rPr lang="zh-TW" altLang="en-US" sz="1800" dirty="0"/>
              <a:t>畫面中</a:t>
            </a:r>
            <a:r>
              <a:rPr lang="en-US" altLang="zh-TW" sz="1800" dirty="0"/>
              <a:t>Y</a:t>
            </a:r>
            <a:r>
              <a:rPr lang="zh-TW" altLang="en-US" sz="1800" dirty="0"/>
              <a:t>軸最小值</a:t>
            </a:r>
            <a:endParaRPr lang="es-E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00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4CD18-CD4A-4682-8698-1083785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paintWidget-paintEvent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BBDE0-8903-471A-8FB5-7D4B614A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</a:t>
            </a:r>
            <a:r>
              <a:rPr lang="en-US" altLang="zh-TW" dirty="0"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000" dirty="0"/>
              <a:t> </a:t>
            </a:r>
            <a:r>
              <a:rPr lang="es-ES" altLang="zh-TW" sz="2000" dirty="0"/>
              <a:t>x_r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s-ES" altLang="zh-TW" sz="2000" dirty="0"/>
              <a:t> x_l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2000" dirty="0"/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就將</a:t>
            </a:r>
            <a:r>
              <a:rPr lang="en-US" altLang="zh-TW" sz="2000" dirty="0"/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軸顯示在畫面中並按照間距畫出格線，</a:t>
            </a:r>
            <a:r>
              <a:rPr lang="en-US" altLang="zh-TW" sz="2000" dirty="0"/>
              <a:t>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軸同理。如果不在畫面中，就將畫面分成</a:t>
            </a:r>
            <a:r>
              <a:rPr lang="en-US" altLang="zh-TW" sz="2000" dirty="0"/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等分，畫出格線並顯示數字。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畫方程式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將所有方程式讀取出來，如果是設定變數，就先用</a:t>
            </a:r>
            <a:r>
              <a:rPr lang="en-US" altLang="zh-TW" sz="2000" dirty="0" err="1"/>
              <a:t>setVariable</a:t>
            </a:r>
            <a:r>
              <a:rPr lang="zh-TW" altLang="en-US" sz="2000" dirty="0"/>
              <a:t>設定變數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，再來確認是否有循環定義或算式有誤。否則就丟進</a:t>
            </a:r>
            <a:r>
              <a:rPr lang="en-US" altLang="zh-TW" sz="2000" dirty="0" err="1"/>
              <a:t>tranVar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做中敘轉後敘，假設是</a:t>
            </a:r>
            <a:r>
              <a:rPr lang="en-US" altLang="zh-TW" sz="2000" dirty="0"/>
              <a:t>y=f(x)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就用迴圈從</a:t>
            </a:r>
            <a:r>
              <a:rPr lang="en-US" altLang="zh-TW" sz="2000" dirty="0" err="1"/>
              <a:t>x_l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000" dirty="0" err="1"/>
              <a:t>x_r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，然後再丟進</a:t>
            </a:r>
            <a:r>
              <a:rPr lang="en-US" altLang="zh-TW" sz="2000" dirty="0"/>
              <a:t>calculate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計算出所要的值，並判斷是否有</a:t>
            </a:r>
            <a:r>
              <a:rPr lang="en-US" altLang="zh-TW" sz="2000" dirty="0">
                <a:solidFill>
                  <a:srgbClr val="000000"/>
                </a:solidFill>
                <a:ea typeface="細明體" panose="02020509000000000000" pitchFamily="49" charset="-120"/>
              </a:rPr>
              <a:t>error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，如果有</a:t>
            </a:r>
            <a:r>
              <a:rPr lang="en-US" altLang="zh-TW" sz="2000" dirty="0">
                <a:solidFill>
                  <a:srgbClr val="000000"/>
                </a:solidFill>
                <a:ea typeface="細明體" panose="02020509000000000000" pitchFamily="49" charset="-120"/>
              </a:rPr>
              <a:t>error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就跳出迴圈，沒有</a:t>
            </a:r>
            <a:r>
              <a:rPr lang="en-US" altLang="zh-TW" sz="2000" dirty="0"/>
              <a:t>error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的話就將上次的座標和這次的座標畫線連起來。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566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1291</Words>
  <Application>Microsoft Office PowerPoint</Application>
  <PresentationFormat>寬螢幕</PresentationFormat>
  <Paragraphs>133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TimesNewRomanPSMT</vt:lpstr>
      <vt:lpstr>微軟正黑體</vt:lpstr>
      <vt:lpstr>Arial</vt:lpstr>
      <vt:lpstr>Calibri</vt:lpstr>
      <vt:lpstr>Calibri Light</vt:lpstr>
      <vt:lpstr>Office 佈景主題</vt:lpstr>
      <vt:lpstr>Equation Drawing</vt:lpstr>
      <vt:lpstr>PowerPoint 簡報</vt:lpstr>
      <vt:lpstr>Class</vt:lpstr>
      <vt:lpstr>Parser</vt:lpstr>
      <vt:lpstr>Parser-Postfix()</vt:lpstr>
      <vt:lpstr>Parser-Calculate()</vt:lpstr>
      <vt:lpstr>Parser</vt:lpstr>
      <vt:lpstr>paintWidget</vt:lpstr>
      <vt:lpstr>paintWidget-paintEvent()</vt:lpstr>
      <vt:lpstr>paintWidget-mouseMoveEvent()</vt:lpstr>
      <vt:lpstr>paintWidget-wheelEvent()</vt:lpstr>
      <vt:lpstr>ListModel</vt:lpstr>
      <vt:lpstr>ListModel</vt:lpstr>
      <vt:lpstr>Project3</vt:lpstr>
      <vt:lpstr>Project3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Drawing</dc:title>
  <dc:creator>陳怡瑄</dc:creator>
  <cp:lastModifiedBy>稚翔 曾</cp:lastModifiedBy>
  <cp:revision>35</cp:revision>
  <dcterms:created xsi:type="dcterms:W3CDTF">2022-06-17T09:10:09Z</dcterms:created>
  <dcterms:modified xsi:type="dcterms:W3CDTF">2022-06-19T13:52:56Z</dcterms:modified>
</cp:coreProperties>
</file>