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2" r:id="rId5"/>
    <p:sldId id="271" r:id="rId6"/>
    <p:sldId id="262" r:id="rId7"/>
    <p:sldId id="264" r:id="rId8"/>
    <p:sldId id="260" r:id="rId9"/>
    <p:sldId id="263" r:id="rId10"/>
    <p:sldId id="265" r:id="rId11"/>
    <p:sldId id="266" r:id="rId12"/>
    <p:sldId id="267" r:id="rId13"/>
    <p:sldId id="268" r:id="rId14"/>
    <p:sldId id="270" r:id="rId15"/>
    <p:sldId id="258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40302D-2FC0-4B50-861E-A29958BDB10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7C8224-4863-4D4F-9F9B-22C9DAD7E9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Which quarter sees the most cargo movement?</a:t>
          </a:r>
        </a:p>
      </dgm:t>
    </dgm:pt>
    <dgm:pt modelId="{4C0EC338-15EC-4F85-B1D1-3FEAFB061C79}" type="parTrans" cxnId="{DFE269C9-16CF-43CB-8E7E-7AC15EC71C39}">
      <dgm:prSet/>
      <dgm:spPr/>
      <dgm:t>
        <a:bodyPr/>
        <a:lstStyle/>
        <a:p>
          <a:endParaRPr lang="en-US"/>
        </a:p>
      </dgm:t>
    </dgm:pt>
    <dgm:pt modelId="{B313877B-6195-4529-B96A-2A531880BA27}" type="sibTrans" cxnId="{DFE269C9-16CF-43CB-8E7E-7AC15EC71C39}">
      <dgm:prSet/>
      <dgm:spPr/>
      <dgm:t>
        <a:bodyPr/>
        <a:lstStyle/>
        <a:p>
          <a:endParaRPr lang="en-US"/>
        </a:p>
      </dgm:t>
    </dgm:pt>
    <dgm:pt modelId="{C4A2735C-1696-4ECD-B382-9D6645BC55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What regions use this airport the most?</a:t>
          </a:r>
        </a:p>
      </dgm:t>
    </dgm:pt>
    <dgm:pt modelId="{77E8C14A-27B6-48D5-9FD3-CF2D489CFFCA}" type="parTrans" cxnId="{69E0F2A1-B468-4300-AD5B-E052524650B9}">
      <dgm:prSet/>
      <dgm:spPr/>
      <dgm:t>
        <a:bodyPr/>
        <a:lstStyle/>
        <a:p>
          <a:endParaRPr lang="en-US"/>
        </a:p>
      </dgm:t>
    </dgm:pt>
    <dgm:pt modelId="{150E8B86-89EC-415D-A164-27A218679B5B}" type="sibTrans" cxnId="{69E0F2A1-B468-4300-AD5B-E052524650B9}">
      <dgm:prSet/>
      <dgm:spPr/>
      <dgm:t>
        <a:bodyPr/>
        <a:lstStyle/>
        <a:p>
          <a:endParaRPr lang="en-US"/>
        </a:p>
      </dgm:t>
    </dgm:pt>
    <dgm:pt modelId="{69CE9A3F-69D6-4AF5-8E00-ED3C0DFF30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What type of plane moves the most cargo?</a:t>
          </a:r>
        </a:p>
      </dgm:t>
    </dgm:pt>
    <dgm:pt modelId="{C77C992E-4331-4C43-8BDB-65DD159F1B3D}" type="parTrans" cxnId="{3A7FF084-90C7-401A-AC7A-B5841B19E838}">
      <dgm:prSet/>
      <dgm:spPr/>
      <dgm:t>
        <a:bodyPr/>
        <a:lstStyle/>
        <a:p>
          <a:endParaRPr lang="en-US"/>
        </a:p>
      </dgm:t>
    </dgm:pt>
    <dgm:pt modelId="{CAA33832-47AB-4E6E-9444-B1BC3935079C}" type="sibTrans" cxnId="{3A7FF084-90C7-401A-AC7A-B5841B19E838}">
      <dgm:prSet/>
      <dgm:spPr/>
      <dgm:t>
        <a:bodyPr/>
        <a:lstStyle/>
        <a:p>
          <a:endParaRPr lang="en-US"/>
        </a:p>
      </dgm:t>
    </dgm:pt>
    <dgm:pt modelId="{CA5209DA-0DE0-4357-8680-AD307DD53C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Does the US import or export more cargo?</a:t>
          </a:r>
        </a:p>
      </dgm:t>
    </dgm:pt>
    <dgm:pt modelId="{8974BD28-542C-4B0B-A9DA-7ECCC10E9AA6}" type="parTrans" cxnId="{EB7EEC48-25EA-41D7-BD45-672701A9D8BC}">
      <dgm:prSet/>
      <dgm:spPr/>
      <dgm:t>
        <a:bodyPr/>
        <a:lstStyle/>
        <a:p>
          <a:endParaRPr lang="en-US"/>
        </a:p>
      </dgm:t>
    </dgm:pt>
    <dgm:pt modelId="{4A38EA54-69AA-48E0-BAF2-7CEE979DA178}" type="sibTrans" cxnId="{EB7EEC48-25EA-41D7-BD45-672701A9D8BC}">
      <dgm:prSet/>
      <dgm:spPr/>
      <dgm:t>
        <a:bodyPr/>
        <a:lstStyle/>
        <a:p>
          <a:endParaRPr lang="en-US"/>
        </a:p>
      </dgm:t>
    </dgm:pt>
    <dgm:pt modelId="{59555160-0536-4454-BF7C-0B1A0FCE1679}" type="pres">
      <dgm:prSet presAssocID="{0F40302D-2FC0-4B50-861E-A29958BDB108}" presName="root" presStyleCnt="0">
        <dgm:presLayoutVars>
          <dgm:dir/>
          <dgm:resizeHandles val="exact"/>
        </dgm:presLayoutVars>
      </dgm:prSet>
      <dgm:spPr/>
    </dgm:pt>
    <dgm:pt modelId="{0FE7C0E6-DD1C-4B46-AFBD-F73EFA16DA55}" type="pres">
      <dgm:prSet presAssocID="{837C8224-4863-4D4F-9F9B-22C9DAD7E92C}" presName="compNode" presStyleCnt="0"/>
      <dgm:spPr/>
    </dgm:pt>
    <dgm:pt modelId="{6379A7B1-3121-4245-BB3E-16CFEAED52A4}" type="pres">
      <dgm:prSet presAssocID="{837C8224-4863-4D4F-9F9B-22C9DAD7E92C}" presName="iconBgRect" presStyleLbl="bgShp" presStyleIdx="0" presStyleCnt="4"/>
      <dgm:spPr/>
    </dgm:pt>
    <dgm:pt modelId="{B75922B3-6419-41C4-A979-4623E09ED034}" type="pres">
      <dgm:prSet presAssocID="{837C8224-4863-4D4F-9F9B-22C9DAD7E9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AE93C7DB-4AB1-417F-A8E0-40ED34A3CE98}" type="pres">
      <dgm:prSet presAssocID="{837C8224-4863-4D4F-9F9B-22C9DAD7E92C}" presName="spaceRect" presStyleCnt="0"/>
      <dgm:spPr/>
    </dgm:pt>
    <dgm:pt modelId="{6908754D-C53B-466C-B211-47FC7055DCFE}" type="pres">
      <dgm:prSet presAssocID="{837C8224-4863-4D4F-9F9B-22C9DAD7E92C}" presName="textRect" presStyleLbl="revTx" presStyleIdx="0" presStyleCnt="4">
        <dgm:presLayoutVars>
          <dgm:chMax val="1"/>
          <dgm:chPref val="1"/>
        </dgm:presLayoutVars>
      </dgm:prSet>
      <dgm:spPr/>
    </dgm:pt>
    <dgm:pt modelId="{BA39654A-0F3F-4D39-AC32-A357A359AC0D}" type="pres">
      <dgm:prSet presAssocID="{B313877B-6195-4529-B96A-2A531880BA27}" presName="sibTrans" presStyleCnt="0"/>
      <dgm:spPr/>
    </dgm:pt>
    <dgm:pt modelId="{C295D4D5-22BD-416D-8D5F-804A7A53F625}" type="pres">
      <dgm:prSet presAssocID="{C4A2735C-1696-4ECD-B382-9D6645BC55BC}" presName="compNode" presStyleCnt="0"/>
      <dgm:spPr/>
    </dgm:pt>
    <dgm:pt modelId="{89802FC2-81B5-48EC-9AA8-35822C052094}" type="pres">
      <dgm:prSet presAssocID="{C4A2735C-1696-4ECD-B382-9D6645BC55BC}" presName="iconBgRect" presStyleLbl="bgShp" presStyleIdx="1" presStyleCnt="4"/>
      <dgm:spPr/>
    </dgm:pt>
    <dgm:pt modelId="{964A63BC-CA59-45C3-8CAF-ECE982F063FC}" type="pres">
      <dgm:prSet presAssocID="{C4A2735C-1696-4ECD-B382-9D6645BC55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06362A41-C487-46F9-84EC-3726D4EBB40E}" type="pres">
      <dgm:prSet presAssocID="{C4A2735C-1696-4ECD-B382-9D6645BC55BC}" presName="spaceRect" presStyleCnt="0"/>
      <dgm:spPr/>
    </dgm:pt>
    <dgm:pt modelId="{31135CF7-05F8-48EB-A7AD-9EB1D0AA1126}" type="pres">
      <dgm:prSet presAssocID="{C4A2735C-1696-4ECD-B382-9D6645BC55BC}" presName="textRect" presStyleLbl="revTx" presStyleIdx="1" presStyleCnt="4">
        <dgm:presLayoutVars>
          <dgm:chMax val="1"/>
          <dgm:chPref val="1"/>
        </dgm:presLayoutVars>
      </dgm:prSet>
      <dgm:spPr/>
    </dgm:pt>
    <dgm:pt modelId="{3D3D488D-C08D-4F98-A855-6E94332A8F39}" type="pres">
      <dgm:prSet presAssocID="{150E8B86-89EC-415D-A164-27A218679B5B}" presName="sibTrans" presStyleCnt="0"/>
      <dgm:spPr/>
    </dgm:pt>
    <dgm:pt modelId="{752267A3-AC65-4435-8AF6-E34C124752BF}" type="pres">
      <dgm:prSet presAssocID="{69CE9A3F-69D6-4AF5-8E00-ED3C0DFF30C2}" presName="compNode" presStyleCnt="0"/>
      <dgm:spPr/>
    </dgm:pt>
    <dgm:pt modelId="{DDA384C4-C373-4A44-B97E-C09D8F465E9C}" type="pres">
      <dgm:prSet presAssocID="{69CE9A3F-69D6-4AF5-8E00-ED3C0DFF30C2}" presName="iconBgRect" presStyleLbl="bgShp" presStyleIdx="2" presStyleCnt="4"/>
      <dgm:spPr/>
    </dgm:pt>
    <dgm:pt modelId="{C270D7B8-FE2A-4512-80BD-C9A6F6BF8A53}" type="pres">
      <dgm:prSet presAssocID="{69CE9A3F-69D6-4AF5-8E00-ED3C0DFF30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A7E8A3AB-7F6D-4243-B0EE-84E2A1E4D695}" type="pres">
      <dgm:prSet presAssocID="{69CE9A3F-69D6-4AF5-8E00-ED3C0DFF30C2}" presName="spaceRect" presStyleCnt="0"/>
      <dgm:spPr/>
    </dgm:pt>
    <dgm:pt modelId="{22331028-A821-42B4-8B1D-72A67F9AEDDD}" type="pres">
      <dgm:prSet presAssocID="{69CE9A3F-69D6-4AF5-8E00-ED3C0DFF30C2}" presName="textRect" presStyleLbl="revTx" presStyleIdx="2" presStyleCnt="4">
        <dgm:presLayoutVars>
          <dgm:chMax val="1"/>
          <dgm:chPref val="1"/>
        </dgm:presLayoutVars>
      </dgm:prSet>
      <dgm:spPr/>
    </dgm:pt>
    <dgm:pt modelId="{6D228A08-3528-4421-9C3F-D6DE8556AB72}" type="pres">
      <dgm:prSet presAssocID="{CAA33832-47AB-4E6E-9444-B1BC3935079C}" presName="sibTrans" presStyleCnt="0"/>
      <dgm:spPr/>
    </dgm:pt>
    <dgm:pt modelId="{9D1FEFE1-6F9B-469C-8FA0-EF041240B9A6}" type="pres">
      <dgm:prSet presAssocID="{CA5209DA-0DE0-4357-8680-AD307DD53CC5}" presName="compNode" presStyleCnt="0"/>
      <dgm:spPr/>
    </dgm:pt>
    <dgm:pt modelId="{68F0DC3A-BD6C-46AD-805F-66E6C9CDAA75}" type="pres">
      <dgm:prSet presAssocID="{CA5209DA-0DE0-4357-8680-AD307DD53CC5}" presName="iconBgRect" presStyleLbl="bgShp" presStyleIdx="3" presStyleCnt="4"/>
      <dgm:spPr/>
    </dgm:pt>
    <dgm:pt modelId="{A7DBDC72-2129-4DD6-ACDD-B3E7A63B7549}" type="pres">
      <dgm:prSet presAssocID="{CA5209DA-0DE0-4357-8680-AD307DD53C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E7FD6B58-F8A6-49A5-A115-296FCC8857DC}" type="pres">
      <dgm:prSet presAssocID="{CA5209DA-0DE0-4357-8680-AD307DD53CC5}" presName="spaceRect" presStyleCnt="0"/>
      <dgm:spPr/>
    </dgm:pt>
    <dgm:pt modelId="{D4EC06D1-3C39-4F80-BECE-C878FF7EA6C1}" type="pres">
      <dgm:prSet presAssocID="{CA5209DA-0DE0-4357-8680-AD307DD53CC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E6D9404-6932-43E2-91CC-86A73C9F22F6}" type="presOf" srcId="{0F40302D-2FC0-4B50-861E-A29958BDB108}" destId="{59555160-0536-4454-BF7C-0B1A0FCE1679}" srcOrd="0" destOrd="0" presId="urn:microsoft.com/office/officeart/2018/5/layout/IconCircleLabelList"/>
    <dgm:cxn modelId="{A0A89D46-DC19-4439-B9CF-4D001D78DE65}" type="presOf" srcId="{C4A2735C-1696-4ECD-B382-9D6645BC55BC}" destId="{31135CF7-05F8-48EB-A7AD-9EB1D0AA1126}" srcOrd="0" destOrd="0" presId="urn:microsoft.com/office/officeart/2018/5/layout/IconCircleLabelList"/>
    <dgm:cxn modelId="{EB7EEC48-25EA-41D7-BD45-672701A9D8BC}" srcId="{0F40302D-2FC0-4B50-861E-A29958BDB108}" destId="{CA5209DA-0DE0-4357-8680-AD307DD53CC5}" srcOrd="3" destOrd="0" parTransId="{8974BD28-542C-4B0B-A9DA-7ECCC10E9AA6}" sibTransId="{4A38EA54-69AA-48E0-BAF2-7CEE979DA178}"/>
    <dgm:cxn modelId="{3A7FF084-90C7-401A-AC7A-B5841B19E838}" srcId="{0F40302D-2FC0-4B50-861E-A29958BDB108}" destId="{69CE9A3F-69D6-4AF5-8E00-ED3C0DFF30C2}" srcOrd="2" destOrd="0" parTransId="{C77C992E-4331-4C43-8BDB-65DD159F1B3D}" sibTransId="{CAA33832-47AB-4E6E-9444-B1BC3935079C}"/>
    <dgm:cxn modelId="{40269B87-6419-4F26-8730-8D48F501F785}" type="presOf" srcId="{CA5209DA-0DE0-4357-8680-AD307DD53CC5}" destId="{D4EC06D1-3C39-4F80-BECE-C878FF7EA6C1}" srcOrd="0" destOrd="0" presId="urn:microsoft.com/office/officeart/2018/5/layout/IconCircleLabelList"/>
    <dgm:cxn modelId="{69E0F2A1-B468-4300-AD5B-E052524650B9}" srcId="{0F40302D-2FC0-4B50-861E-A29958BDB108}" destId="{C4A2735C-1696-4ECD-B382-9D6645BC55BC}" srcOrd="1" destOrd="0" parTransId="{77E8C14A-27B6-48D5-9FD3-CF2D489CFFCA}" sibTransId="{150E8B86-89EC-415D-A164-27A218679B5B}"/>
    <dgm:cxn modelId="{DFE269C9-16CF-43CB-8E7E-7AC15EC71C39}" srcId="{0F40302D-2FC0-4B50-861E-A29958BDB108}" destId="{837C8224-4863-4D4F-9F9B-22C9DAD7E92C}" srcOrd="0" destOrd="0" parTransId="{4C0EC338-15EC-4F85-B1D1-3FEAFB061C79}" sibTransId="{B313877B-6195-4529-B96A-2A531880BA27}"/>
    <dgm:cxn modelId="{35B5E2E9-3D98-4168-AA1C-110267485867}" type="presOf" srcId="{837C8224-4863-4D4F-9F9B-22C9DAD7E92C}" destId="{6908754D-C53B-466C-B211-47FC7055DCFE}" srcOrd="0" destOrd="0" presId="urn:microsoft.com/office/officeart/2018/5/layout/IconCircleLabelList"/>
    <dgm:cxn modelId="{6B1982F2-E9CF-4A89-A8A3-106679959048}" type="presOf" srcId="{69CE9A3F-69D6-4AF5-8E00-ED3C0DFF30C2}" destId="{22331028-A821-42B4-8B1D-72A67F9AEDDD}" srcOrd="0" destOrd="0" presId="urn:microsoft.com/office/officeart/2018/5/layout/IconCircleLabelList"/>
    <dgm:cxn modelId="{3C875C93-5153-4F23-B485-CFDF1EBE52C3}" type="presParOf" srcId="{59555160-0536-4454-BF7C-0B1A0FCE1679}" destId="{0FE7C0E6-DD1C-4B46-AFBD-F73EFA16DA55}" srcOrd="0" destOrd="0" presId="urn:microsoft.com/office/officeart/2018/5/layout/IconCircleLabelList"/>
    <dgm:cxn modelId="{20D685F4-EEDD-4E15-9A3F-421DEF04566F}" type="presParOf" srcId="{0FE7C0E6-DD1C-4B46-AFBD-F73EFA16DA55}" destId="{6379A7B1-3121-4245-BB3E-16CFEAED52A4}" srcOrd="0" destOrd="0" presId="urn:microsoft.com/office/officeart/2018/5/layout/IconCircleLabelList"/>
    <dgm:cxn modelId="{2369491A-627A-4E58-B8C3-7F1C403E2902}" type="presParOf" srcId="{0FE7C0E6-DD1C-4B46-AFBD-F73EFA16DA55}" destId="{B75922B3-6419-41C4-A979-4623E09ED034}" srcOrd="1" destOrd="0" presId="urn:microsoft.com/office/officeart/2018/5/layout/IconCircleLabelList"/>
    <dgm:cxn modelId="{D9259835-DEE1-422E-9C5E-07ABA504FFDB}" type="presParOf" srcId="{0FE7C0E6-DD1C-4B46-AFBD-F73EFA16DA55}" destId="{AE93C7DB-4AB1-417F-A8E0-40ED34A3CE98}" srcOrd="2" destOrd="0" presId="urn:microsoft.com/office/officeart/2018/5/layout/IconCircleLabelList"/>
    <dgm:cxn modelId="{620576C6-F41C-4FEA-810F-FE39E8511FD5}" type="presParOf" srcId="{0FE7C0E6-DD1C-4B46-AFBD-F73EFA16DA55}" destId="{6908754D-C53B-466C-B211-47FC7055DCFE}" srcOrd="3" destOrd="0" presId="urn:microsoft.com/office/officeart/2018/5/layout/IconCircleLabelList"/>
    <dgm:cxn modelId="{FFE30730-F7A0-4CB2-A960-0745DFD43BEA}" type="presParOf" srcId="{59555160-0536-4454-BF7C-0B1A0FCE1679}" destId="{BA39654A-0F3F-4D39-AC32-A357A359AC0D}" srcOrd="1" destOrd="0" presId="urn:microsoft.com/office/officeart/2018/5/layout/IconCircleLabelList"/>
    <dgm:cxn modelId="{98B3EAFB-74D2-46BB-BFE5-B5F13F69EB2F}" type="presParOf" srcId="{59555160-0536-4454-BF7C-0B1A0FCE1679}" destId="{C295D4D5-22BD-416D-8D5F-804A7A53F625}" srcOrd="2" destOrd="0" presId="urn:microsoft.com/office/officeart/2018/5/layout/IconCircleLabelList"/>
    <dgm:cxn modelId="{82C30990-13C5-406A-92AA-880D7555BBD0}" type="presParOf" srcId="{C295D4D5-22BD-416D-8D5F-804A7A53F625}" destId="{89802FC2-81B5-48EC-9AA8-35822C052094}" srcOrd="0" destOrd="0" presId="urn:microsoft.com/office/officeart/2018/5/layout/IconCircleLabelList"/>
    <dgm:cxn modelId="{6140CBD8-8A9D-4959-8700-5FE6E772DAFC}" type="presParOf" srcId="{C295D4D5-22BD-416D-8D5F-804A7A53F625}" destId="{964A63BC-CA59-45C3-8CAF-ECE982F063FC}" srcOrd="1" destOrd="0" presId="urn:microsoft.com/office/officeart/2018/5/layout/IconCircleLabelList"/>
    <dgm:cxn modelId="{590646FE-8CD9-4951-9F3B-3F083AB6082E}" type="presParOf" srcId="{C295D4D5-22BD-416D-8D5F-804A7A53F625}" destId="{06362A41-C487-46F9-84EC-3726D4EBB40E}" srcOrd="2" destOrd="0" presId="urn:microsoft.com/office/officeart/2018/5/layout/IconCircleLabelList"/>
    <dgm:cxn modelId="{2C59B31B-444B-423E-BE00-FF75A8EDA5F8}" type="presParOf" srcId="{C295D4D5-22BD-416D-8D5F-804A7A53F625}" destId="{31135CF7-05F8-48EB-A7AD-9EB1D0AA1126}" srcOrd="3" destOrd="0" presId="urn:microsoft.com/office/officeart/2018/5/layout/IconCircleLabelList"/>
    <dgm:cxn modelId="{158BF113-B676-462C-8FF6-FEB2C63DA8D6}" type="presParOf" srcId="{59555160-0536-4454-BF7C-0B1A0FCE1679}" destId="{3D3D488D-C08D-4F98-A855-6E94332A8F39}" srcOrd="3" destOrd="0" presId="urn:microsoft.com/office/officeart/2018/5/layout/IconCircleLabelList"/>
    <dgm:cxn modelId="{CC73C63C-D28A-4A29-BE23-9DB34B31C896}" type="presParOf" srcId="{59555160-0536-4454-BF7C-0B1A0FCE1679}" destId="{752267A3-AC65-4435-8AF6-E34C124752BF}" srcOrd="4" destOrd="0" presId="urn:microsoft.com/office/officeart/2018/5/layout/IconCircleLabelList"/>
    <dgm:cxn modelId="{7AD9DA8C-4CCA-449E-A50D-63EE42318BDA}" type="presParOf" srcId="{752267A3-AC65-4435-8AF6-E34C124752BF}" destId="{DDA384C4-C373-4A44-B97E-C09D8F465E9C}" srcOrd="0" destOrd="0" presId="urn:microsoft.com/office/officeart/2018/5/layout/IconCircleLabelList"/>
    <dgm:cxn modelId="{C0B8811F-15AF-47B0-9214-8C2498EE3125}" type="presParOf" srcId="{752267A3-AC65-4435-8AF6-E34C124752BF}" destId="{C270D7B8-FE2A-4512-80BD-C9A6F6BF8A53}" srcOrd="1" destOrd="0" presId="urn:microsoft.com/office/officeart/2018/5/layout/IconCircleLabelList"/>
    <dgm:cxn modelId="{CDE46942-B65F-4B70-B8C8-AC39BF4B0B3D}" type="presParOf" srcId="{752267A3-AC65-4435-8AF6-E34C124752BF}" destId="{A7E8A3AB-7F6D-4243-B0EE-84E2A1E4D695}" srcOrd="2" destOrd="0" presId="urn:microsoft.com/office/officeart/2018/5/layout/IconCircleLabelList"/>
    <dgm:cxn modelId="{ECF7C789-83F1-4E9F-B4EA-0E7DCE45A953}" type="presParOf" srcId="{752267A3-AC65-4435-8AF6-E34C124752BF}" destId="{22331028-A821-42B4-8B1D-72A67F9AEDDD}" srcOrd="3" destOrd="0" presId="urn:microsoft.com/office/officeart/2018/5/layout/IconCircleLabelList"/>
    <dgm:cxn modelId="{30C46517-4CF1-4E03-B25E-8E2A741FB023}" type="presParOf" srcId="{59555160-0536-4454-BF7C-0B1A0FCE1679}" destId="{6D228A08-3528-4421-9C3F-D6DE8556AB72}" srcOrd="5" destOrd="0" presId="urn:microsoft.com/office/officeart/2018/5/layout/IconCircleLabelList"/>
    <dgm:cxn modelId="{856D19DD-5435-4F4A-AB1F-E96F5E797849}" type="presParOf" srcId="{59555160-0536-4454-BF7C-0B1A0FCE1679}" destId="{9D1FEFE1-6F9B-469C-8FA0-EF041240B9A6}" srcOrd="6" destOrd="0" presId="urn:microsoft.com/office/officeart/2018/5/layout/IconCircleLabelList"/>
    <dgm:cxn modelId="{104CED21-79EE-4409-B63D-E65C576B6873}" type="presParOf" srcId="{9D1FEFE1-6F9B-469C-8FA0-EF041240B9A6}" destId="{68F0DC3A-BD6C-46AD-805F-66E6C9CDAA75}" srcOrd="0" destOrd="0" presId="urn:microsoft.com/office/officeart/2018/5/layout/IconCircleLabelList"/>
    <dgm:cxn modelId="{0D7AC5F8-92B5-4A1A-986B-0F641F856E8C}" type="presParOf" srcId="{9D1FEFE1-6F9B-469C-8FA0-EF041240B9A6}" destId="{A7DBDC72-2129-4DD6-ACDD-B3E7A63B7549}" srcOrd="1" destOrd="0" presId="urn:microsoft.com/office/officeart/2018/5/layout/IconCircleLabelList"/>
    <dgm:cxn modelId="{D119DFA4-0B1C-499D-82F2-672F69452DC2}" type="presParOf" srcId="{9D1FEFE1-6F9B-469C-8FA0-EF041240B9A6}" destId="{E7FD6B58-F8A6-49A5-A115-296FCC8857DC}" srcOrd="2" destOrd="0" presId="urn:microsoft.com/office/officeart/2018/5/layout/IconCircleLabelList"/>
    <dgm:cxn modelId="{08754FD5-5FC2-413D-AB8D-BB123CEEB180}" type="presParOf" srcId="{9D1FEFE1-6F9B-469C-8FA0-EF041240B9A6}" destId="{D4EC06D1-3C39-4F80-BECE-C878FF7EA6C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9A7B1-3121-4245-BB3E-16CFEAED52A4}">
      <dsp:nvSpPr>
        <dsp:cNvPr id="0" name=""/>
        <dsp:cNvSpPr/>
      </dsp:nvSpPr>
      <dsp:spPr>
        <a:xfrm>
          <a:off x="970536" y="169015"/>
          <a:ext cx="1264024" cy="12640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922B3-6419-41C4-A979-4623E09ED034}">
      <dsp:nvSpPr>
        <dsp:cNvPr id="0" name=""/>
        <dsp:cNvSpPr/>
      </dsp:nvSpPr>
      <dsp:spPr>
        <a:xfrm>
          <a:off x="1239918" y="438397"/>
          <a:ext cx="725260" cy="725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8754D-C53B-466C-B211-47FC7055DCFE}">
      <dsp:nvSpPr>
        <dsp:cNvPr id="0" name=""/>
        <dsp:cNvSpPr/>
      </dsp:nvSpPr>
      <dsp:spPr>
        <a:xfrm>
          <a:off x="566462" y="1826752"/>
          <a:ext cx="2072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Which quarter sees the most cargo movement?</a:t>
          </a:r>
        </a:p>
      </dsp:txBody>
      <dsp:txXfrm>
        <a:off x="566462" y="1826752"/>
        <a:ext cx="2072172" cy="720000"/>
      </dsp:txXfrm>
    </dsp:sp>
    <dsp:sp modelId="{89802FC2-81B5-48EC-9AA8-35822C052094}">
      <dsp:nvSpPr>
        <dsp:cNvPr id="0" name=""/>
        <dsp:cNvSpPr/>
      </dsp:nvSpPr>
      <dsp:spPr>
        <a:xfrm>
          <a:off x="3405338" y="169015"/>
          <a:ext cx="1264024" cy="12640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A63BC-CA59-45C3-8CAF-ECE982F063FC}">
      <dsp:nvSpPr>
        <dsp:cNvPr id="0" name=""/>
        <dsp:cNvSpPr/>
      </dsp:nvSpPr>
      <dsp:spPr>
        <a:xfrm>
          <a:off x="3674720" y="438397"/>
          <a:ext cx="725260" cy="725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35CF7-05F8-48EB-A7AD-9EB1D0AA1126}">
      <dsp:nvSpPr>
        <dsp:cNvPr id="0" name=""/>
        <dsp:cNvSpPr/>
      </dsp:nvSpPr>
      <dsp:spPr>
        <a:xfrm>
          <a:off x="3001264" y="1826752"/>
          <a:ext cx="2072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What regions use this airport the most?</a:t>
          </a:r>
        </a:p>
      </dsp:txBody>
      <dsp:txXfrm>
        <a:off x="3001264" y="1826752"/>
        <a:ext cx="2072172" cy="720000"/>
      </dsp:txXfrm>
    </dsp:sp>
    <dsp:sp modelId="{DDA384C4-C373-4A44-B97E-C09D8F465E9C}">
      <dsp:nvSpPr>
        <dsp:cNvPr id="0" name=""/>
        <dsp:cNvSpPr/>
      </dsp:nvSpPr>
      <dsp:spPr>
        <a:xfrm>
          <a:off x="5840140" y="169015"/>
          <a:ext cx="1264024" cy="12640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0D7B8-FE2A-4512-80BD-C9A6F6BF8A53}">
      <dsp:nvSpPr>
        <dsp:cNvPr id="0" name=""/>
        <dsp:cNvSpPr/>
      </dsp:nvSpPr>
      <dsp:spPr>
        <a:xfrm>
          <a:off x="6109522" y="438397"/>
          <a:ext cx="725260" cy="725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31028-A821-42B4-8B1D-72A67F9AEDDD}">
      <dsp:nvSpPr>
        <dsp:cNvPr id="0" name=""/>
        <dsp:cNvSpPr/>
      </dsp:nvSpPr>
      <dsp:spPr>
        <a:xfrm>
          <a:off x="5436067" y="1826752"/>
          <a:ext cx="2072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What type of plane moves the most cargo?</a:t>
          </a:r>
        </a:p>
      </dsp:txBody>
      <dsp:txXfrm>
        <a:off x="5436067" y="1826752"/>
        <a:ext cx="2072172" cy="720000"/>
      </dsp:txXfrm>
    </dsp:sp>
    <dsp:sp modelId="{68F0DC3A-BD6C-46AD-805F-66E6C9CDAA75}">
      <dsp:nvSpPr>
        <dsp:cNvPr id="0" name=""/>
        <dsp:cNvSpPr/>
      </dsp:nvSpPr>
      <dsp:spPr>
        <a:xfrm>
          <a:off x="8274942" y="169015"/>
          <a:ext cx="1264024" cy="12640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BDC72-2129-4DD6-ACDD-B3E7A63B7549}">
      <dsp:nvSpPr>
        <dsp:cNvPr id="0" name=""/>
        <dsp:cNvSpPr/>
      </dsp:nvSpPr>
      <dsp:spPr>
        <a:xfrm>
          <a:off x="8544325" y="438397"/>
          <a:ext cx="725260" cy="7252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C06D1-3C39-4F80-BECE-C878FF7EA6C1}">
      <dsp:nvSpPr>
        <dsp:cNvPr id="0" name=""/>
        <dsp:cNvSpPr/>
      </dsp:nvSpPr>
      <dsp:spPr>
        <a:xfrm>
          <a:off x="7870869" y="1826752"/>
          <a:ext cx="2072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Does the US import or export more cargo?</a:t>
          </a:r>
        </a:p>
      </dsp:txBody>
      <dsp:txXfrm>
        <a:off x="7870869" y="1826752"/>
        <a:ext cx="207217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93DA-902C-471A-9334-D821DCA63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6F8D1-7E87-43B2-B52F-060063C62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3DA64-0579-4D8F-9871-396F38C3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4E9A-98E7-4A2F-9709-93470ECC68BF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C23A6-4357-479F-84D5-2B0E97FB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B060E-202D-45B6-BDAD-EF0BC0E3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ED95-78DA-4564-90C4-D3670805DB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63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A2D-B975-44DA-AF34-EA528B36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798A5-A150-4841-ABC2-D30A3C776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6E403-4CE1-40C6-B900-1A25D3AF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4E9A-98E7-4A2F-9709-93470ECC68BF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73F7E-5F55-470E-B6A4-FAEE2823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0EEC0-D19B-4DBA-A703-F96AB820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ED95-78DA-4564-90C4-D3670805DB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52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64C3C-6201-4C59-82FD-746F0FF65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D964B-72C2-4E43-B941-203B0BB9D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CF2A0-F3EC-428C-BD60-FC9A5B2C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4E9A-98E7-4A2F-9709-93470ECC68BF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FB377-16B9-4BDA-B316-3AEA980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4E67F-8DA9-455B-A3BF-C868590B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ED95-78DA-4564-90C4-D3670805DB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20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F17B-5238-41BD-816F-369EB822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2A9A-AA22-42B2-971D-5B2401D2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9CB46-1E71-414A-AE8D-64B9403F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4E9A-98E7-4A2F-9709-93470ECC68BF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DB514-8F82-4E60-BBE0-86B14B0B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58A7-246B-4C8F-9D47-7BAA9769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ED95-78DA-4564-90C4-D3670805DB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51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01A-692E-4A1A-AA40-D77983A0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B87B1-C4A9-472F-B796-9CA31691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65EF7-D782-42EB-A7CA-0BA49D9D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4E9A-98E7-4A2F-9709-93470ECC68BF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49426-9EE7-4269-A7CA-0209A018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FFA4-396E-4F2E-BC64-37799421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ED95-78DA-4564-90C4-D3670805DB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24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C1DD-147E-4E95-A3CE-D9D90E3B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C956-F862-4473-AEDF-C0F038C9D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842B-422B-409C-9060-2AF91F7CD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1A5AE-6A7D-4F82-B04A-54D2AE4E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4E9A-98E7-4A2F-9709-93470ECC68BF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16831-8392-4A1B-907D-16A18475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58F51-3BC1-4154-B25C-F0FF3A46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ED95-78DA-4564-90C4-D3670805DB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46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27A3-E92E-4D5D-853E-CC78E228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E7733-F2D2-4531-A131-40F4F6F2E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6320D-C995-4FD3-AE7F-81631DC83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BA904-24D5-468E-A728-5FCBF766C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199C1-1949-45F8-9F83-3E2A3BD82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1294D-B28A-44E6-810E-B1C89210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4E9A-98E7-4A2F-9709-93470ECC68BF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061E9-AEBB-47AC-AD6F-18DD9A46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F5602-F013-452B-858E-CAF051E0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ED95-78DA-4564-90C4-D3670805DB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85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F777-8A9E-429E-BEE4-97F06472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02947-A0EA-4154-9E18-C84C4A0C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4E9A-98E7-4A2F-9709-93470ECC68BF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8F1BC-BD96-4917-8216-29FDEA93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4D147-55BF-4E04-979B-21FCDC64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ED95-78DA-4564-90C4-D3670805DB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11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CA653-4C91-43FE-B730-BAE2E394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4E9A-98E7-4A2F-9709-93470ECC68BF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247FA-07B5-4D49-984A-182879F0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E07F-CD65-4540-A4BC-84469A27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ED95-78DA-4564-90C4-D3670805DB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78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A06E-C7FE-41E3-8552-29C94442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1210F-1CE3-4413-B2C4-00C136BD8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A82EA-0ACC-4BE3-B039-5E19AEFCF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9C3AE-8A5C-404E-AD70-F0E5B0D8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4E9A-98E7-4A2F-9709-93470ECC68BF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678E4-300E-4A4B-B40F-EAF4E806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723FE-9C73-4145-B052-D66F7EEE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ED95-78DA-4564-90C4-D3670805DB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12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70D4-4426-4F6D-ABDA-B8188D30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A5BD1-9D05-4D65-B265-FD3D1C602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0772D-A9E3-4667-A446-AE332CF39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BAFF5-351D-423B-8BBE-F159F4A3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4E9A-98E7-4A2F-9709-93470ECC68BF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EA260-E1EF-4019-8E6C-ADFC1748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A88B6-C9EA-4963-82C5-8422FF4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ED95-78DA-4564-90C4-D3670805DB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73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0DEBD-4631-44BB-8433-AC61A740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58B54-0826-4E2F-9F76-9D5C5B438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6527A-D22C-447A-BE29-E3694D848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4E9A-98E7-4A2F-9709-93470ECC68BF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841F-38E7-41DC-9378-3B5A29D72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B5D75-08D6-4099-9A04-E2B6DF740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ED95-78DA-4564-90C4-D3670805DB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56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lane on tarmac">
            <a:extLst>
              <a:ext uri="{FF2B5EF4-FFF2-40B4-BE49-F238E27FC236}">
                <a16:creationId xmlns:a16="http://schemas.microsoft.com/office/drawing/2014/main" id="{A99FA608-CCC3-47CB-998E-08BD3D53B2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r="7662" b="43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2FA0E-8F35-494C-97E9-BDA3A1409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Dashboard Effectiveness</a:t>
            </a:r>
            <a:endParaRPr lang="en-CA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4BC06-2F6E-4B56-93E2-F464FD4F2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300" dirty="0"/>
              <a:t>Using San Francisco airport cargo data</a:t>
            </a:r>
          </a:p>
          <a:p>
            <a:pPr algn="l"/>
            <a:endParaRPr lang="en-US" sz="1300" dirty="0"/>
          </a:p>
          <a:p>
            <a:pPr algn="l"/>
            <a:endParaRPr lang="en-US" sz="1300" dirty="0"/>
          </a:p>
          <a:p>
            <a:pPr algn="l"/>
            <a:r>
              <a:rPr lang="en-US" sz="1300"/>
              <a:t>Sean Caldwell</a:t>
            </a:r>
            <a:endParaRPr lang="en-CA" sz="13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50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246A-C5E5-4388-A653-071CCC553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Europe vs US vs Asia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26DE1F-C9F3-48DD-9AC4-F1DD3E927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6" y="1358235"/>
            <a:ext cx="3529109" cy="2011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C71BA4-DD86-4667-9499-1B7F9993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788" y="1345776"/>
            <a:ext cx="3526424" cy="203650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65567-C5FF-4F98-9E65-F2E4BF7DC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53400" y="1364478"/>
            <a:ext cx="3553968" cy="19991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FA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89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F4BB7-A706-4130-9D1F-B508536C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Airport usage by region</a:t>
            </a:r>
            <a:endParaRPr lang="en-CA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05816-D263-496C-92CF-6EC6E132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692" y="630936"/>
            <a:ext cx="6262727" cy="5495544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54A443F-E6AB-4F9C-8752-CCBE92C01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2034" y="2321422"/>
            <a:ext cx="2519265" cy="35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8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75A55-DA76-49CC-954C-0339816B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Cargo Moved by Plane type</a:t>
            </a:r>
            <a:endParaRPr lang="en-CA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048D9-013B-4CA0-AA83-C2658DF6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2676139"/>
            <a:ext cx="7276471" cy="38929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E0B2BCA-87E9-4C3D-ACAD-3D552DD6A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914" y="678262"/>
            <a:ext cx="2522357" cy="86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8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BD759-0E44-4411-819F-91252951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Imports vs exports</a:t>
            </a:r>
            <a:endParaRPr lang="en-CA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B5975-1512-4E91-93FF-2664CDA9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365" y="1325461"/>
            <a:ext cx="7035828" cy="4239085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C39492E-7789-4F68-991A-B11E57445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5666" y="3209357"/>
            <a:ext cx="1823950" cy="156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2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ir cargo dashboard">
            <a:extLst>
              <a:ext uri="{FF2B5EF4-FFF2-40B4-BE49-F238E27FC236}">
                <a16:creationId xmlns:a16="http://schemas.microsoft.com/office/drawing/2014/main" id="{E0E689FD-4318-4D7C-84FC-0E66F3972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764EE-7481-417A-829E-10801BE2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Conclusion</a:t>
            </a:r>
            <a:endParaRPr lang="en-CA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A05DC-5EDA-40D2-9683-396AD481B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dirty="0"/>
              <a:t>The second quarter sees the most cargo movement, but it differs by region.</a:t>
            </a:r>
          </a:p>
          <a:p>
            <a:r>
              <a:rPr lang="en-US" sz="2200" dirty="0"/>
              <a:t>Asia uses the airport the most, with the US and Europe following.</a:t>
            </a:r>
          </a:p>
          <a:p>
            <a:r>
              <a:rPr lang="en-CA" sz="2200" dirty="0"/>
              <a:t>On average cargo planes move the most cargo, however there are significantly more passenger planes flying carrying a smaller amount.</a:t>
            </a:r>
          </a:p>
          <a:p>
            <a:r>
              <a:rPr lang="en-CA" sz="2200" dirty="0"/>
              <a:t>This airport takes in more cargo from planes than it sends out, most of the incoming cargo comes from Asia.</a:t>
            </a:r>
          </a:p>
        </p:txBody>
      </p:sp>
    </p:spTree>
    <p:extLst>
      <p:ext uri="{BB962C8B-B14F-4D97-AF65-F5344CB8AC3E}">
        <p14:creationId xmlns:p14="http://schemas.microsoft.com/office/powerpoint/2010/main" val="292581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DF424-CCFC-4241-8DBB-74BACE53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/>
              <a:t>References</a:t>
            </a:r>
            <a:endParaRPr lang="en-CA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BF28-B14D-461E-8D76-7899A92F9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CA" sz="2200" dirty="0"/>
              <a:t>https://data.world/sanfrancisco/u397-j8nr/</a:t>
            </a:r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44195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7C2FA-012E-4119-8287-42D9457D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Table of contents</a:t>
            </a:r>
            <a:endParaRPr lang="en-CA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2182-58E0-4FD4-9B4D-B88C6FA0E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Data explanation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Overview of Analysis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Dashboard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Conclusion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References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84071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172C8-3963-48E1-AFC2-934DBFD79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347" y="755008"/>
            <a:ext cx="12220693" cy="6102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9E795-EAA0-4273-B7C6-0A22F5F581C1}"/>
              </a:ext>
            </a:extLst>
          </p:cNvPr>
          <p:cNvSpPr txBox="1"/>
          <p:nvPr/>
        </p:nvSpPr>
        <p:spPr>
          <a:xfrm>
            <a:off x="5368954" y="276837"/>
            <a:ext cx="130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Dataset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506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5345-D343-4FDE-B042-92EF734C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6F335A-2C76-4A9A-A13A-1DB36143A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527" y="3008922"/>
            <a:ext cx="9308946" cy="1826785"/>
          </a:xfrm>
        </p:spPr>
      </p:pic>
    </p:spTree>
    <p:extLst>
      <p:ext uri="{BB962C8B-B14F-4D97-AF65-F5344CB8AC3E}">
        <p14:creationId xmlns:p14="http://schemas.microsoft.com/office/powerpoint/2010/main" val="429227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5CF8B-1AFE-4C00-B8A8-08D14F01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 counts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41AB6F-1806-4599-9A32-4F83A5B5D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7804" y="103168"/>
            <a:ext cx="4176294" cy="65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1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CF247-6BE4-4D6F-BE9E-C340E64C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Missing value percentages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358535-39B3-4594-8CA3-F9E07AAB7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4788" y="625684"/>
            <a:ext cx="4767972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9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64338-1303-47F0-A92D-849ACAEE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Data after processing</a:t>
            </a:r>
            <a:endParaRPr lang="en-CA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3AB01B-8494-4C40-8E27-16D52B28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3647233" cy="3207258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700" dirty="0"/>
              <a:t>Reformatted the Activity period column to the year/month/day format for easier reading from tableau.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E462A-A88D-4CAC-854D-EBD6F965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921841"/>
            <a:ext cx="6922008" cy="31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2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3B95B-4A1B-4C02-BF03-1B8BE0A9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 dirty="0"/>
              <a:t>Overview of Analysis</a:t>
            </a:r>
            <a:endParaRPr lang="en-CA" sz="5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9B610B5-C468-4CDE-B40A-145988F0D9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1248" y="3328416"/>
          <a:ext cx="10509504" cy="271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742024-0645-4CDB-98DE-1660CDDB3CE3}"/>
              </a:ext>
            </a:extLst>
          </p:cNvPr>
          <p:cNvSpPr txBox="1"/>
          <p:nvPr/>
        </p:nvSpPr>
        <p:spPr>
          <a:xfrm>
            <a:off x="1373521" y="2912364"/>
            <a:ext cx="819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Performed exploratory data analysis on the dataset to answer the business questions.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698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735B3-E1E1-46ED-89AE-DBDBCA82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cargo moved per quarter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D2338-6982-481A-82F7-BBE55FF2A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222443"/>
            <a:ext cx="6846363" cy="4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209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Dashboard Effectiveness</vt:lpstr>
      <vt:lpstr>Table of contents</vt:lpstr>
      <vt:lpstr>PowerPoint Presentation</vt:lpstr>
      <vt:lpstr>Descriptive statistics</vt:lpstr>
      <vt:lpstr>Value counts</vt:lpstr>
      <vt:lpstr>Missing value percentages</vt:lpstr>
      <vt:lpstr>Data after processing</vt:lpstr>
      <vt:lpstr>Overview of Analysis</vt:lpstr>
      <vt:lpstr>Average cargo moved per quarter</vt:lpstr>
      <vt:lpstr>Europe vs US vs Asia</vt:lpstr>
      <vt:lpstr>Airport usage by region</vt:lpstr>
      <vt:lpstr>Cargo Moved by Plane type</vt:lpstr>
      <vt:lpstr>Imports vs exports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1203 assignment 2</dc:title>
  <dc:creator>Sean Caldwell</dc:creator>
  <cp:lastModifiedBy>Sean Caldwell</cp:lastModifiedBy>
  <cp:revision>7</cp:revision>
  <dcterms:created xsi:type="dcterms:W3CDTF">2021-10-31T19:14:35Z</dcterms:created>
  <dcterms:modified xsi:type="dcterms:W3CDTF">2022-05-07T01:24:45Z</dcterms:modified>
</cp:coreProperties>
</file>