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63" r:id="rId17"/>
    <p:sldId id="264" r:id="rId18"/>
    <p:sldId id="270" r:id="rId19"/>
    <p:sldId id="273" r:id="rId20"/>
    <p:sldId id="271" r:id="rId21"/>
    <p:sldId id="274" r:id="rId22"/>
    <p:sldId id="272" r:id="rId23"/>
    <p:sldId id="275" r:id="rId24"/>
    <p:sldId id="265" r:id="rId25"/>
    <p:sldId id="276" r:id="rId26"/>
    <p:sldId id="277" r:id="rId27"/>
    <p:sldId id="278" r:id="rId28"/>
    <p:sldId id="279" r:id="rId29"/>
    <p:sldId id="266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728"/>
  </p:normalViewPr>
  <p:slideViewPr>
    <p:cSldViewPr snapToGrid="0" snapToObjects="1">
      <p:cViewPr varScale="1">
        <p:scale>
          <a:sx n="81" d="100"/>
          <a:sy n="81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49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5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8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5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2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2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7DBB-C023-3342-818E-ACB33A203551}" type="datetimeFigureOut">
              <a:rPr lang="en-US" smtClean="0"/>
              <a:t>5/16/19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1EDC-BC55-0341-BF88-CE5467444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46313-427F-2446-B2E4-61442C660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395"/>
            <a:ext cx="9144000" cy="3749632"/>
          </a:xfrm>
        </p:spPr>
        <p:txBody>
          <a:bodyPr>
            <a:noAutofit/>
          </a:bodyPr>
          <a:lstStyle/>
          <a:p>
            <a:r>
              <a:rPr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</a:t>
            </a:r>
            <a:r>
              <a:rPr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Trading</a:t>
            </a:r>
            <a:br>
              <a:rPr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7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7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7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Making</a:t>
            </a:r>
            <a:r>
              <a:rPr lang="zh-CN" altLang="en-US" sz="7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7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Simulation</a:t>
            </a:r>
            <a:endParaRPr lang="en-US" sz="7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742D54-073D-2A4E-9812-65A62B964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799"/>
            <a:ext cx="9144000" cy="1193470"/>
          </a:xfrm>
        </p:spPr>
        <p:txBody>
          <a:bodyPr/>
          <a:lstStyle/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Guoqin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Huang</a:t>
            </a: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Xiaowen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Wang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Position-Watcher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82FB0B2D-3EAB-474D-9710-D34E68AB66A8}"/>
              </a:ext>
            </a:extLst>
          </p:cNvPr>
          <p:cNvSpPr txBox="1">
            <a:spLocks/>
          </p:cNvSpPr>
          <p:nvPr/>
        </p:nvSpPr>
        <p:spPr>
          <a:xfrm>
            <a:off x="838200" y="183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5196685-C027-624B-8438-BD4FEA01889F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 Net Open Position &lt; -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 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passively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Increase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chance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taking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sell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orders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20% X (Spread)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20% X (Spread)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91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Position-Watcher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82FB0B2D-3EAB-474D-9710-D34E68AB66A8}"/>
              </a:ext>
            </a:extLst>
          </p:cNvPr>
          <p:cNvSpPr txBox="1">
            <a:spLocks/>
          </p:cNvSpPr>
          <p:nvPr/>
        </p:nvSpPr>
        <p:spPr>
          <a:xfrm>
            <a:off x="838200" y="183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5196685-C027-624B-8438-BD4FEA01889F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 Net Open Position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 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passively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Increase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chance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taking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orders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20% X (Spread)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20% X (Spread)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Trend-Follower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1307A50F-7A47-0048-91B1-0C2B5E85477B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5CD6C3-8FCE-954A-A6BC-2E0F462C58DF}"/>
              </a:ext>
            </a:extLst>
          </p:cNvPr>
          <p:cNvSpPr txBox="1">
            <a:spLocks/>
          </p:cNvSpPr>
          <p:nvPr/>
        </p:nvSpPr>
        <p:spPr>
          <a:xfrm>
            <a:off x="1095499" y="18430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Moving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Bid/Ask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</a:t>
            </a:r>
          </a:p>
          <a:p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5:</a:t>
            </a:r>
          </a:p>
          <a:p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Moving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Past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Bid/Ask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9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Trend-Follower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1307A50F-7A47-0048-91B1-0C2B5E85477B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5CD6C3-8FCE-954A-A6BC-2E0F462C58DF}"/>
              </a:ext>
            </a:extLst>
          </p:cNvPr>
          <p:cNvSpPr txBox="1">
            <a:spLocks/>
          </p:cNvSpPr>
          <p:nvPr/>
        </p:nvSpPr>
        <p:spPr>
          <a:xfrm>
            <a:off x="1095499" y="18430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Assume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trend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Take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sell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orders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(Spread)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(Spread)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Trend-Follower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1307A50F-7A47-0048-91B1-0C2B5E85477B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5CD6C3-8FCE-954A-A6BC-2E0F462C58DF}"/>
              </a:ext>
            </a:extLst>
          </p:cNvPr>
          <p:cNvSpPr txBox="1">
            <a:spLocks/>
          </p:cNvSpPr>
          <p:nvPr/>
        </p:nvSpPr>
        <p:spPr>
          <a:xfrm>
            <a:off x="1095499" y="18430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Assume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trend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going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down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Take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buy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orders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(Spread)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(Spread)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0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373" y="2777250"/>
            <a:ext cx="10515600" cy="1325563"/>
          </a:xfrm>
        </p:spPr>
        <p:txBody>
          <a:bodyPr/>
          <a:lstStyle/>
          <a:p>
            <a:r>
              <a:rPr lang="en-US" b="1" dirty="0" smtClean="0"/>
              <a:t>3. Performance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11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Period - 1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3575"/>
            <a:ext cx="5334000" cy="429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0" y="4311649"/>
            <a:ext cx="3327400" cy="132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86588" y="1933575"/>
            <a:ext cx="4522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Mean Reversion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Small volatility and b/o spread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Volume and participation are balanced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93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Period - 2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3263"/>
            <a:ext cx="5359400" cy="425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29425" y="2502069"/>
            <a:ext cx="4943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Mean Reversion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Small volatility and b/o spread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Volume and participation are balanced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4329113"/>
            <a:ext cx="3263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Market-Follower </a:t>
            </a:r>
            <a:r>
              <a:rPr lang="en-US" dirty="0" smtClean="0"/>
              <a:t>Strategy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87" y="1567301"/>
            <a:ext cx="9943882" cy="482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84" y="1197740"/>
            <a:ext cx="10756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90F94B-7157-5F49-8D6B-4514D399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202" y="1232024"/>
            <a:ext cx="10515600" cy="4099997"/>
          </a:xfrm>
        </p:spPr>
        <p:txBody>
          <a:bodyPr>
            <a:normAutofit fontScale="90000"/>
          </a:bodyPr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 </a:t>
            </a:r>
            <a:r>
              <a:rPr lang="en-US" altLang="zh-CN" sz="6000" dirty="0"/>
              <a:t>Data</a:t>
            </a:r>
            <a:br>
              <a:rPr lang="en-US" altLang="zh-CN" sz="6000" dirty="0"/>
            </a:br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en-US" altLang="zh-CN" sz="6000" dirty="0"/>
              <a:t>2.</a:t>
            </a:r>
            <a:r>
              <a:rPr lang="zh-CN" altLang="en-US" sz="6000" dirty="0"/>
              <a:t> </a:t>
            </a:r>
            <a:r>
              <a:rPr lang="en-US" altLang="zh-CN" sz="6000" dirty="0"/>
              <a:t>Strategies</a:t>
            </a:r>
            <a:br>
              <a:rPr lang="en-US" altLang="zh-CN" sz="6000" dirty="0"/>
            </a:br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en-US" altLang="zh-CN" sz="6000" dirty="0"/>
              <a:t>3.</a:t>
            </a:r>
            <a:r>
              <a:rPr lang="zh-CN" altLang="en-US" sz="6000" dirty="0"/>
              <a:t> </a:t>
            </a:r>
            <a:r>
              <a:rPr lang="en-US" altLang="zh-CN" sz="6000" dirty="0"/>
              <a:t>Performance</a:t>
            </a:r>
            <a:r>
              <a:rPr lang="zh-CN" altLang="en-US" sz="6000" dirty="0"/>
              <a:t> </a:t>
            </a:r>
            <a:r>
              <a:rPr lang="en-US" altLang="zh-CN" sz="6000" dirty="0"/>
              <a:t>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721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Position-Watcher Strategy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39" y="1859337"/>
            <a:ext cx="9939721" cy="485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831850"/>
            <a:ext cx="106426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Follower Strategy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14" y="1578158"/>
            <a:ext cx="10004972" cy="480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35" y="847397"/>
            <a:ext cx="10718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Period - 3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5410200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63" y="4243388"/>
            <a:ext cx="3238500" cy="1257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77063" y="2179580"/>
            <a:ext cx="4376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Participation is unbalanced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volatility and b/o </a:t>
            </a:r>
            <a:r>
              <a:rPr lang="en-US" sz="2000" dirty="0" smtClean="0"/>
              <a:t>spread are large</a:t>
            </a:r>
            <a:endParaRPr lang="en-US" sz="2000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99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Market-Follower Strategy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638300"/>
            <a:ext cx="10693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49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Position-Watcher Strategy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901"/>
            <a:ext cx="106680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Follower Strategy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8824"/>
            <a:ext cx="106807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9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78" y="983155"/>
            <a:ext cx="106807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21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Period - 4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857" y="4269609"/>
            <a:ext cx="3213100" cy="128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8577"/>
            <a:ext cx="5219700" cy="4152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8738" y="2056818"/>
            <a:ext cx="491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Mean Reversion and Breakout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Volatility and b/o spread are large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Participation return to balance at the 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808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9065E2-088C-7B44-B94F-EBB6450C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438"/>
            <a:ext cx="12192000" cy="47834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1C04A1B-7814-0A44-BE65-4981EAA2EE46}"/>
              </a:ext>
            </a:extLst>
          </p:cNvPr>
          <p:cNvSpPr txBox="1">
            <a:spLocks/>
          </p:cNvSpPr>
          <p:nvPr/>
        </p:nvSpPr>
        <p:spPr>
          <a:xfrm>
            <a:off x="2237509" y="4614512"/>
            <a:ext cx="3391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2018-01-07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1A16B2E-BC1C-D94C-BEB8-BE3D4874A756}"/>
              </a:ext>
            </a:extLst>
          </p:cNvPr>
          <p:cNvSpPr txBox="1">
            <a:spLocks/>
          </p:cNvSpPr>
          <p:nvPr/>
        </p:nvSpPr>
        <p:spPr>
          <a:xfrm>
            <a:off x="8398823" y="4614511"/>
            <a:ext cx="3391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2018-01-08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21" y="1312334"/>
            <a:ext cx="9702362" cy="56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6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8DA9C9-E46A-6746-9890-7D69156E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28"/>
            <a:ext cx="12192000" cy="47329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A971A5D-48B1-624C-90A3-798F512C0BF5}"/>
              </a:ext>
            </a:extLst>
          </p:cNvPr>
          <p:cNvSpPr txBox="1">
            <a:spLocks/>
          </p:cNvSpPr>
          <p:nvPr/>
        </p:nvSpPr>
        <p:spPr>
          <a:xfrm>
            <a:off x="2296885" y="4531385"/>
            <a:ext cx="3391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2018-01-10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84309B58-4494-A84F-A9EC-4778E95B7BC6}"/>
              </a:ext>
            </a:extLst>
          </p:cNvPr>
          <p:cNvSpPr txBox="1">
            <a:spLocks/>
          </p:cNvSpPr>
          <p:nvPr/>
        </p:nvSpPr>
        <p:spPr>
          <a:xfrm>
            <a:off x="8567057" y="4531384"/>
            <a:ext cx="3391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2018-01-12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4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01" y="2680813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5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Market-Follower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3A396870-5AF5-AE4C-BABC-ACAD56D8E668}"/>
              </a:ext>
            </a:extLst>
          </p:cNvPr>
          <p:cNvSpPr txBox="1">
            <a:spLocks/>
          </p:cNvSpPr>
          <p:nvPr/>
        </p:nvSpPr>
        <p:spPr>
          <a:xfrm>
            <a:off x="838200" y="183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Quote exactly the same as the market price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B001249-3C57-FB48-A171-24DC5CACBC4C}"/>
              </a:ext>
            </a:extLst>
          </p:cNvPr>
          <p:cNvSpPr txBox="1">
            <a:spLocks/>
          </p:cNvSpPr>
          <p:nvPr/>
        </p:nvSpPr>
        <p:spPr>
          <a:xfrm>
            <a:off x="838200" y="3306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 our quote is 10 milliseconds later than the market price observed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625A024-C43A-214B-B6A3-61BA079717EE}"/>
              </a:ext>
            </a:extLst>
          </p:cNvPr>
          <p:cNvSpPr txBox="1">
            <a:spLocks/>
          </p:cNvSpPr>
          <p:nvPr/>
        </p:nvSpPr>
        <p:spPr>
          <a:xfrm>
            <a:off x="838200" y="4776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19F3B75-854D-8D4C-A1E3-DE40C5D6640C}"/>
              </a:ext>
            </a:extLst>
          </p:cNvPr>
          <p:cNvSpPr txBox="1">
            <a:spLocks/>
          </p:cNvSpPr>
          <p:nvPr/>
        </p:nvSpPr>
        <p:spPr>
          <a:xfrm>
            <a:off x="838200" y="49218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Every time we observed market price, we give out the same Bid/Ask price</a:t>
            </a:r>
          </a:p>
        </p:txBody>
      </p:sp>
    </p:spTree>
    <p:extLst>
      <p:ext uri="{BB962C8B-B14F-4D97-AF65-F5344CB8AC3E}">
        <p14:creationId xmlns:p14="http://schemas.microsoft.com/office/powerpoint/2010/main" val="16947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Position-Watcher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82FB0B2D-3EAB-474D-9710-D34E68AB66A8}"/>
              </a:ext>
            </a:extLst>
          </p:cNvPr>
          <p:cNvSpPr txBox="1">
            <a:spLocks/>
          </p:cNvSpPr>
          <p:nvPr/>
        </p:nvSpPr>
        <p:spPr>
          <a:xfrm>
            <a:off x="838200" y="183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Focus on the Net Open Position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AA1B9C55-AF90-7545-8327-DF5A87FF9652}"/>
              </a:ext>
            </a:extLst>
          </p:cNvPr>
          <p:cNvSpPr txBox="1">
            <a:spLocks/>
          </p:cNvSpPr>
          <p:nvPr/>
        </p:nvSpPr>
        <p:spPr>
          <a:xfrm>
            <a:off x="838200" y="3161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Not want to be exposed to a large open position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DB5BB0F-AF80-1A43-9077-FCC71C0439C6}"/>
              </a:ext>
            </a:extLst>
          </p:cNvPr>
          <p:cNvSpPr txBox="1">
            <a:spLocks/>
          </p:cNvSpPr>
          <p:nvPr/>
        </p:nvSpPr>
        <p:spPr>
          <a:xfrm>
            <a:off x="838200" y="44868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 differently in 4 situations</a:t>
            </a:r>
          </a:p>
        </p:txBody>
      </p:sp>
    </p:spTree>
    <p:extLst>
      <p:ext uri="{BB962C8B-B14F-4D97-AF65-F5344CB8AC3E}">
        <p14:creationId xmlns:p14="http://schemas.microsoft.com/office/powerpoint/2010/main" val="17168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Position-Watcher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82FB0B2D-3EAB-474D-9710-D34E68AB66A8}"/>
              </a:ext>
            </a:extLst>
          </p:cNvPr>
          <p:cNvSpPr txBox="1">
            <a:spLocks/>
          </p:cNvSpPr>
          <p:nvPr/>
        </p:nvSpPr>
        <p:spPr>
          <a:xfrm>
            <a:off x="838200" y="183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5196685-C027-624B-8438-BD4FEA01889F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-3 &lt; Net Open Position &lt; 3: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 aggressively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Take orders as more as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 + 20% X (B/A Spread)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 – 20% X (B/A Spread)</a:t>
            </a:r>
          </a:p>
        </p:txBody>
      </p:sp>
    </p:spTree>
    <p:extLst>
      <p:ext uri="{BB962C8B-B14F-4D97-AF65-F5344CB8AC3E}">
        <p14:creationId xmlns:p14="http://schemas.microsoft.com/office/powerpoint/2010/main" val="1498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88AAC-3EC2-834C-9848-FDDAFC22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Strategies: Position-Watcher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82FB0B2D-3EAB-474D-9710-D34E68AB66A8}"/>
              </a:ext>
            </a:extLst>
          </p:cNvPr>
          <p:cNvSpPr txBox="1">
            <a:spLocks/>
          </p:cNvSpPr>
          <p:nvPr/>
        </p:nvSpPr>
        <p:spPr>
          <a:xfrm>
            <a:off x="838200" y="1835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5196685-C027-624B-8438-BD4FEA01889F}"/>
              </a:ext>
            </a:extLst>
          </p:cNvPr>
          <p:cNvSpPr txBox="1">
            <a:spLocks/>
          </p:cNvSpPr>
          <p:nvPr/>
        </p:nvSpPr>
        <p:spPr>
          <a:xfrm>
            <a:off x="943099" y="1690688"/>
            <a:ext cx="10515600" cy="4733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-7 &lt; Net Open Position &lt; -3</a:t>
            </a:r>
          </a:p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 or 3 &lt; Net Open Position &lt; 7:</a:t>
            </a:r>
          </a:p>
          <a:p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 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neutrally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give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quote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Market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Ask</a:t>
            </a:r>
            <a:endParaRPr 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64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761</TotalTime>
  <Words>366</Words>
  <Application>Microsoft Macintosh PowerPoint</Application>
  <PresentationFormat>Widescreen</PresentationFormat>
  <Paragraphs>113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Century Gothic</vt:lpstr>
      <vt:lpstr>Microsoft YaHei</vt:lpstr>
      <vt:lpstr>Wingdings 3</vt:lpstr>
      <vt:lpstr>宋体</vt:lpstr>
      <vt:lpstr>Arial</vt:lpstr>
      <vt:lpstr>Ion</vt:lpstr>
      <vt:lpstr>Algorithm Trading  Market Making Simulation</vt:lpstr>
      <vt:lpstr>1. Data  2. Strategies  3. Performance Analysis</vt:lpstr>
      <vt:lpstr>1. Data</vt:lpstr>
      <vt:lpstr>1. Data</vt:lpstr>
      <vt:lpstr>2. Strategies</vt:lpstr>
      <vt:lpstr>2. Strategies: Market-Follower</vt:lpstr>
      <vt:lpstr>2. Strategies: Position-Watcher</vt:lpstr>
      <vt:lpstr>2. Strategies: Position-Watcher</vt:lpstr>
      <vt:lpstr>2. Strategies: Position-Watcher</vt:lpstr>
      <vt:lpstr>2. Strategies: Position-Watcher</vt:lpstr>
      <vt:lpstr>2. Strategies: Position-Watcher</vt:lpstr>
      <vt:lpstr>2. Strategies: Trend-Follower</vt:lpstr>
      <vt:lpstr>2. Strategies: Trend-Follower</vt:lpstr>
      <vt:lpstr>2. Strategies: Trend-Follower</vt:lpstr>
      <vt:lpstr>3. Performance Analysis</vt:lpstr>
      <vt:lpstr>Order Period - 1</vt:lpstr>
      <vt:lpstr>Order Period - 2</vt:lpstr>
      <vt:lpstr>Market-Follower Strategy</vt:lpstr>
      <vt:lpstr>PowerPoint Presentation</vt:lpstr>
      <vt:lpstr>Position-Watcher Strategy</vt:lpstr>
      <vt:lpstr>PowerPoint Presentation</vt:lpstr>
      <vt:lpstr>Trend Follower Strategy</vt:lpstr>
      <vt:lpstr>PowerPoint Presentation</vt:lpstr>
      <vt:lpstr>Order Period - 3</vt:lpstr>
      <vt:lpstr>Market-Follower Strategy</vt:lpstr>
      <vt:lpstr>Position-Watcher Strategy</vt:lpstr>
      <vt:lpstr>Trend Follower Strategy</vt:lpstr>
      <vt:lpstr>PowerPoint Presentation</vt:lpstr>
      <vt:lpstr>Order Period - 4</vt:lpstr>
      <vt:lpstr>Recap Table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guoqin827@gmail.com</dc:creator>
  <cp:lastModifiedBy>Microsoft Office User</cp:lastModifiedBy>
  <cp:revision>37</cp:revision>
  <dcterms:created xsi:type="dcterms:W3CDTF">2019-05-16T09:35:20Z</dcterms:created>
  <dcterms:modified xsi:type="dcterms:W3CDTF">2019-05-16T23:00:09Z</dcterms:modified>
</cp:coreProperties>
</file>