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70" r:id="rId6"/>
    <p:sldId id="259" r:id="rId7"/>
    <p:sldId id="261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7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58BB-AE9D-4543-A04F-CEDE6E4C3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8F114-3DCA-FB45-A92D-19F63E198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EFA5-B380-274F-8C50-FF77CE7C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4234-EEB4-AF46-BDC2-53A730A5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7662-458E-F54D-84E1-FCB0F950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E16-6738-A84A-A586-0DFF2B6C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741A-1174-6C45-B1AD-95BE18F7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F4A4-DBB4-464E-86F9-20433461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A6D5-6A25-EA42-B8F8-1E4E6D3A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6133-6378-2C4F-976F-D12BB000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466B8-590D-494B-B4B9-1FEBED540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F691-EE75-894F-9927-4C6AC0F6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1954-86B1-6F4E-A6BA-BA2CA6D4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A576-8F3F-1943-ACAF-2D097B93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36EB-3BA0-974E-8FA6-A04F0393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00F6-3AC0-7E49-8984-2092BADE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FE39-C42E-BE4F-896A-922BE26B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F263-46A0-0346-98C4-7CB4D964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9F85-52CB-C249-B993-310FA5C3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855F-C8F5-1644-A4C8-477A5A5B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1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572-1D4B-7E4A-97F3-CC1054A6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9E28-ECE6-C445-AF30-1C852191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3AED-B5FC-AD4C-A7F2-CAB290E8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D4A1-1D82-5046-B68F-1B127646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AD91-AFBB-F346-A202-CEFE2381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29C-B706-004C-9816-6C167741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75AE-39AE-6F4A-9608-D56D5928A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CDB48-4FF3-1547-A602-1B598D1C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D7DDA-23DD-3F49-A6DF-FAA5C180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6B988-C1BD-C844-9665-DD0337E3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E8B1B-3F01-1B41-B785-E8D44FA1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7753-475B-3D41-AA6F-13498D61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9D03D-1F52-4642-AE03-10DDE8FFF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4AE15-55D0-B84F-AAF8-F8F70D3B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FA353-DCAC-0140-9200-00CC19C6E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09D65-AA94-A243-B820-D5B4317D9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5895-7796-E443-BE28-B505E0AD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7731F-8536-B64E-BC9A-94234B03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42E46-D1E1-4D41-A03D-17D42739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FA58-2F27-F749-B847-B931642F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FF6F1-7006-7347-AA64-D18F7336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7001C-5307-5D4D-A098-87914A3F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4F00A-5D16-A04C-941E-8E2884FF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69B8F-609C-8E42-9B9A-DB8B1AD8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507DB-539D-A84A-99E5-96C4E6E0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F0810-4B88-C14E-8885-246C905B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E74F-1B99-8349-A8FC-BA94FCCE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B889-6B04-9D44-B196-E56209D0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A00A1-CEF5-4D4D-A21B-B662A2A2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9724E-CA6E-5D4A-837C-D63AB172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48893-D064-C34D-9AC8-BFCE2937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89A40-8307-8740-98C5-3152B672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2DF5-444C-D249-BDA3-956919F0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CD9D9-0A04-DE46-8F1C-8668B08FB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8E28-8A02-624D-B9EF-EFBBEBE2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F3CEA-414F-5847-96B7-40E495D0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D9B30-E530-9A4C-9F07-67C52B74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FA2E-A247-F44B-9664-A5939ACD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61D1B-59BD-7C47-ABD9-7B5C49D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300C-AAD7-7E4A-ADF2-1AE3A6B2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A410-74F1-5C41-B92B-FD459E5A0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9657-48FC-3747-A2DA-6A42F7FB2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FDB5-347B-8A41-8D37-458E2EE1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313-427F-2446-B2E4-61442C66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395"/>
            <a:ext cx="9144000" cy="3749632"/>
          </a:xfrm>
        </p:spPr>
        <p:txBody>
          <a:bodyPr>
            <a:noAutofit/>
          </a:bodyPr>
          <a:lstStyle/>
          <a:p>
            <a:r>
              <a:rPr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r>
              <a:rPr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Trading</a:t>
            </a:r>
            <a:br>
              <a:rPr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Making</a:t>
            </a:r>
            <a:r>
              <a:rPr lang="zh-CN" altLang="en-US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sz="7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2D54-073D-2A4E-9812-65A62B964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799"/>
            <a:ext cx="9144000" cy="1193470"/>
          </a:xfrm>
        </p:spPr>
        <p:txBody>
          <a:bodyPr/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Guoqin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Xiaowen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Wang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9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196685-C027-624B-8438-BD4FEA01889F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 Net Open Position &lt; -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passively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Increase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chance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sell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20% X (Spread)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20% X (Spread)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2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196685-C027-624B-8438-BD4FEA01889F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 Net Open Position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passively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Increase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chance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20% X (Spread)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20% X (Spread)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38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Trend-Follower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07A50F-7A47-0048-91B1-0C2B5E85477B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5CD6C3-8FCE-954A-A6BC-2E0F462C58DF}"/>
              </a:ext>
            </a:extLst>
          </p:cNvPr>
          <p:cNvSpPr txBox="1">
            <a:spLocks/>
          </p:cNvSpPr>
          <p:nvPr/>
        </p:nvSpPr>
        <p:spPr>
          <a:xfrm>
            <a:off x="1095499" y="18430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Moving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Bid/Ask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</a:p>
          <a:p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5:</a:t>
            </a:r>
          </a:p>
          <a:p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Moving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Bid/Ask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Trend-Follower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07A50F-7A47-0048-91B1-0C2B5E85477B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5CD6C3-8FCE-954A-A6BC-2E0F462C58DF}"/>
              </a:ext>
            </a:extLst>
          </p:cNvPr>
          <p:cNvSpPr txBox="1">
            <a:spLocks/>
          </p:cNvSpPr>
          <p:nvPr/>
        </p:nvSpPr>
        <p:spPr>
          <a:xfrm>
            <a:off x="1095499" y="18430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Assume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trend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sell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(Spread)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69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Trend-Follower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07A50F-7A47-0048-91B1-0C2B5E85477B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5CD6C3-8FCE-954A-A6BC-2E0F462C58DF}"/>
              </a:ext>
            </a:extLst>
          </p:cNvPr>
          <p:cNvSpPr txBox="1">
            <a:spLocks/>
          </p:cNvSpPr>
          <p:nvPr/>
        </p:nvSpPr>
        <p:spPr>
          <a:xfrm>
            <a:off x="1095499" y="18430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Assume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trend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(Spread)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81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Analysis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77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F94B-7157-5F49-8D6B-4514D399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02" y="1232024"/>
            <a:ext cx="10515600" cy="4099997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 </a:t>
            </a:r>
            <a:r>
              <a:rPr lang="en-US" altLang="zh-CN" sz="6000" dirty="0"/>
              <a:t>Data</a:t>
            </a:r>
            <a:br>
              <a:rPr lang="en-US" altLang="zh-CN" sz="6000" dirty="0"/>
            </a:br>
            <a:br>
              <a:rPr lang="en-US" altLang="zh-CN" sz="6000" dirty="0"/>
            </a:br>
            <a:r>
              <a:rPr lang="en-US" altLang="zh-CN" sz="6000" dirty="0"/>
              <a:t>2.</a:t>
            </a:r>
            <a:r>
              <a:rPr lang="zh-CN" altLang="en-US" sz="6000" dirty="0"/>
              <a:t> </a:t>
            </a:r>
            <a:r>
              <a:rPr lang="en-US" altLang="zh-CN" sz="6000" dirty="0"/>
              <a:t>Strategies</a:t>
            </a:r>
            <a:br>
              <a:rPr lang="en-US" altLang="zh-CN" sz="6000" dirty="0"/>
            </a:br>
            <a:br>
              <a:rPr lang="en-US" altLang="zh-CN" sz="6000" dirty="0"/>
            </a:br>
            <a:r>
              <a:rPr lang="en-US" altLang="zh-CN" sz="6000" dirty="0"/>
              <a:t>3.</a:t>
            </a:r>
            <a:r>
              <a:rPr lang="zh-CN" altLang="en-US" sz="6000" dirty="0"/>
              <a:t> </a:t>
            </a:r>
            <a:r>
              <a:rPr lang="en-US" altLang="zh-CN" sz="6000" dirty="0"/>
              <a:t>Performance</a:t>
            </a:r>
            <a:r>
              <a:rPr lang="zh-CN" altLang="en-US" sz="6000" dirty="0"/>
              <a:t> </a:t>
            </a:r>
            <a:r>
              <a:rPr lang="en-US" altLang="zh-CN" sz="6000" dirty="0"/>
              <a:t>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7213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065E2-088C-7B44-B94F-EBB6450C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438"/>
            <a:ext cx="12192000" cy="47834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04A1B-7814-0A44-BE65-4981EAA2EE46}"/>
              </a:ext>
            </a:extLst>
          </p:cNvPr>
          <p:cNvSpPr txBox="1">
            <a:spLocks/>
          </p:cNvSpPr>
          <p:nvPr/>
        </p:nvSpPr>
        <p:spPr>
          <a:xfrm>
            <a:off x="2237509" y="4614512"/>
            <a:ext cx="3391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2018-01-07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A16B2E-BC1C-D94C-BEB8-BE3D4874A756}"/>
              </a:ext>
            </a:extLst>
          </p:cNvPr>
          <p:cNvSpPr txBox="1">
            <a:spLocks/>
          </p:cNvSpPr>
          <p:nvPr/>
        </p:nvSpPr>
        <p:spPr>
          <a:xfrm>
            <a:off x="8398823" y="4614511"/>
            <a:ext cx="3391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2018-01-08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0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DA9C9-E46A-6746-9890-7D69156E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28"/>
            <a:ext cx="12192000" cy="47329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971A5D-48B1-624C-90A3-798F512C0BF5}"/>
              </a:ext>
            </a:extLst>
          </p:cNvPr>
          <p:cNvSpPr txBox="1">
            <a:spLocks/>
          </p:cNvSpPr>
          <p:nvPr/>
        </p:nvSpPr>
        <p:spPr>
          <a:xfrm>
            <a:off x="2296885" y="4531385"/>
            <a:ext cx="3391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2018-01-10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309B58-4494-A84F-A9EC-4778E95B7BC6}"/>
              </a:ext>
            </a:extLst>
          </p:cNvPr>
          <p:cNvSpPr txBox="1">
            <a:spLocks/>
          </p:cNvSpPr>
          <p:nvPr/>
        </p:nvSpPr>
        <p:spPr>
          <a:xfrm>
            <a:off x="8567057" y="4531384"/>
            <a:ext cx="3391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2018-01-12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3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1" y="268081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38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Market-Follower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396870-5AF5-AE4C-BABC-ACAD56D8E66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Quote exactly the same as the market price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001249-3C57-FB48-A171-24DC5CACBC4C}"/>
              </a:ext>
            </a:extLst>
          </p:cNvPr>
          <p:cNvSpPr txBox="1">
            <a:spLocks/>
          </p:cNvSpPr>
          <p:nvPr/>
        </p:nvSpPr>
        <p:spPr>
          <a:xfrm>
            <a:off x="838200" y="3306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 our quote is 10 milliseconds later than the market price observed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25A024-C43A-214B-B6A3-61BA079717EE}"/>
              </a:ext>
            </a:extLst>
          </p:cNvPr>
          <p:cNvSpPr txBox="1">
            <a:spLocks/>
          </p:cNvSpPr>
          <p:nvPr/>
        </p:nvSpPr>
        <p:spPr>
          <a:xfrm>
            <a:off x="838200" y="4776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9F3B75-854D-8D4C-A1E3-DE40C5D6640C}"/>
              </a:ext>
            </a:extLst>
          </p:cNvPr>
          <p:cNvSpPr txBox="1">
            <a:spLocks/>
          </p:cNvSpPr>
          <p:nvPr/>
        </p:nvSpPr>
        <p:spPr>
          <a:xfrm>
            <a:off x="838200" y="49218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 time we observed market price, we give out the same Bid/Ask price</a:t>
            </a:r>
          </a:p>
        </p:txBody>
      </p:sp>
    </p:spTree>
    <p:extLst>
      <p:ext uri="{BB962C8B-B14F-4D97-AF65-F5344CB8AC3E}">
        <p14:creationId xmlns:p14="http://schemas.microsoft.com/office/powerpoint/2010/main" val="353725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Focus on the Net Open Position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1B9C55-AF90-7545-8327-DF5A87FF9652}"/>
              </a:ext>
            </a:extLst>
          </p:cNvPr>
          <p:cNvSpPr txBox="1">
            <a:spLocks/>
          </p:cNvSpPr>
          <p:nvPr/>
        </p:nvSpPr>
        <p:spPr>
          <a:xfrm>
            <a:off x="838200" y="316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want to be exposed to a large open position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B5BB0F-AF80-1A43-9077-FCC71C0439C6}"/>
              </a:ext>
            </a:extLst>
          </p:cNvPr>
          <p:cNvSpPr txBox="1">
            <a:spLocks/>
          </p:cNvSpPr>
          <p:nvPr/>
        </p:nvSpPr>
        <p:spPr>
          <a:xfrm>
            <a:off x="838200" y="4486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differently in 4 situations</a:t>
            </a:r>
          </a:p>
        </p:txBody>
      </p:sp>
    </p:spTree>
    <p:extLst>
      <p:ext uri="{BB962C8B-B14F-4D97-AF65-F5344CB8AC3E}">
        <p14:creationId xmlns:p14="http://schemas.microsoft.com/office/powerpoint/2010/main" val="364896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196685-C027-624B-8438-BD4FEA01889F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-3 &lt; Net Open Position &lt; 3: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aggressively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Take orders as more as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 + 20% X (B/A 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 – 20% X (B/A Spread)</a:t>
            </a:r>
          </a:p>
        </p:txBody>
      </p:sp>
    </p:spTree>
    <p:extLst>
      <p:ext uri="{BB962C8B-B14F-4D97-AF65-F5344CB8AC3E}">
        <p14:creationId xmlns:p14="http://schemas.microsoft.com/office/powerpoint/2010/main" val="363716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196685-C027-624B-8438-BD4FEA01889F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-7 &lt; Net Open Position &lt; -3</a:t>
            </a:r>
          </a:p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or 3 &lt; Net Open Position &lt; 7: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neutrally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give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quote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7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293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 Light</vt:lpstr>
      <vt:lpstr>Microsoft YaHei</vt:lpstr>
      <vt:lpstr>Arial</vt:lpstr>
      <vt:lpstr>Calibri</vt:lpstr>
      <vt:lpstr>Calibri Light</vt:lpstr>
      <vt:lpstr>Office Theme</vt:lpstr>
      <vt:lpstr>Algorithm Trading  Market Making Simulation</vt:lpstr>
      <vt:lpstr>1. Data  2. Strategies  3. Performance Analysis</vt:lpstr>
      <vt:lpstr>1. Data</vt:lpstr>
      <vt:lpstr>1. Data</vt:lpstr>
      <vt:lpstr>2. Strategies</vt:lpstr>
      <vt:lpstr>2. Strategies: Market-Follower</vt:lpstr>
      <vt:lpstr>2. Strategies: Position-Watcher</vt:lpstr>
      <vt:lpstr>2. Strategies: Position-Watcher</vt:lpstr>
      <vt:lpstr>2. Strategies: Position-Watcher</vt:lpstr>
      <vt:lpstr>2. Strategies: Position-Watcher</vt:lpstr>
      <vt:lpstr>2. Strategies: Position-Watcher</vt:lpstr>
      <vt:lpstr>2. Strategies: Trend-Follower</vt:lpstr>
      <vt:lpstr>2. Strategies: Trend-Follower</vt:lpstr>
      <vt:lpstr>2. Strategies: Trend-Follower</vt:lpstr>
      <vt:lpstr>3. Performance Analysis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guoqin827@gmail.com</dc:creator>
  <cp:lastModifiedBy>guoqin827@gmail.com</cp:lastModifiedBy>
  <cp:revision>92</cp:revision>
  <dcterms:created xsi:type="dcterms:W3CDTF">2019-05-16T09:35:20Z</dcterms:created>
  <dcterms:modified xsi:type="dcterms:W3CDTF">2019-05-16T22:41:19Z</dcterms:modified>
</cp:coreProperties>
</file>