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3" r:id="rId2"/>
    <p:sldId id="368" r:id="rId3"/>
    <p:sldId id="369" r:id="rId4"/>
    <p:sldId id="370" r:id="rId5"/>
    <p:sldId id="371" r:id="rId6"/>
    <p:sldId id="372" r:id="rId7"/>
    <p:sldId id="373" r:id="rId8"/>
    <p:sldId id="374" r:id="rId9"/>
    <p:sldId id="375" r:id="rId10"/>
    <p:sldId id="376" r:id="rId11"/>
    <p:sldId id="273" r:id="rId12"/>
    <p:sldId id="308" r:id="rId13"/>
    <p:sldId id="307" r:id="rId14"/>
    <p:sldId id="274" r:id="rId15"/>
    <p:sldId id="275" r:id="rId16"/>
    <p:sldId id="276" r:id="rId17"/>
    <p:sldId id="277" r:id="rId18"/>
    <p:sldId id="278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377" r:id="rId33"/>
    <p:sldId id="381" r:id="rId34"/>
    <p:sldId id="382" r:id="rId35"/>
    <p:sldId id="378" r:id="rId36"/>
    <p:sldId id="379" r:id="rId37"/>
    <p:sldId id="380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231DE-FA8E-4A92-9319-EEF44612CF27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35A9-98BB-45C2-A260-E36545760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78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231DE-FA8E-4A92-9319-EEF44612CF27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35A9-98BB-45C2-A260-E36545760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66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231DE-FA8E-4A92-9319-EEF44612CF27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35A9-98BB-45C2-A260-E36545760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6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231DE-FA8E-4A92-9319-EEF44612CF27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35A9-98BB-45C2-A260-E36545760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73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231DE-FA8E-4A92-9319-EEF44612CF27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35A9-98BB-45C2-A260-E36545760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84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231DE-FA8E-4A92-9319-EEF44612CF27}" type="datetimeFigureOut">
              <a:rPr lang="en-US" smtClean="0"/>
              <a:t>4/25/19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35A9-98BB-45C2-A260-E36545760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81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231DE-FA8E-4A92-9319-EEF44612CF27}" type="datetimeFigureOut">
              <a:rPr lang="en-US" smtClean="0"/>
              <a:t>4/25/19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35A9-98BB-45C2-A260-E36545760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61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231DE-FA8E-4A92-9319-EEF44612CF27}" type="datetimeFigureOut">
              <a:rPr lang="en-US" smtClean="0"/>
              <a:t>4/25/19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35A9-98BB-45C2-A260-E36545760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60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231DE-FA8E-4A92-9319-EEF44612CF27}" type="datetimeFigureOut">
              <a:rPr lang="en-US" smtClean="0"/>
              <a:t>4/25/19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35A9-98BB-45C2-A260-E36545760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21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231DE-FA8E-4A92-9319-EEF44612CF27}" type="datetimeFigureOut">
              <a:rPr lang="en-US" smtClean="0"/>
              <a:t>4/25/19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35A9-98BB-45C2-A260-E36545760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79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231DE-FA8E-4A92-9319-EEF44612CF27}" type="datetimeFigureOut">
              <a:rPr lang="en-US" smtClean="0"/>
              <a:t>4/25/19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35A9-98BB-45C2-A260-E36545760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87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231DE-FA8E-4A92-9319-EEF44612CF27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435A9-98BB-45C2-A260-E36545760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17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Conundrum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you make the most money, taking the least risk (w/o cheating)?</a:t>
            </a:r>
          </a:p>
          <a:p>
            <a:r>
              <a:rPr lang="en-US" dirty="0"/>
              <a:t>If high IR then low capacity</a:t>
            </a:r>
          </a:p>
          <a:p>
            <a:r>
              <a:rPr lang="en-US" dirty="0"/>
              <a:t>If you want capacity, you need to have liquidity and time to </a:t>
            </a:r>
            <a:r>
              <a:rPr lang="en-US" i="1" dirty="0"/>
              <a:t>push</a:t>
            </a:r>
            <a:r>
              <a:rPr lang="en-US" dirty="0"/>
              <a:t> capital in the market but then we will be subject to market volatility and hence degrade your IR</a:t>
            </a:r>
          </a:p>
          <a:p>
            <a:r>
              <a:rPr lang="en-US" dirty="0"/>
              <a:t>You will pay a fat Bid/Offer spread</a:t>
            </a:r>
          </a:p>
          <a:p>
            <a:r>
              <a:rPr lang="en-US" dirty="0"/>
              <a:t>You will be pushing the market in front of you – market impact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611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 aware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Think hard about your ability to make money – is it legal?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Collusion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Insider Information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Trading before a client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Manipulation </a:t>
            </a:r>
          </a:p>
        </p:txBody>
      </p:sp>
    </p:spTree>
    <p:extLst>
      <p:ext uri="{BB962C8B-B14F-4D97-AF65-F5344CB8AC3E}">
        <p14:creationId xmlns:p14="http://schemas.microsoft.com/office/powerpoint/2010/main" val="3088810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Algorithmic Trading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Five modules define </a:t>
            </a:r>
            <a:r>
              <a:rPr lang="en-US"/>
              <a:t>an algorit</a:t>
            </a:r>
            <a:r>
              <a:rPr lang="en-US" altLang="zh-CN"/>
              <a:t>h</a:t>
            </a:r>
            <a:r>
              <a:rPr lang="en-US"/>
              <a:t>mic </a:t>
            </a:r>
            <a:r>
              <a:rPr lang="en-US" dirty="0"/>
              <a:t>trading platform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457200" lvl="1" indent="0">
              <a:buNone/>
            </a:pPr>
            <a:r>
              <a:rPr lang="en-US" dirty="0"/>
              <a:t>	An Alpha Engine(s)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457200" lvl="1" indent="0">
              <a:buNone/>
            </a:pPr>
            <a:r>
              <a:rPr lang="en-US" dirty="0"/>
              <a:t>	An Order Generator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457200" lvl="1" indent="0">
              <a:buNone/>
            </a:pPr>
            <a:r>
              <a:rPr lang="en-US" dirty="0"/>
              <a:t>	An Execution Engine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457200" lvl="1" indent="0">
              <a:buNone/>
            </a:pPr>
            <a:r>
              <a:rPr lang="en-US" dirty="0"/>
              <a:t>	A Controller/Limit Server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457200" lvl="1" indent="0">
              <a:buNone/>
            </a:pPr>
            <a:r>
              <a:rPr lang="en-US" dirty="0"/>
              <a:t>	A Management Module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87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Algorithmic Trading Platform...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Each module has a clear functional purpose – some of these modules can have several instances</a:t>
            </a:r>
          </a:p>
        </p:txBody>
      </p:sp>
    </p:spTree>
    <p:extLst>
      <p:ext uri="{BB962C8B-B14F-4D97-AF65-F5344CB8AC3E}">
        <p14:creationId xmlns:p14="http://schemas.microsoft.com/office/powerpoint/2010/main" val="2676811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17835" y="2291577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417835" y="120294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17835" y="4468851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21113" y="3380214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04732" y="1739593"/>
            <a:ext cx="758282" cy="30368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74858" y="1739593"/>
            <a:ext cx="758282" cy="30368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155258" y="1739593"/>
            <a:ext cx="758282" cy="30368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72350" y="1028703"/>
            <a:ext cx="823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Order</a:t>
            </a:r>
          </a:p>
          <a:p>
            <a:pPr algn="ctr"/>
            <a:r>
              <a:rPr lang="en-US" sz="1200" dirty="0"/>
              <a:t>Generator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35510" y="1007510"/>
            <a:ext cx="794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Execution</a:t>
            </a:r>
          </a:p>
          <a:p>
            <a:pPr algn="ctr"/>
            <a:r>
              <a:rPr lang="en-US" sz="1200" dirty="0"/>
              <a:t>Engine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70201" y="1028703"/>
            <a:ext cx="928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Controller</a:t>
            </a:r>
          </a:p>
          <a:p>
            <a:pPr algn="ctr"/>
            <a:r>
              <a:rPr lang="en-US" sz="1200" dirty="0"/>
              <a:t>Limit Server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22194" y="774532"/>
            <a:ext cx="1705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Alpha Engines</a:t>
            </a:r>
          </a:p>
        </p:txBody>
      </p:sp>
      <p:sp>
        <p:nvSpPr>
          <p:cNvPr id="15" name="Oval 14"/>
          <p:cNvSpPr/>
          <p:nvPr/>
        </p:nvSpPr>
        <p:spPr>
          <a:xfrm>
            <a:off x="9908371" y="2178206"/>
            <a:ext cx="914400" cy="21075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004006" y="3067477"/>
            <a:ext cx="688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markets</a:t>
            </a:r>
          </a:p>
        </p:txBody>
      </p:sp>
      <p:sp>
        <p:nvSpPr>
          <p:cNvPr id="17" name="Oval 16"/>
          <p:cNvSpPr/>
          <p:nvPr/>
        </p:nvSpPr>
        <p:spPr>
          <a:xfrm>
            <a:off x="838517" y="2232106"/>
            <a:ext cx="914400" cy="21075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06544" y="3067476"/>
            <a:ext cx="688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markets</a:t>
            </a:r>
          </a:p>
        </p:txBody>
      </p:sp>
      <p:cxnSp>
        <p:nvCxnSpPr>
          <p:cNvPr id="20" name="Straight Arrow Connector 19"/>
          <p:cNvCxnSpPr>
            <a:stCxn id="17" idx="6"/>
            <a:endCxn id="3" idx="1"/>
          </p:cNvCxnSpPr>
          <p:nvPr/>
        </p:nvCxnSpPr>
        <p:spPr>
          <a:xfrm flipV="1">
            <a:off x="1752917" y="1660140"/>
            <a:ext cx="664918" cy="16257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6"/>
            <a:endCxn id="2" idx="1"/>
          </p:cNvCxnSpPr>
          <p:nvPr/>
        </p:nvCxnSpPr>
        <p:spPr>
          <a:xfrm flipV="1">
            <a:off x="1752917" y="2748777"/>
            <a:ext cx="664918" cy="5371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6"/>
            <a:endCxn id="6" idx="1"/>
          </p:cNvCxnSpPr>
          <p:nvPr/>
        </p:nvCxnSpPr>
        <p:spPr>
          <a:xfrm>
            <a:off x="1752917" y="3285896"/>
            <a:ext cx="668196" cy="5515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6"/>
            <a:endCxn id="5" idx="1"/>
          </p:cNvCxnSpPr>
          <p:nvPr/>
        </p:nvCxnSpPr>
        <p:spPr>
          <a:xfrm>
            <a:off x="1752917" y="3285896"/>
            <a:ext cx="664918" cy="16401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" idx="3"/>
            <a:endCxn id="7" idx="1"/>
          </p:cNvCxnSpPr>
          <p:nvPr/>
        </p:nvCxnSpPr>
        <p:spPr>
          <a:xfrm>
            <a:off x="3332235" y="1660140"/>
            <a:ext cx="1072497" cy="159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" idx="3"/>
            <a:endCxn id="7" idx="1"/>
          </p:cNvCxnSpPr>
          <p:nvPr/>
        </p:nvCxnSpPr>
        <p:spPr>
          <a:xfrm>
            <a:off x="3332235" y="2748777"/>
            <a:ext cx="1072497" cy="509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3"/>
            <a:endCxn id="7" idx="1"/>
          </p:cNvCxnSpPr>
          <p:nvPr/>
        </p:nvCxnSpPr>
        <p:spPr>
          <a:xfrm flipV="1">
            <a:off x="3335513" y="3258017"/>
            <a:ext cx="1069219" cy="579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7" idx="1"/>
          </p:cNvCxnSpPr>
          <p:nvPr/>
        </p:nvCxnSpPr>
        <p:spPr>
          <a:xfrm flipV="1">
            <a:off x="3332235" y="3258017"/>
            <a:ext cx="1072497" cy="1668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195396" y="3246866"/>
            <a:ext cx="1072496" cy="11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7073747" y="3249923"/>
            <a:ext cx="2840751" cy="5204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831139" y="3162785"/>
            <a:ext cx="5084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inputs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560542" y="3143773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signals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7073747" y="2787150"/>
            <a:ext cx="2875231" cy="50924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060654" y="3304002"/>
            <a:ext cx="2970866" cy="57939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281523" y="2934775"/>
            <a:ext cx="899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parent orders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549698" y="6292078"/>
            <a:ext cx="5921298" cy="2369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427355" y="6289290"/>
            <a:ext cx="2118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inventory – back office -- fills</a:t>
            </a:r>
          </a:p>
        </p:txBody>
      </p:sp>
      <p:cxnSp>
        <p:nvCxnSpPr>
          <p:cNvPr id="54" name="Straight Arrow Connector 53"/>
          <p:cNvCxnSpPr>
            <a:stCxn id="15" idx="4"/>
          </p:cNvCxnSpPr>
          <p:nvPr/>
        </p:nvCxnSpPr>
        <p:spPr>
          <a:xfrm flipH="1">
            <a:off x="8913540" y="4285786"/>
            <a:ext cx="1452031" cy="20035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7" idx="2"/>
          </p:cNvCxnSpPr>
          <p:nvPr/>
        </p:nvCxnSpPr>
        <p:spPr>
          <a:xfrm flipH="1" flipV="1">
            <a:off x="4783873" y="4776441"/>
            <a:ext cx="679121" cy="151284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548977" y="5099686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fills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730335" y="5130352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positions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733813" y="3304008"/>
            <a:ext cx="7986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child orders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417835" y="490654"/>
            <a:ext cx="6495705" cy="2838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793952" y="494243"/>
            <a:ext cx="1542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Management Module</a:t>
            </a:r>
          </a:p>
        </p:txBody>
      </p:sp>
    </p:spTree>
    <p:extLst>
      <p:ext uri="{BB962C8B-B14F-4D97-AF65-F5344CB8AC3E}">
        <p14:creationId xmlns:p14="http://schemas.microsoft.com/office/powerpoint/2010/main" val="426765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Alpha Engine(s)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embodies your strategy, or your alpha, usually in the form of a program</a:t>
            </a:r>
          </a:p>
          <a:p>
            <a:r>
              <a:rPr lang="en-US" dirty="0"/>
              <a:t>It is where your (most valued) intellectual property (IP) resides – protect it well as it is your lifelihood</a:t>
            </a:r>
          </a:p>
          <a:p>
            <a:r>
              <a:rPr lang="en-US" dirty="0"/>
              <a:t>Depending on the needed speed of signal generation and the mass of data to process, your algorithm can be coded in Excel (not recommended), C#, Java, Python, MathLab, C++....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78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 engines...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Inputs to the alpha engines are:</a:t>
            </a:r>
          </a:p>
          <a:p>
            <a:pPr lvl="1"/>
            <a:r>
              <a:rPr lang="en-US" dirty="0"/>
              <a:t>Live prices – you decide on the sampling speed</a:t>
            </a:r>
          </a:p>
          <a:p>
            <a:pPr lvl="1"/>
            <a:r>
              <a:rPr lang="en-US" dirty="0"/>
              <a:t>Other live variables – implied vols, flow data, economic numbers,...</a:t>
            </a:r>
          </a:p>
          <a:p>
            <a:pPr lvl="1"/>
            <a:r>
              <a:rPr lang="en-US" dirty="0"/>
              <a:t>A set of parameters to configure your alpha-generating algorithms</a:t>
            </a:r>
          </a:p>
          <a:p>
            <a:pPr lvl="1"/>
            <a:endParaRPr lang="en-US" dirty="0"/>
          </a:p>
          <a:p>
            <a:r>
              <a:rPr lang="en-US" dirty="0"/>
              <a:t>Output of the alpha engine(s) to the Order Generator are:</a:t>
            </a:r>
          </a:p>
          <a:p>
            <a:pPr lvl="1"/>
            <a:r>
              <a:rPr lang="en-US" dirty="0"/>
              <a:t>Live Signals – you decided on either a clock (ie time-based generation) mechanism or a price mechanism</a:t>
            </a:r>
          </a:p>
          <a:p>
            <a:pPr lvl="1"/>
            <a:r>
              <a:rPr lang="en-US" dirty="0"/>
              <a:t>In all cases, your output is either </a:t>
            </a:r>
            <a:r>
              <a:rPr lang="en-US" b="1" dirty="0"/>
              <a:t>Long</a:t>
            </a:r>
            <a:r>
              <a:rPr lang="en-US" dirty="0"/>
              <a:t>, </a:t>
            </a:r>
            <a:r>
              <a:rPr lang="en-US" b="1" dirty="0"/>
              <a:t>Short</a:t>
            </a:r>
            <a:r>
              <a:rPr lang="en-US" dirty="0"/>
              <a:t> or </a:t>
            </a:r>
            <a:r>
              <a:rPr lang="en-US" b="1" dirty="0"/>
              <a:t>Flat</a:t>
            </a:r>
            <a:r>
              <a:rPr lang="en-US" dirty="0"/>
              <a:t> for a given </a:t>
            </a:r>
            <a:r>
              <a:rPr lang="en-US" i="1" dirty="0"/>
              <a:t>asset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448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asset is a financial </a:t>
            </a:r>
            <a:r>
              <a:rPr lang="en-US" i="1" dirty="0"/>
              <a:t>object</a:t>
            </a:r>
            <a:r>
              <a:rPr lang="en-US" dirty="0"/>
              <a:t> for which you can collect and receive live the inputs you require</a:t>
            </a:r>
          </a:p>
          <a:p>
            <a:r>
              <a:rPr lang="en-US" dirty="0"/>
              <a:t>Such asset can be: Gold, 2-year US Swap Rate, Oil, Eur/Usd, SP500, Amazon</a:t>
            </a:r>
          </a:p>
          <a:p>
            <a:r>
              <a:rPr lang="en-US" dirty="0"/>
              <a:t>You will trade these assets -- for Gold as the current gold future (or the Cash), for the 2-year swap rate as the 8 first eurodollar futures or as an actual 2-year swap, for Oil as the current oil future, for Eur/Usd as Cash or Eur current futures, SP500 as the SP500 Index, an ETF or the SP futures, .....</a:t>
            </a:r>
          </a:p>
        </p:txBody>
      </p:sp>
    </p:spTree>
    <p:extLst>
      <p:ext uri="{BB962C8B-B14F-4D97-AF65-F5344CB8AC3E}">
        <p14:creationId xmlns:p14="http://schemas.microsoft.com/office/powerpoint/2010/main" val="2086161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Assets....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asset can be a </a:t>
            </a:r>
            <a:r>
              <a:rPr lang="en-US" i="1" dirty="0"/>
              <a:t>composite</a:t>
            </a:r>
            <a:r>
              <a:rPr lang="en-US" dirty="0"/>
              <a:t> asset  such a </a:t>
            </a:r>
            <a:r>
              <a:rPr lang="en-US" i="1" dirty="0"/>
              <a:t>spread</a:t>
            </a:r>
            <a:r>
              <a:rPr lang="en-US" dirty="0"/>
              <a:t> of 2 assets, a </a:t>
            </a:r>
            <a:r>
              <a:rPr lang="en-US" i="1" dirty="0"/>
              <a:t>butterfly </a:t>
            </a:r>
            <a:r>
              <a:rPr lang="en-US" dirty="0"/>
              <a:t> of 3 assets, a </a:t>
            </a:r>
            <a:r>
              <a:rPr lang="en-US" i="1" dirty="0"/>
              <a:t>basket</a:t>
            </a:r>
            <a:r>
              <a:rPr lang="en-US" dirty="0"/>
              <a:t> of assets....</a:t>
            </a:r>
          </a:p>
          <a:p>
            <a:r>
              <a:rPr lang="en-US" dirty="0"/>
              <a:t>Your signal refers to this asset (either real or composite) </a:t>
            </a:r>
          </a:p>
          <a:p>
            <a:r>
              <a:rPr lang="en-US" dirty="0"/>
              <a:t>Your alpha-generating algo </a:t>
            </a:r>
            <a:r>
              <a:rPr lang="en-US" i="1" dirty="0"/>
              <a:t>manipulates</a:t>
            </a:r>
            <a:r>
              <a:rPr lang="en-US" dirty="0"/>
              <a:t> such an asset</a:t>
            </a:r>
          </a:p>
          <a:p>
            <a:r>
              <a:rPr lang="en-US" dirty="0"/>
              <a:t>Your signal message coming from the Alpha Engine(s) is time-stamped (date/time to msec), carries a Long/Short/Flat signal, and holds a theroretical price for your asset</a:t>
            </a:r>
          </a:p>
          <a:p>
            <a:r>
              <a:rPr lang="en-US" dirty="0"/>
              <a:t>The theoretical asset price should incorporate the estimated cost of transaction for your size and credit </a:t>
            </a:r>
          </a:p>
        </p:txBody>
      </p:sp>
    </p:spTree>
    <p:extLst>
      <p:ext uri="{BB962C8B-B14F-4D97-AF65-F5344CB8AC3E}">
        <p14:creationId xmlns:p14="http://schemas.microsoft.com/office/powerpoint/2010/main" val="2778722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Assets ...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should have enough info in the output (signal) message so that you can independently and asynchronously compute the </a:t>
            </a:r>
            <a:r>
              <a:rPr lang="en-US" i="1" dirty="0"/>
              <a:t>usual</a:t>
            </a:r>
            <a:r>
              <a:rPr lang="en-US" dirty="0"/>
              <a:t> stats for a strategy</a:t>
            </a:r>
          </a:p>
        </p:txBody>
      </p:sp>
    </p:spTree>
    <p:extLst>
      <p:ext uri="{BB962C8B-B14F-4D97-AF65-F5344CB8AC3E}">
        <p14:creationId xmlns:p14="http://schemas.microsoft.com/office/powerpoint/2010/main" val="2682883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 Processor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Alpha Processor (AP) module receives from the alpha engines (AE) a set of signals</a:t>
            </a:r>
          </a:p>
          <a:p>
            <a:pPr marL="457200" lvl="1" indent="0">
              <a:buNone/>
            </a:pPr>
            <a:r>
              <a:rPr lang="en-US" dirty="0"/>
              <a:t>For given alpha and asset, the signal is be Long, Short or Flat</a:t>
            </a:r>
          </a:p>
          <a:p>
            <a:r>
              <a:rPr lang="en-US" dirty="0"/>
              <a:t>The AP looks up the Allocation Table which gives for a given alpha and asset a quantity X to be traded</a:t>
            </a:r>
          </a:p>
          <a:p>
            <a:pPr lvl="1"/>
            <a:r>
              <a:rPr lang="en-US" dirty="0"/>
              <a:t>X is expressed as a function of the asset </a:t>
            </a:r>
          </a:p>
          <a:p>
            <a:pPr lvl="1"/>
            <a:r>
              <a:rPr lang="en-US" dirty="0"/>
              <a:t>X can be a number of lots (shares), a number of millions (of a base currency in Fx) or a number of Futures</a:t>
            </a:r>
          </a:p>
          <a:p>
            <a:r>
              <a:rPr lang="en-US" dirty="0"/>
              <a:t>The AP looks up what is currently in inventory for this alpha and asset </a:t>
            </a:r>
          </a:p>
        </p:txBody>
      </p:sp>
    </p:spTree>
    <p:extLst>
      <p:ext uri="{BB962C8B-B14F-4D97-AF65-F5344CB8AC3E}">
        <p14:creationId xmlns:p14="http://schemas.microsoft.com/office/powerpoint/2010/main" val="3888568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Alpha in an </a:t>
            </a:r>
            <a:r>
              <a:rPr lang="en-US" i="1" dirty="0"/>
              <a:t>efficient </a:t>
            </a:r>
            <a:r>
              <a:rPr lang="en-US" dirty="0"/>
              <a:t>market </a:t>
            </a:r>
            <a:r>
              <a:rPr lang="en-US" sz="2000" dirty="0"/>
              <a:t>by J. Loeys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Quantitative techniques are indispensable</a:t>
            </a:r>
            <a:r>
              <a:rPr lang="en-US" dirty="0"/>
              <a:t>, though, to deal with the complexity of financial instruments and the overload of information we face. </a:t>
            </a:r>
            <a:r>
              <a:rPr lang="en-US" b="1" dirty="0"/>
              <a:t>Empirical evidence counts for more than theory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dirty="0"/>
              <a:t>but you need </a:t>
            </a:r>
            <a:r>
              <a:rPr lang="en-US" b="1" dirty="0"/>
              <a:t>theory to constrain empirical searchers and </a:t>
            </a:r>
            <a:r>
              <a:rPr lang="en-US" b="1" u="sng" dirty="0"/>
              <a:t>avoid spurious correlations</a:t>
            </a:r>
          </a:p>
        </p:txBody>
      </p:sp>
    </p:spTree>
    <p:extLst>
      <p:ext uri="{BB962C8B-B14F-4D97-AF65-F5344CB8AC3E}">
        <p14:creationId xmlns:p14="http://schemas.microsoft.com/office/powerpoint/2010/main" val="4187289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 Processor 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 then computes the diff (difference) between what is in inventory and what should be now in inventory based on the newly coming signal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delta is then the notional of the order to be executed in the market in response to the newly generate signal message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284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 Processor ....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2451174"/>
              </p:ext>
            </p:extLst>
          </p:nvPr>
        </p:nvGraphicFramePr>
        <p:xfrm>
          <a:off x="838200" y="1825623"/>
          <a:ext cx="10515600" cy="4575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597">
                <a:tc>
                  <a:txBody>
                    <a:bodyPr/>
                    <a:lstStyle/>
                    <a:p>
                      <a:r>
                        <a:rPr lang="en-US" dirty="0"/>
                        <a:t>signal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inventory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597">
                <a:tc>
                  <a:txBody>
                    <a:bodyPr/>
                    <a:lstStyle/>
                    <a:p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597">
                <a:tc>
                  <a:txBody>
                    <a:bodyPr/>
                    <a:lstStyle/>
                    <a:p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X+Y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597">
                <a:tc>
                  <a:txBody>
                    <a:bodyPr/>
                    <a:lstStyle/>
                    <a:p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597">
                <a:tc>
                  <a:txBody>
                    <a:bodyPr/>
                    <a:lstStyle/>
                    <a:p>
                      <a:r>
                        <a:rPr lang="en-US" dirty="0"/>
                        <a:t>Flat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597">
                <a:tc>
                  <a:txBody>
                    <a:bodyPr/>
                    <a:lstStyle/>
                    <a:p>
                      <a:r>
                        <a:rPr lang="en-US" dirty="0"/>
                        <a:t>Flat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597">
                <a:tc>
                  <a:txBody>
                    <a:bodyPr/>
                    <a:lstStyle/>
                    <a:p>
                      <a:r>
                        <a:rPr lang="en-US" dirty="0"/>
                        <a:t>Flat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597">
                <a:tc>
                  <a:txBody>
                    <a:bodyPr/>
                    <a:lstStyle/>
                    <a:p>
                      <a:r>
                        <a:rPr lang="en-US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-X-Y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597">
                <a:tc>
                  <a:txBody>
                    <a:bodyPr/>
                    <a:lstStyle/>
                    <a:p>
                      <a:r>
                        <a:rPr lang="en-US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597">
                <a:tc>
                  <a:txBody>
                    <a:bodyPr/>
                    <a:lstStyle/>
                    <a:p>
                      <a:r>
                        <a:rPr lang="en-US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0919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 Processor ....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general, an order (if any) is genetared with for notional</a:t>
            </a:r>
          </a:p>
          <a:p>
            <a:pPr marL="0" indent="0">
              <a:buNone/>
            </a:pPr>
            <a:r>
              <a:rPr lang="en-US" dirty="0"/>
              <a:t>	Signal*(X-Y)</a:t>
            </a:r>
          </a:p>
          <a:p>
            <a:pPr marL="0" indent="0">
              <a:buNone/>
            </a:pPr>
            <a:r>
              <a:rPr lang="en-US" dirty="0"/>
              <a:t>Where Signal is +1 if Long, 0 if Flat and -1 if Short</a:t>
            </a:r>
          </a:p>
          <a:p>
            <a:pPr marL="0" indent="0">
              <a:buNone/>
            </a:pPr>
            <a:r>
              <a:rPr lang="en-US" dirty="0"/>
              <a:t>X is allocated notional – always postive</a:t>
            </a:r>
          </a:p>
          <a:p>
            <a:pPr marL="0" indent="0">
              <a:buNone/>
            </a:pPr>
            <a:r>
              <a:rPr lang="en-US" dirty="0"/>
              <a:t>Y is the current inventory, expressed in the same unit as X. Y is signed. A negative number reflects a short position in the asset in inventory, a positive number a long position in inventory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Once Order(s) executed then Inventory in absolute term should be no more than X </a:t>
            </a:r>
          </a:p>
        </p:txBody>
      </p:sp>
    </p:spTree>
    <p:extLst>
      <p:ext uri="{BB962C8B-B14F-4D97-AF65-F5344CB8AC3E}">
        <p14:creationId xmlns:p14="http://schemas.microsoft.com/office/powerpoint/2010/main" val="3142593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(Some) Risks associated w/ electronic automatic execution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Run-away system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Oscillating system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Over-sized trades</a:t>
            </a:r>
          </a:p>
        </p:txBody>
      </p:sp>
    </p:spTree>
    <p:extLst>
      <p:ext uri="{BB962C8B-B14F-4D97-AF65-F5344CB8AC3E}">
        <p14:creationId xmlns:p14="http://schemas.microsoft.com/office/powerpoint/2010/main" val="19226723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Protection and Limits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Limit on number of trades over a short and a long period of time</a:t>
            </a:r>
          </a:p>
          <a:p>
            <a:endParaRPr lang="en-US" dirty="0"/>
          </a:p>
          <a:p>
            <a:r>
              <a:rPr lang="en-US" dirty="0"/>
              <a:t>Limit on volume traded over a short and a long period of time</a:t>
            </a:r>
          </a:p>
          <a:p>
            <a:endParaRPr lang="en-US" dirty="0"/>
          </a:p>
          <a:p>
            <a:r>
              <a:rPr lang="en-US" dirty="0"/>
              <a:t>Limit on outrigt position acquired at any given time</a:t>
            </a:r>
          </a:p>
          <a:p>
            <a:endParaRPr lang="en-US" dirty="0"/>
          </a:p>
          <a:p>
            <a:r>
              <a:rPr lang="en-US" dirty="0"/>
              <a:t>Limit on negative PnL experienced over a short and long period of time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73545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Protection and Limits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are the short and log periods of time</a:t>
            </a:r>
          </a:p>
          <a:p>
            <a:pPr marL="0" indent="0">
              <a:buNone/>
            </a:pPr>
            <a:r>
              <a:rPr lang="en-US" dirty="0"/>
              <a:t>	typically and it will depend of your algo</a:t>
            </a:r>
          </a:p>
          <a:p>
            <a:pPr marL="0" indent="0">
              <a:buNone/>
            </a:pPr>
            <a:r>
              <a:rPr lang="en-US" dirty="0"/>
              <a:t>	but lets assume a short period to be a few minutes</a:t>
            </a:r>
          </a:p>
          <a:p>
            <a:pPr marL="0" indent="0">
              <a:buNone/>
            </a:pPr>
            <a:r>
              <a:rPr lang="en-US" dirty="0"/>
              <a:t>	and a long period a few hours</a:t>
            </a:r>
          </a:p>
        </p:txBody>
      </p:sp>
    </p:spTree>
    <p:extLst>
      <p:ext uri="{BB962C8B-B14F-4D97-AF65-F5344CB8AC3E}">
        <p14:creationId xmlns:p14="http://schemas.microsoft.com/office/powerpoint/2010/main" val="33980494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Monitoring, Alerts and Alarms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run-away system is a system which issues constantly and quickly and wrongly a large number of orders 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One reason can be a endless loop in the Alpha Processor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Another reason can be that the executed order (filled) does not make it to your inventory system at all or in a timely fashion and therefore your system does not find the inventory upda</a:t>
            </a:r>
          </a:p>
        </p:txBody>
      </p:sp>
    </p:spTree>
    <p:extLst>
      <p:ext uri="{BB962C8B-B14F-4D97-AF65-F5344CB8AC3E}">
        <p14:creationId xmlns:p14="http://schemas.microsoft.com/office/powerpoint/2010/main" val="20396127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Oscillating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oscillating system – buy and sell occur one after the other (endlessly...)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This can be due to rounding error or an inadequate treatement of threshold – there is the need of a buffer (which at least should reflect the b/o spread cost)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It also can be due to a system auto-correcting</a:t>
            </a:r>
          </a:p>
        </p:txBody>
      </p:sp>
    </p:spTree>
    <p:extLst>
      <p:ext uri="{BB962C8B-B14F-4D97-AF65-F5344CB8AC3E}">
        <p14:creationId xmlns:p14="http://schemas.microsoft.com/office/powerpoint/2010/main" val="29667426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protect from abnormal catastrophic behaviors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Fixed notional for orders</a:t>
            </a:r>
          </a:p>
          <a:p>
            <a:endParaRPr lang="en-US" dirty="0"/>
          </a:p>
          <a:p>
            <a:r>
              <a:rPr lang="en-US" dirty="0"/>
              <a:t>Fire and Forget</a:t>
            </a:r>
          </a:p>
          <a:p>
            <a:endParaRPr lang="en-US" dirty="0"/>
          </a:p>
          <a:p>
            <a:r>
              <a:rPr lang="en-US" dirty="0"/>
              <a:t>No auto correction – if there is an issue – stop trading and investigate</a:t>
            </a:r>
          </a:p>
          <a:p>
            <a:endParaRPr lang="en-US" dirty="0"/>
          </a:p>
          <a:p>
            <a:r>
              <a:rPr lang="en-US" dirty="0"/>
              <a:t>Trading on a clock (not always possible) and not on a price – as all your algos and alphas may end up trading at the same time, pushing the market and concentrating your risk</a:t>
            </a:r>
          </a:p>
        </p:txBody>
      </p:sp>
    </p:spTree>
    <p:extLst>
      <p:ext uri="{BB962C8B-B14F-4D97-AF65-F5344CB8AC3E}">
        <p14:creationId xmlns:p14="http://schemas.microsoft.com/office/powerpoint/2010/main" val="40103859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Engine(s)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where the tire hits the road</a:t>
            </a:r>
          </a:p>
          <a:p>
            <a:r>
              <a:rPr lang="en-US" dirty="0"/>
              <a:t>Translate the asset in a tradeable instrument</a:t>
            </a:r>
          </a:p>
          <a:p>
            <a:r>
              <a:rPr lang="en-US" dirty="0"/>
              <a:t>Choice of a venue</a:t>
            </a:r>
          </a:p>
          <a:p>
            <a:r>
              <a:rPr lang="en-US" dirty="0"/>
              <a:t>Always trade markeable limit orders (never a Market Order you would be taken for a expensive ride)</a:t>
            </a:r>
          </a:p>
          <a:p>
            <a:r>
              <a:rPr lang="en-US" dirty="0"/>
              <a:t>Choice of an instruments – Mini Futures vs Futures, Futures vs a Swap</a:t>
            </a:r>
          </a:p>
          <a:p>
            <a:r>
              <a:rPr lang="en-US" dirty="0"/>
              <a:t>Be aware of market hours and holidays</a:t>
            </a:r>
          </a:p>
          <a:p>
            <a:r>
              <a:rPr lang="en-US" dirty="0"/>
              <a:t>Be aware of liquidity – measure current B/O spread for your size and credit and compare it to an history of such observed values</a:t>
            </a:r>
          </a:p>
        </p:txBody>
      </p:sp>
    </p:spTree>
    <p:extLst>
      <p:ext uri="{BB962C8B-B14F-4D97-AF65-F5344CB8AC3E}">
        <p14:creationId xmlns:p14="http://schemas.microsoft.com/office/powerpoint/2010/main" val="787517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Alpha in an </a:t>
            </a:r>
            <a:r>
              <a:rPr lang="en-US" i="1" dirty="0"/>
              <a:t>efficient </a:t>
            </a:r>
            <a:r>
              <a:rPr lang="en-US" dirty="0"/>
              <a:t>market</a:t>
            </a:r>
            <a:r>
              <a:rPr lang="en-US" sz="2000" dirty="0"/>
              <a:t> by J. Loeys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is not to say that flow and position data are useless. We instead find that more detailed understanding of </a:t>
            </a:r>
            <a:r>
              <a:rPr lang="en-US" b="1" dirty="0"/>
              <a:t>how different types of investors, each with their own restrictions and objectives, interact with the plumbing of the system</a:t>
            </a:r>
            <a:r>
              <a:rPr lang="en-US" dirty="0"/>
              <a:t>, has allowed us to make better investment decisions.</a:t>
            </a:r>
          </a:p>
        </p:txBody>
      </p:sp>
    </p:spTree>
    <p:extLst>
      <p:ext uri="{BB962C8B-B14F-4D97-AF65-F5344CB8AC3E}">
        <p14:creationId xmlns:p14="http://schemas.microsoft.com/office/powerpoint/2010/main" val="35746456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Engine(s)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Place Limit Order </a:t>
            </a:r>
          </a:p>
          <a:p>
            <a:pPr lvl="1"/>
            <a:r>
              <a:rPr lang="en-US" dirty="0"/>
              <a:t>Several types – FOK (fill or kill)</a:t>
            </a:r>
          </a:p>
          <a:p>
            <a:pPr lvl="1"/>
            <a:r>
              <a:rPr lang="en-US" dirty="0"/>
              <a:t>Limit orders w/ SHORT time to expiry</a:t>
            </a:r>
          </a:p>
          <a:p>
            <a:r>
              <a:rPr lang="en-US" dirty="0"/>
              <a:t>Do not stay in the market too long </a:t>
            </a:r>
          </a:p>
          <a:p>
            <a:r>
              <a:rPr lang="en-US" dirty="0"/>
              <a:t>You may decross – for instance executing Usd/Cad and Usd/Mxn is cheaper than to execute Cad/Mxn</a:t>
            </a:r>
          </a:p>
          <a:p>
            <a:r>
              <a:rPr lang="en-US" dirty="0"/>
              <a:t>You may execute your basket of asset in parts</a:t>
            </a:r>
          </a:p>
          <a:p>
            <a:r>
              <a:rPr lang="en-US" dirty="0"/>
              <a:t>Be careful of the dangers of “leg it in”</a:t>
            </a:r>
          </a:p>
          <a:p>
            <a:pPr lvl="1"/>
            <a:r>
              <a:rPr lang="en-US" dirty="0"/>
              <a:t>Try to stay locally market neutral</a:t>
            </a:r>
          </a:p>
          <a:p>
            <a:pPr lvl="1"/>
            <a:r>
              <a:rPr lang="en-US" dirty="0"/>
              <a:t>Do not do the easy leg first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436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Engine(s)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Aggregate Liquidity to get best possible B/O spread</a:t>
            </a:r>
          </a:p>
          <a:p>
            <a:r>
              <a:rPr lang="en-US" dirty="0"/>
              <a:t>Place resting orders if market not moving – turn yourself into an opportunistic market maker</a:t>
            </a:r>
          </a:p>
          <a:p>
            <a:r>
              <a:rPr lang="en-US" dirty="0"/>
              <a:t>You may be able to trade a proxy – cheaper or available. Think of a Dax position which is not tradeable from 4pm to 2 am while the S&amp;P is moving. What will happen when the Dax re-open 8 hours later. It will be moving about the same as of the S&amp;P</a:t>
            </a:r>
          </a:p>
          <a:p>
            <a:r>
              <a:rPr lang="en-US" dirty="0"/>
              <a:t>Maybe you should convert (or hedge) your Dax into an SP (proxy) position during that time period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7481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Engines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may have some HF algorithms which monetize market microstructures as you work your (large) order</a:t>
            </a:r>
          </a:p>
          <a:p>
            <a:pPr lvl="1"/>
            <a:r>
              <a:rPr lang="en-US" dirty="0"/>
              <a:t>Order book imbalances</a:t>
            </a:r>
          </a:p>
          <a:p>
            <a:pPr lvl="1"/>
            <a:r>
              <a:rPr lang="en-US" dirty="0"/>
              <a:t>Decrossing</a:t>
            </a:r>
          </a:p>
          <a:p>
            <a:pPr lvl="1"/>
            <a:r>
              <a:rPr lang="en-US" dirty="0"/>
              <a:t>Trading </a:t>
            </a:r>
            <a:r>
              <a:rPr lang="en-US" i="1" dirty="0"/>
              <a:t>cheaper </a:t>
            </a:r>
            <a:r>
              <a:rPr lang="en-US" dirty="0"/>
              <a:t> proxy in place of your actual desired instrument</a:t>
            </a:r>
          </a:p>
          <a:p>
            <a:pPr lvl="1"/>
            <a:r>
              <a:rPr lang="en-US" dirty="0"/>
              <a:t>Local mean reversion </a:t>
            </a:r>
          </a:p>
          <a:p>
            <a:pPr lvl="1"/>
            <a:r>
              <a:rPr lang="en-US" dirty="0"/>
              <a:t>Leading vs lagging assets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2543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Risk of a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Fully automated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111191" y="2564780"/>
            <a:ext cx="11150" cy="2297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609385" y="4259766"/>
            <a:ext cx="5185317" cy="22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72039" y="441700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85640" y="2453469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risk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55527" y="3702204"/>
            <a:ext cx="561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new</a:t>
            </a:r>
          </a:p>
          <a:p>
            <a:r>
              <a:rPr lang="en-US" sz="1000" dirty="0"/>
              <a:t>release</a:t>
            </a:r>
          </a:p>
        </p:txBody>
      </p:sp>
      <p:sp>
        <p:nvSpPr>
          <p:cNvPr id="16" name="Freeform 15"/>
          <p:cNvSpPr/>
          <p:nvPr/>
        </p:nvSpPr>
        <p:spPr>
          <a:xfrm>
            <a:off x="3476952" y="2653990"/>
            <a:ext cx="3060039" cy="1438508"/>
          </a:xfrm>
          <a:custGeom>
            <a:avLst/>
            <a:gdLst>
              <a:gd name="connsiteX0" fmla="*/ 2228 w 3060039"/>
              <a:gd name="connsiteY0" fmla="*/ 0 h 1438508"/>
              <a:gd name="connsiteX1" fmla="*/ 448277 w 3060039"/>
              <a:gd name="connsiteY1" fmla="*/ 1014761 h 1438508"/>
              <a:gd name="connsiteX2" fmla="*/ 2778882 w 3060039"/>
              <a:gd name="connsiteY2" fmla="*/ 1393903 h 1438508"/>
              <a:gd name="connsiteX3" fmla="*/ 3035360 w 3060039"/>
              <a:gd name="connsiteY3" fmla="*/ 1427356 h 1438508"/>
              <a:gd name="connsiteX4" fmla="*/ 3035360 w 3060039"/>
              <a:gd name="connsiteY4" fmla="*/ 1438508 h 1438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0039" h="1438508">
                <a:moveTo>
                  <a:pt x="2228" y="0"/>
                </a:moveTo>
                <a:cubicBezTo>
                  <a:pt x="-6136" y="391222"/>
                  <a:pt x="-14499" y="782444"/>
                  <a:pt x="448277" y="1014761"/>
                </a:cubicBezTo>
                <a:cubicBezTo>
                  <a:pt x="911053" y="1247078"/>
                  <a:pt x="2347702" y="1325137"/>
                  <a:pt x="2778882" y="1393903"/>
                </a:cubicBezTo>
                <a:cubicBezTo>
                  <a:pt x="3210062" y="1462669"/>
                  <a:pt x="2992614" y="1419922"/>
                  <a:pt x="3035360" y="1427356"/>
                </a:cubicBezTo>
                <a:cubicBezTo>
                  <a:pt x="3078106" y="1434790"/>
                  <a:pt x="3056733" y="1436649"/>
                  <a:pt x="3035360" y="143850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198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Risk of a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Implemented with a human component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111191" y="2564780"/>
            <a:ext cx="11150" cy="2297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609385" y="4259766"/>
            <a:ext cx="5185317" cy="22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72039" y="441700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85640" y="2453469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risk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24147" y="3946076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launch</a:t>
            </a:r>
          </a:p>
        </p:txBody>
      </p:sp>
      <p:sp>
        <p:nvSpPr>
          <p:cNvPr id="9" name="Freeform 8"/>
          <p:cNvSpPr/>
          <p:nvPr/>
        </p:nvSpPr>
        <p:spPr>
          <a:xfrm>
            <a:off x="3858322" y="2375210"/>
            <a:ext cx="3501483" cy="1596635"/>
          </a:xfrm>
          <a:custGeom>
            <a:avLst/>
            <a:gdLst>
              <a:gd name="connsiteX0" fmla="*/ 0 w 3501483"/>
              <a:gd name="connsiteY0" fmla="*/ 1471961 h 1596635"/>
              <a:gd name="connsiteX1" fmla="*/ 2553629 w 3501483"/>
              <a:gd name="connsiteY1" fmla="*/ 1449658 h 1596635"/>
              <a:gd name="connsiteX2" fmla="*/ 3501483 w 3501483"/>
              <a:gd name="connsiteY2" fmla="*/ 0 h 1596635"/>
              <a:gd name="connsiteX3" fmla="*/ 3501483 w 3501483"/>
              <a:gd name="connsiteY3" fmla="*/ 0 h 1596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1483" h="1596635">
                <a:moveTo>
                  <a:pt x="0" y="1471961"/>
                </a:moveTo>
                <a:cubicBezTo>
                  <a:pt x="985024" y="1583473"/>
                  <a:pt x="1970049" y="1694985"/>
                  <a:pt x="2553629" y="1449658"/>
                </a:cubicBezTo>
                <a:cubicBezTo>
                  <a:pt x="3137209" y="1204331"/>
                  <a:pt x="3501483" y="0"/>
                  <a:pt x="3501483" y="0"/>
                </a:cubicBezTo>
                <a:lnTo>
                  <a:pt x="3501483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93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on validity of a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Needs to be rooted in a structural trait of the market</a:t>
            </a:r>
          </a:p>
          <a:p>
            <a:r>
              <a:rPr lang="en-US" dirty="0"/>
              <a:t>What happens when parameters are slightly modified? Is it a nice dome? Or a jagged profile?</a:t>
            </a:r>
          </a:p>
          <a:p>
            <a:r>
              <a:rPr lang="en-US" dirty="0"/>
              <a:t>Did you optimize? You should not</a:t>
            </a:r>
          </a:p>
          <a:p>
            <a:r>
              <a:rPr lang="en-US" dirty="0"/>
              <a:t>What happened of you delay your signal by 1, 3, 5 10, 30 minutes – persistence of your alpha</a:t>
            </a:r>
          </a:p>
          <a:p>
            <a:r>
              <a:rPr lang="en-US" dirty="0"/>
              <a:t>What happened if you double, triple, .... the B/O Spread that you are using</a:t>
            </a:r>
          </a:p>
          <a:p>
            <a:r>
              <a:rPr lang="en-US" dirty="0"/>
              <a:t>Never work w/ mid prices – you are wasting your time and your employer/investors money</a:t>
            </a:r>
          </a:p>
        </p:txBody>
      </p:sp>
    </p:spTree>
    <p:extLst>
      <p:ext uri="{BB962C8B-B14F-4D97-AF65-F5344CB8AC3E}">
        <p14:creationId xmlns:p14="http://schemas.microsoft.com/office/powerpoint/2010/main" val="15073651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of capital to a set of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few cautionary comments: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Strat w/ 2 or 3 stages is a weak strategy – one stage is the optimal neither the preceding nor the following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Equi-allocation for asset of same vol magnitude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Be careful of assets w/ very low vol – is it a “managed” asset such as a pegged ccy?</a:t>
            </a:r>
          </a:p>
        </p:txBody>
      </p:sp>
    </p:spTree>
    <p:extLst>
      <p:ext uri="{BB962C8B-B14F-4D97-AF65-F5344CB8AC3E}">
        <p14:creationId xmlns:p14="http://schemas.microsoft.com/office/powerpoint/2010/main" val="9432628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of capital to a set of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will happen when the managed asset is not managed anymore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305" y="2475571"/>
            <a:ext cx="82105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120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Alpha in an </a:t>
            </a:r>
            <a:r>
              <a:rPr lang="en-US" i="1" dirty="0"/>
              <a:t>efficient </a:t>
            </a:r>
            <a:r>
              <a:rPr lang="en-US" dirty="0"/>
              <a:t>market</a:t>
            </a:r>
            <a:r>
              <a:rPr lang="en-US" sz="2000" dirty="0"/>
              <a:t> by J. Loeys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Theorem of Market efficiency assumes frictionless markets. Hence, cross-sectionally, we need to focus on areas where there are </a:t>
            </a:r>
            <a:r>
              <a:rPr lang="en-US" b="1" dirty="0"/>
              <a:t>frictions</a:t>
            </a:r>
            <a:r>
              <a:rPr lang="en-US" dirty="0"/>
              <a:t> </a:t>
            </a:r>
            <a:r>
              <a:rPr lang="en-US" b="1" dirty="0"/>
              <a:t>due to different regulations, business practices, or investment objectives</a:t>
            </a:r>
            <a:r>
              <a:rPr lang="en-US" dirty="0"/>
              <a:t>. Most profitable for me have been differences between currencies</a:t>
            </a:r>
          </a:p>
        </p:txBody>
      </p:sp>
    </p:spTree>
    <p:extLst>
      <p:ext uri="{BB962C8B-B14F-4D97-AF65-F5344CB8AC3E}">
        <p14:creationId xmlns:p14="http://schemas.microsoft.com/office/powerpoint/2010/main" val="1182506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Alpha in an </a:t>
            </a:r>
            <a:r>
              <a:rPr lang="en-US" i="1" dirty="0"/>
              <a:t>efficient </a:t>
            </a:r>
            <a:r>
              <a:rPr lang="en-US" dirty="0"/>
              <a:t>market</a:t>
            </a:r>
            <a:r>
              <a:rPr lang="en-US" sz="2000" dirty="0"/>
              <a:t> by J. Loeys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Trade the risk bias. </a:t>
            </a:r>
            <a:r>
              <a:rPr lang="en-US" dirty="0"/>
              <a:t>Even when markets price in exactly our modal views, I find it useful to consider how prices will move </a:t>
            </a:r>
            <a:r>
              <a:rPr lang="en-US" b="1" dirty="0"/>
              <a:t>on new information and then try to position on any skew in the outlook</a:t>
            </a:r>
            <a:r>
              <a:rPr lang="en-US" dirty="0"/>
              <a:t>. If I find that a particular price or spread will move a lot more on bullish than on bearish news, then I will position bullishly. This works at the portfolio level if I can combine </a:t>
            </a:r>
            <a:r>
              <a:rPr lang="en-US" b="1" dirty="0"/>
              <a:t>different unrelated risk biases</a:t>
            </a:r>
          </a:p>
        </p:txBody>
      </p:sp>
    </p:spTree>
    <p:extLst>
      <p:ext uri="{BB962C8B-B14F-4D97-AF65-F5344CB8AC3E}">
        <p14:creationId xmlns:p14="http://schemas.microsoft.com/office/powerpoint/2010/main" val="1602118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Alpha in an </a:t>
            </a:r>
            <a:r>
              <a:rPr lang="en-US" i="1" dirty="0"/>
              <a:t>efficient </a:t>
            </a:r>
            <a:r>
              <a:rPr lang="en-US" dirty="0"/>
              <a:t>market</a:t>
            </a:r>
            <a:r>
              <a:rPr lang="en-US" sz="2000" dirty="0"/>
              <a:t> by J. Loeys</a:t>
            </a:r>
            <a:endParaRPr lang="en-US" sz="20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Is there now</a:t>
            </a:r>
            <a:r>
              <a:rPr lang="en-US" b="1" dirty="0"/>
              <a:t> so much information </a:t>
            </a:r>
            <a:r>
              <a:rPr lang="en-US" dirty="0"/>
              <a:t>that everyone sees at the same time that</a:t>
            </a:r>
            <a:r>
              <a:rPr lang="en-US" b="1" dirty="0"/>
              <a:t> alpha is dead?</a:t>
            </a:r>
            <a:r>
              <a:rPr lang="en-US" dirty="0"/>
              <a:t> To some extent, yes, as reflected by the inability of the hedge fund world to offer better returns than a simple bond and equity portfolio with the same volatility over the past 10 years. Still, while alpha is weaker, I don’t think it is truly dead even as it seems harder to earn alpha within asset classes</a:t>
            </a:r>
          </a:p>
        </p:txBody>
      </p:sp>
    </p:spTree>
    <p:extLst>
      <p:ext uri="{BB962C8B-B14F-4D97-AF65-F5344CB8AC3E}">
        <p14:creationId xmlns:p14="http://schemas.microsoft.com/office/powerpoint/2010/main" val="2252183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Lasting Alpha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lasting alpha is obtained when the alpha is anchored/derived from structural market features or difficult to copy/create competitive advantages</a:t>
            </a:r>
          </a:p>
        </p:txBody>
      </p:sp>
    </p:spTree>
    <p:extLst>
      <p:ext uri="{BB962C8B-B14F-4D97-AF65-F5344CB8AC3E}">
        <p14:creationId xmlns:p14="http://schemas.microsoft.com/office/powerpoint/2010/main" val="293541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Market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Central Bank rate policies which can be set to “artificial” levels for long periods of time for marco economic purposes</a:t>
            </a:r>
          </a:p>
          <a:p>
            <a:pPr marL="457200" lvl="1" indent="0">
              <a:buNone/>
            </a:pPr>
            <a:r>
              <a:rPr lang="en-US" dirty="0"/>
              <a:t>think of a Carry Trade</a:t>
            </a:r>
          </a:p>
          <a:p>
            <a:r>
              <a:rPr lang="en-US" dirty="0"/>
              <a:t>Risk premia which can be collected from selling protection to market participants – risk needs to diversified away</a:t>
            </a:r>
          </a:p>
          <a:p>
            <a:r>
              <a:rPr lang="en-US" dirty="0"/>
              <a:t>Benefiting of market impact from large transactions or from broad market participation</a:t>
            </a:r>
          </a:p>
          <a:p>
            <a:pPr marL="457200" lvl="1" indent="0">
              <a:buNone/>
            </a:pPr>
            <a:r>
              <a:rPr lang="en-US" dirty="0"/>
              <a:t>think of M&amp;A’s and retail business</a:t>
            </a:r>
          </a:p>
          <a:p>
            <a:r>
              <a:rPr lang="en-US" dirty="0"/>
              <a:t>Regulations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532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– very expensive and growing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Credit – cost of capital and not portable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Information</a:t>
            </a:r>
          </a:p>
          <a:p>
            <a:pPr marL="457200" lvl="1" indent="0">
              <a:buNone/>
            </a:pPr>
            <a:r>
              <a:rPr lang="en-US" sz="2800" dirty="0"/>
              <a:t>either legal as a Market Maker or illegal as Insider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766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32407</TotalTime>
  <Words>2099</Words>
  <Application>Microsoft Macintosh PowerPoint</Application>
  <PresentationFormat>Widescreen</PresentationFormat>
  <Paragraphs>261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宋体</vt:lpstr>
      <vt:lpstr>Arial</vt:lpstr>
      <vt:lpstr>Calibri</vt:lpstr>
      <vt:lpstr>Calibri Light</vt:lpstr>
      <vt:lpstr>Office Theme</vt:lpstr>
      <vt:lpstr>Conundrum</vt:lpstr>
      <vt:lpstr>Sources of Alpha in an efficient market by J. Loeys</vt:lpstr>
      <vt:lpstr>Sources of Alpha in an efficient market by J. Loeys</vt:lpstr>
      <vt:lpstr>Sources of Alpha in an efficient market by J. Loeys</vt:lpstr>
      <vt:lpstr>Sources of Alpha in an efficient market by J. Loeys</vt:lpstr>
      <vt:lpstr>Sources of Alpha in an efficient market by J. Loeys</vt:lpstr>
      <vt:lpstr>A Lasting Alpha</vt:lpstr>
      <vt:lpstr>Structural Market Features</vt:lpstr>
      <vt:lpstr>Competitive Advantages</vt:lpstr>
      <vt:lpstr>Be aware</vt:lpstr>
      <vt:lpstr>An Algorithmic Trading Platform</vt:lpstr>
      <vt:lpstr>An Algorithmic Trading Platform...</vt:lpstr>
      <vt:lpstr>PowerPoint Presentation</vt:lpstr>
      <vt:lpstr>The Alpha Engine(s)</vt:lpstr>
      <vt:lpstr>Alpha engines...</vt:lpstr>
      <vt:lpstr>Assets</vt:lpstr>
      <vt:lpstr>Assets....</vt:lpstr>
      <vt:lpstr>Assets ... </vt:lpstr>
      <vt:lpstr>Alpha Processor</vt:lpstr>
      <vt:lpstr>Alpha Processor ...</vt:lpstr>
      <vt:lpstr>Alpha Processor ....</vt:lpstr>
      <vt:lpstr>Alpha Processor ....</vt:lpstr>
      <vt:lpstr>Limit Server</vt:lpstr>
      <vt:lpstr>Protection and Limits</vt:lpstr>
      <vt:lpstr>Protection and Limits (continued)</vt:lpstr>
      <vt:lpstr>Monitoring, Alerts and Alarms</vt:lpstr>
      <vt:lpstr>An Oscillating System</vt:lpstr>
      <vt:lpstr>Steps to protect from abnormal catastrophic behaviors</vt:lpstr>
      <vt:lpstr>Execution Engine(s)</vt:lpstr>
      <vt:lpstr>Execution Engine(s)</vt:lpstr>
      <vt:lpstr>Execution Engine(s)</vt:lpstr>
      <vt:lpstr>Execution Engines</vt:lpstr>
      <vt:lpstr>Operational Risk of a System</vt:lpstr>
      <vt:lpstr>Operational Risk of a System</vt:lpstr>
      <vt:lpstr>Checking on validity of a strategy</vt:lpstr>
      <vt:lpstr>Allocation of capital to a set of strategies</vt:lpstr>
      <vt:lpstr>Allocation of capital to a set of strategies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Keith A. Lewis</dc:creator>
  <cp:lastModifiedBy>guoqin827@gmail.com</cp:lastModifiedBy>
  <cp:revision>139</cp:revision>
  <dcterms:created xsi:type="dcterms:W3CDTF">2016-12-30T16:16:27Z</dcterms:created>
  <dcterms:modified xsi:type="dcterms:W3CDTF">2019-04-25T20:46:36Z</dcterms:modified>
</cp:coreProperties>
</file>