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F745-F94A-40CD-82D1-191363E291F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15D1-99A1-40A3-81AF-3B6FAD2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TCA is not new but is increasingly becoming the focal point of traders</a:t>
            </a:r>
          </a:p>
          <a:p>
            <a:r>
              <a:rPr lang="en-US" dirty="0" smtClean="0"/>
              <a:t>TCA is about modelling transaction costs</a:t>
            </a:r>
          </a:p>
          <a:p>
            <a:r>
              <a:rPr lang="en-US" dirty="0" smtClean="0"/>
              <a:t>Purpose is to</a:t>
            </a:r>
          </a:p>
          <a:p>
            <a:pPr lvl="1"/>
            <a:r>
              <a:rPr lang="en-US" dirty="0" smtClean="0"/>
              <a:t> i) reduce transaction costs and</a:t>
            </a:r>
          </a:p>
          <a:p>
            <a:pPr lvl="1"/>
            <a:r>
              <a:rPr lang="en-US" dirty="0" smtClean="0"/>
              <a:t>ii) prove efficient market execution</a:t>
            </a:r>
          </a:p>
          <a:p>
            <a:r>
              <a:rPr lang="en-US" dirty="0" smtClean="0"/>
              <a:t>Relatively straightforward in centralized markets</a:t>
            </a:r>
          </a:p>
          <a:p>
            <a:r>
              <a:rPr lang="en-US" dirty="0" smtClean="0"/>
              <a:t>Difficult for OTC markets such as for 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other approach for the dealer is to hedge against incoming flow. The dealer waits passively to be taken out of her original risk with incoming market orders</a:t>
                </a:r>
              </a:p>
              <a:p>
                <a:r>
                  <a:rPr lang="en-US" dirty="0" smtClean="0"/>
                  <a:t>This is not costless as market will move while the dealer is waiting to be executed. The cost is P: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𝐹𝐿𝑖</m:t>
                        </m:r>
                      </m:sub>
                    </m:sSub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    (4)</a:t>
                </a:r>
                <a:endParaRPr lang="en-US" sz="2000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𝐹𝐿𝑖</m:t>
                        </m:r>
                      </m:sub>
                    </m:sSub>
                  </m:oMath>
                </a14:m>
                <a:r>
                  <a:rPr lang="en-US" sz="2200" dirty="0" smtClean="0"/>
                  <a:t> is the size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 smtClean="0"/>
                  <a:t> incoming order, arriving at time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(1)</a:t>
                </a:r>
                <a:r>
                  <a:rPr lang="en-US" sz="22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denotes a mid price at a future time </a:t>
                </a:r>
                <a:r>
                  <a:rPr lang="en-US" sz="2200" i="1" dirty="0" smtClean="0"/>
                  <a:t>t</a:t>
                </a:r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dirty="0" smtClean="0"/>
                  <a:t> (1) indirectly is assumed that a market-maker on average gets filled at market mid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P&amp;L of waiting for flow is the difference between the Quoted Price and the price paid to fill the order, </a:t>
                </a:r>
                <a:r>
                  <a:rPr lang="en-US" i="1" dirty="0" smtClean="0"/>
                  <a:t>P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𝑄𝑢𝑜𝑡𝑒𝑑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/>
                  <a:t>    (5)</a:t>
                </a:r>
                <a:endParaRPr lang="en-US" sz="2000" dirty="0"/>
              </a:p>
              <a:p>
                <a:r>
                  <a:rPr lang="en-US" dirty="0" smtClean="0"/>
                  <a:t>Substituting original equation into the above and solving for break-even Flow Liquidity Premium by setting P&amp;L to zero</a:t>
                </a:r>
              </a:p>
              <a:p>
                <a:r>
                  <a:rPr lang="en-US" dirty="0" smtClean="0"/>
                  <a:t>And denoting the Mid Price in original equation </a:t>
                </a:r>
                <a:r>
                  <a:rPr lang="en-US" i="1" dirty="0" smtClean="0"/>
                  <a:t>p(0)=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Since the Flow Liquidity Premium must be non-negative, we obtain: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𝐿𝑖𝑞𝑢𝑖𝑑𝑖𝑡𝑦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𝑃𝑟𝑒𝑚𝑖𝑢𝑚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000" dirty="0" smtClean="0"/>
                  <a:t>      (6)</a:t>
                </a:r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+ is for an offer order and – for a bid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right hand side of previous equation is a loss</a:t>
                </a:r>
              </a:p>
              <a:p>
                <a:r>
                  <a:rPr lang="en-US" dirty="0" smtClean="0"/>
                  <a:t>The dealer needs to charge that amount</a:t>
                </a:r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stochastic the dealer needs to calculate ex-ante the expected loss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𝐿𝑖𝑞𝑢𝑖𝑑𝑖𝑡𝑦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𝑃𝑟𝑒𝑚𝑖𝑢𝑚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𝐹𝐿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l-G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𝐹𝐿𝑖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    (7)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Flow Liquidity Premium is equal to the price of a weighted-average-price option struck at-the-money spot,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the previous equation, the Flow Liquidity Premium can be conservatively estimated (Jensen’s inequality)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𝐿𝑖𝑞𝑢𝑖𝑑𝑖𝑡𝑦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𝑃𝑟𝑒𝑚𝑖𝑢𝑚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000" dirty="0" smtClean="0"/>
                  <a:t>]     (8)</a:t>
                </a:r>
              </a:p>
              <a:p>
                <a:r>
                  <a:rPr lang="en-US" dirty="0" smtClean="0"/>
                  <a:t>The premium is a sum of option premiums,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option pricing the risk the dealer takes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offsetting market order arrives at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Assuming prices follow a Geometric Brownian Process, using the Black-Scholes model and neglecting effect of interest rates, we can approximate:</a:t>
                </a: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𝐹𝑙𝑜𝑤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𝐿𝑖𝑞𝑢𝑖𝑑𝑖𝑡𝑦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𝑃𝑟𝑒𝑚𝑖𝑢𝑚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(1/2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sz="2000" dirty="0" smtClean="0"/>
                  <a:t>)-1)  (9)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here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is a cumulative normal distribution</a:t>
                </a:r>
              </a:p>
              <a:p>
                <a:r>
                  <a:rPr lang="en-US" dirty="0" smtClean="0"/>
                  <a:t>This is the fair value a dealer needs to charge for carrying the price risk having filed the original order</a:t>
                </a:r>
              </a:p>
              <a:p>
                <a:r>
                  <a:rPr lang="en-US" dirty="0" smtClean="0"/>
                  <a:t>The cost of hedging of a dealer is a function of the market volatility and the time needed to fill/hedge an order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0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Liquidity Premium 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Equation (9) represents the fair value a dealer needs to charge for carrying the price risk while filling an order </a:t>
                </a:r>
              </a:p>
              <a:p>
                <a:r>
                  <a:rPr lang="en-US" dirty="0" smtClean="0"/>
                  <a:t>That cost is driven by two main variables: Volatility and Time needed to fill an order</a:t>
                </a:r>
              </a:p>
              <a:p>
                <a:r>
                  <a:rPr lang="en-US" dirty="0" smtClean="0"/>
                  <a:t>One way of estimating times of arriving orders,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is by observing the expected flow of arriving orders, i.e. expected volume of orders per unit time</a:t>
                </a:r>
              </a:p>
              <a:p>
                <a:r>
                  <a:rPr lang="en-US" dirty="0" smtClean="0"/>
                  <a:t>Order flow however is not necessarily a constant but rather a function of time of day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Flow used to estimate Expected Arrival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Cost based on intraday liquidity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1410"/>
            <a:ext cx="10515600" cy="44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Look in 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OTC FX markets are of two types:</a:t>
            </a:r>
          </a:p>
          <a:p>
            <a:pPr lvl="1"/>
            <a:r>
              <a:rPr lang="en-US" dirty="0" smtClean="0"/>
              <a:t>Markets with conventional resting orders</a:t>
            </a:r>
          </a:p>
          <a:p>
            <a:pPr lvl="1"/>
            <a:r>
              <a:rPr lang="en-US" dirty="0" smtClean="0"/>
              <a:t>Markets with resting orders which include optionality (1)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(1) The optionality is owned by the market maker and provides the option to the market maker to refuse to fill the order of the market taker </a:t>
            </a:r>
          </a:p>
        </p:txBody>
      </p:sp>
    </p:spTree>
    <p:extLst>
      <p:ext uri="{BB962C8B-B14F-4D97-AF65-F5344CB8AC3E}">
        <p14:creationId xmlns:p14="http://schemas.microsoft.com/office/powerpoint/2010/main" val="3821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dealer behavior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transaction cost, it is critical to understand market microstructures important to dealers</a:t>
            </a:r>
          </a:p>
          <a:p>
            <a:r>
              <a:rPr lang="en-US" dirty="0" smtClean="0"/>
              <a:t>In essence, a dealer charges a spread for a transaction that is a reflection to the cost of obtaining such an inventory</a:t>
            </a:r>
          </a:p>
          <a:p>
            <a:r>
              <a:rPr lang="en-US" dirty="0" smtClean="0"/>
              <a:t>A dealer behavior model needs to integrate the key cost drivers to a transaction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Look in 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type of markets are called Orders crossing Orders (OXO) markets</a:t>
            </a:r>
          </a:p>
          <a:p>
            <a:pPr marL="457200" lvl="1" indent="0">
              <a:buNone/>
            </a:pPr>
            <a:r>
              <a:rPr lang="en-US" dirty="0" smtClean="0"/>
              <a:t>   Takers orders matching Resting orders will be filled under most circumstances</a:t>
            </a:r>
          </a:p>
          <a:p>
            <a:endParaRPr lang="en-US" dirty="0"/>
          </a:p>
          <a:p>
            <a:r>
              <a:rPr lang="en-US" dirty="0" smtClean="0"/>
              <a:t>In the second type of markets, the makers provided to takers thru a one-to-one API a continous stream of bid and offer prices.</a:t>
            </a:r>
          </a:p>
          <a:p>
            <a:pPr lvl="1"/>
            <a:r>
              <a:rPr lang="en-US" dirty="0" smtClean="0"/>
              <a:t>The taker then places a </a:t>
            </a:r>
            <a:r>
              <a:rPr lang="en-US" i="1" dirty="0" smtClean="0"/>
              <a:t>request</a:t>
            </a:r>
            <a:r>
              <a:rPr lang="en-US" dirty="0" smtClean="0"/>
              <a:t> to the streaming maker to be done at mots current bid or offer shown</a:t>
            </a:r>
          </a:p>
          <a:p>
            <a:pPr lvl="1"/>
            <a:r>
              <a:rPr lang="en-US" dirty="0" smtClean="0"/>
              <a:t>The maker then decides whether to fill, to partially fill or to reject the request to trade from the 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Look in FX – the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process is </a:t>
            </a:r>
            <a:r>
              <a:rPr lang="en-US" dirty="0" smtClean="0"/>
              <a:t>referred </a:t>
            </a:r>
            <a:r>
              <a:rPr lang="en-US" dirty="0" smtClean="0"/>
              <a:t>as </a:t>
            </a:r>
            <a:r>
              <a:rPr lang="en-US" i="1" dirty="0" smtClean="0"/>
              <a:t>Last Look</a:t>
            </a:r>
            <a:r>
              <a:rPr lang="en-US" dirty="0" smtClean="0"/>
              <a:t> (LL)</a:t>
            </a:r>
          </a:p>
          <a:p>
            <a:r>
              <a:rPr lang="en-US" dirty="0" smtClean="0"/>
              <a:t>The maker of the resting order is given an option on whether to honor the traker’s request to trade on the maker’s own shown resting order</a:t>
            </a:r>
            <a:endParaRPr lang="en-US" dirty="0"/>
          </a:p>
          <a:p>
            <a:r>
              <a:rPr lang="en-US" dirty="0" smtClean="0"/>
              <a:t>This unusual pratice arose from the need for themaker to protect herself from Latency Arbitrage by the takers as electronic trading in FX took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Look in FX – how much is it worth?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for any other option, its value is a function of the time to expiry and the volatility of the underlying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longer the time to expiry the more valuable is the LL feature</a:t>
            </a:r>
          </a:p>
          <a:p>
            <a:pPr marL="914400" lvl="2" indent="0">
              <a:buNone/>
            </a:pPr>
            <a:r>
              <a:rPr lang="en-US" dirty="0" smtClean="0"/>
              <a:t>LL duration can vary from 50 to 500 milliseconds, typically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higher the volatility of the markets then the more valuable the LL feature </a:t>
            </a:r>
          </a:p>
          <a:p>
            <a:pPr marL="914400" lvl="2" indent="0">
              <a:buNone/>
            </a:pPr>
            <a:r>
              <a:rPr lang="en-US" dirty="0" smtClean="0"/>
              <a:t>note that you should estimate the Bid volatility and the Offer volatility for a short time window of the order of the typical LL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Look in FX – this is a competitive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Makers are getting valuable </a:t>
            </a:r>
            <a:r>
              <a:rPr lang="en-US" dirty="0" smtClean="0"/>
              <a:t>optionality</a:t>
            </a:r>
          </a:p>
          <a:p>
            <a:r>
              <a:rPr lang="en-US" dirty="0" smtClean="0"/>
              <a:t>Makers compete for these LL orders and therefore give back some of their option-based gain to the takers through tigher B/O spreads</a:t>
            </a:r>
          </a:p>
          <a:p>
            <a:r>
              <a:rPr lang="en-US" dirty="0" smtClean="0"/>
              <a:t>The makers furthermore reduce their gains by committing to their takers clients a high ninimum fill rate </a:t>
            </a:r>
          </a:p>
          <a:p>
            <a:pPr marL="457200" lvl="1" indent="0">
              <a:buNone/>
            </a:pPr>
            <a:r>
              <a:rPr lang="en-US" dirty="0"/>
              <a:t>I personally demand no less than 95% fill </a:t>
            </a:r>
            <a:r>
              <a:rPr lang="en-US" dirty="0" smtClean="0"/>
              <a:t>ratio</a:t>
            </a:r>
          </a:p>
          <a:p>
            <a:r>
              <a:rPr lang="en-US" dirty="0" smtClean="0"/>
              <a:t>Finally, the takers demand to have their orders filled or killed within a limited time which is getting shorter.</a:t>
            </a:r>
          </a:p>
          <a:p>
            <a:pPr marL="457200" lvl="1" indent="0">
              <a:buNone/>
            </a:pPr>
            <a:r>
              <a:rPr lang="en-US" dirty="0" smtClean="0"/>
              <a:t>I personally demand a response within at most 100 milliseconds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Look in FX – an interesting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1823" y="1690688"/>
            <a:ext cx="6877863" cy="4369466"/>
          </a:xfrm>
        </p:spPr>
      </p:pic>
    </p:spTree>
    <p:extLst>
      <p:ext uri="{BB962C8B-B14F-4D97-AF65-F5344CB8AC3E}">
        <p14:creationId xmlns:p14="http://schemas.microsoft.com/office/powerpoint/2010/main" val="21854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dealer behavior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assumption – a dealer is on average flat and carry no exisitng inventory</a:t>
            </a:r>
          </a:p>
          <a:p>
            <a:r>
              <a:rPr lang="en-US" dirty="0" smtClean="0"/>
              <a:t>Note that the new regulatory environment enthrines this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Costs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Transaction costs derived from variables: the Visible Spread and the Slippage</a:t>
                </a:r>
              </a:p>
              <a:p>
                <a:r>
                  <a:rPr lang="en-US" dirty="0" smtClean="0"/>
                  <a:t>When a dealer quotes a firm price for a specific size, the quoted price can be expressed as:</a:t>
                </a:r>
              </a:p>
              <a:p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𝑄𝑢𝑜𝑡𝑒𝑑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𝑉𝑖𝑠𝑖𝑏𝑙𝑒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𝑆𝑝𝑟𝑒𝑎𝑑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𝑆𝑙𝑖𝑝𝑝𝑎𝑔𝑒</m:t>
                    </m:r>
                  </m:oMath>
                </a14:m>
                <a:r>
                  <a:rPr lang="en-US" sz="2000" dirty="0" smtClean="0"/>
                  <a:t>     (1)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is equivalent to the cost that the dealer will incur to bring back its inventory to </a:t>
                </a:r>
                <a:r>
                  <a:rPr lang="en-US" sz="2000" i="1" dirty="0" smtClean="0"/>
                  <a:t>flat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Mid Price and visible B/O Spread are easily observable and constitue the visible costs</a:t>
            </a:r>
          </a:p>
          <a:p>
            <a:r>
              <a:rPr lang="en-US" dirty="0" smtClean="0"/>
              <a:t>The visible B/O Spread is the difference between the inside or top-of-the-book Offer and Bid prices</a:t>
            </a:r>
          </a:p>
          <a:p>
            <a:r>
              <a:rPr lang="en-US" dirty="0" smtClean="0"/>
              <a:t>The Mid Price is the average of the top-of-the-book Bid and Offer prices</a:t>
            </a:r>
          </a:p>
          <a:p>
            <a:r>
              <a:rPr lang="en-US" dirty="0" smtClean="0"/>
              <a:t>Mid Price and B/O Spread are generic indicative price of a transaction BUT does not take into account the size of the transaction nor the liquidity available at the projected time of the transaction</a:t>
            </a:r>
          </a:p>
          <a:p>
            <a:r>
              <a:rPr lang="en-US" dirty="0" smtClean="0"/>
              <a:t>The mid price plus visible spread is NOT a reasonnable approximation to the cost of a transaction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Cost -- Slippage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Slippage is the “premium” or the cost in excess to the visible costs that a dealer charges to manage the risk taken to fill the order given its size and the then market liquidity</a:t>
            </a:r>
          </a:p>
          <a:p>
            <a:r>
              <a:rPr lang="en-US" dirty="0" smtClean="0"/>
              <a:t>Upon filling an order of size S, a dealer can to get back to flat either</a:t>
            </a:r>
          </a:p>
          <a:p>
            <a:pPr marL="971550" lvl="1" indent="-514350">
              <a:buAutoNum type="romanLcParenR"/>
            </a:pPr>
            <a:r>
              <a:rPr lang="en-US" dirty="0" smtClean="0"/>
              <a:t>Execute against the Standing Liquidity of the market then – she is hedging her position immediately</a:t>
            </a:r>
          </a:p>
          <a:p>
            <a:pPr marL="971550" lvl="1" indent="-514350">
              <a:buAutoNum type="romanLcParenR"/>
            </a:pPr>
            <a:r>
              <a:rPr lang="en-US" dirty="0" smtClean="0"/>
              <a:t>Execute against the Liquidity Flow – she is then waiting passively for subsequent orders to get her out of just acquired risk</a:t>
            </a:r>
          </a:p>
          <a:p>
            <a:pPr marL="971550" lvl="1" indent="-514350">
              <a:buAutoNum type="romanLcParenR"/>
            </a:pPr>
            <a:r>
              <a:rPr lang="en-US" dirty="0" smtClean="0"/>
              <a:t>Or some of each method, doing both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and Flow Premia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Regardless of the method the dealer uses to flatten her position, she will incur a certain cost that she needs to charge to her client given the order size and the current liquidity</a:t>
                </a:r>
              </a:p>
              <a:p>
                <a:r>
                  <a:rPr lang="en-US" dirty="0" smtClean="0"/>
                  <a:t>This is the slippage: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𝑄𝑢𝑜𝑡𝑒𝑑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𝑀𝑖𝑑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𝑆𝑡𝑎𝑛𝑑𝑖𝑛𝑔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𝐿𝑖𝑞𝑢𝑖𝑑𝑖𝑡𝑦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𝑃𝑟𝑒𝑚𝑖𝑢𝑚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𝐹𝑙𝑜𝑤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𝐿𝑖𝑞𝑢𝑖𝑑𝑖𝑡𝑦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𝑃𝑟𝑒𝑚𝑖𝑢𝑚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</m:t>
                        </m:r>
                      </m:sub>
                    </m:sSub>
                  </m:oMath>
                </a14:m>
                <a:r>
                  <a:rPr lang="en-US" sz="2000" dirty="0" smtClean="0"/>
                  <a:t>)      (2)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 smtClean="0"/>
                  <a:t> are the amount executed through each method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sub>
                    </m:sSub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Liquidity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hedging against the standing liquidity, the dealer immediately executes the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sub>
                    </m:sSub>
                  </m:oMath>
                </a14:m>
                <a:r>
                  <a:rPr lang="en-US" dirty="0" smtClean="0"/>
                  <a:t>by taking liquidity from the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first levels of the limit order book</a:t>
                </a:r>
              </a:p>
              <a:p>
                <a:r>
                  <a:rPr lang="en-US" dirty="0" smtClean="0"/>
                  <a:t>She incurs the volume-weighted average cost, </a:t>
                </a:r>
                <a:r>
                  <a:rPr lang="en-US" i="1" dirty="0" smtClean="0"/>
                  <a:t>VWAC, </a:t>
                </a:r>
                <a:r>
                  <a:rPr lang="en-US" dirty="0" smtClean="0"/>
                  <a:t>defined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𝑉𝑊𝐴𝐶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   </a:t>
                </a:r>
                <a:r>
                  <a:rPr lang="en-US" sz="2000" dirty="0" smtClean="0"/>
                  <a:t>(3)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mid price,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𝑆𝐿𝑖</m:t>
                        </m:r>
                      </m:sub>
                    </m:sSub>
                  </m:oMath>
                </a14:m>
                <a:r>
                  <a:rPr lang="en-US" sz="2000" dirty="0"/>
                  <a:t> are the quoted price and amount hedged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level of the limit order book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 – Limit Order 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01" y="1825625"/>
            <a:ext cx="5910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1191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Transaction Cost Analysis</vt:lpstr>
      <vt:lpstr>A dealer behavior model</vt:lpstr>
      <vt:lpstr>A dealer behavior ...</vt:lpstr>
      <vt:lpstr>Transactional Costs</vt:lpstr>
      <vt:lpstr>Visible Costs</vt:lpstr>
      <vt:lpstr>Hidden Cost -- Slippage</vt:lpstr>
      <vt:lpstr>Liquidity and Flow Premia</vt:lpstr>
      <vt:lpstr>Standing Liquidity Premium</vt:lpstr>
      <vt:lpstr>LOB – Limit Order Book</vt:lpstr>
      <vt:lpstr>Flow Liquidity Premium</vt:lpstr>
      <vt:lpstr>Flow Liquidity Premium...</vt:lpstr>
      <vt:lpstr>Flow Liquidity Premium</vt:lpstr>
      <vt:lpstr>Flow Liquidity Premium</vt:lpstr>
      <vt:lpstr>Flow Liquidity Premium</vt:lpstr>
      <vt:lpstr>Flow Liquidity Premium ...</vt:lpstr>
      <vt:lpstr>Daily Flow used to estimate Expected Arrival Time</vt:lpstr>
      <vt:lpstr>Expected Cost based on intraday liquidity curves</vt:lpstr>
      <vt:lpstr>Projected Cost</vt:lpstr>
      <vt:lpstr>Last Look in FX</vt:lpstr>
      <vt:lpstr>Last Look in FX</vt:lpstr>
      <vt:lpstr>Last Look in FX – the Why?</vt:lpstr>
      <vt:lpstr>Last Look in FX – how much is it worth?</vt:lpstr>
      <vt:lpstr>Last Look in FX – this is a competitive market</vt:lpstr>
      <vt:lpstr>Last Look in FX – an interesting behavior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Cost Analysis</dc:title>
  <dc:creator>Keith A. Lewis</dc:creator>
  <cp:lastModifiedBy>Keith A. Lewis</cp:lastModifiedBy>
  <cp:revision>4</cp:revision>
  <dcterms:created xsi:type="dcterms:W3CDTF">2018-05-02T19:04:30Z</dcterms:created>
  <dcterms:modified xsi:type="dcterms:W3CDTF">2018-12-12T23:14:22Z</dcterms:modified>
</cp:coreProperties>
</file>