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BB5D-08A8-4990-AEA6-A74F1497530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375-C2F0-4287-9794-B21C5A98C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BB5D-08A8-4990-AEA6-A74F1497530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375-C2F0-4287-9794-B21C5A98C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BB5D-08A8-4990-AEA6-A74F1497530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375-C2F0-4287-9794-B21C5A98C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3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BB5D-08A8-4990-AEA6-A74F1497530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375-C2F0-4287-9794-B21C5A98C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BB5D-08A8-4990-AEA6-A74F1497530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375-C2F0-4287-9794-B21C5A98C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8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BB5D-08A8-4990-AEA6-A74F1497530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375-C2F0-4287-9794-B21C5A98C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0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BB5D-08A8-4990-AEA6-A74F1497530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375-C2F0-4287-9794-B21C5A98C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1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BB5D-08A8-4990-AEA6-A74F1497530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375-C2F0-4287-9794-B21C5A98C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BB5D-08A8-4990-AEA6-A74F1497530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375-C2F0-4287-9794-B21C5A98C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9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BB5D-08A8-4990-AEA6-A74F1497530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375-C2F0-4287-9794-B21C5A98C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4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BB5D-08A8-4990-AEA6-A74F1497530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375-C2F0-4287-9794-B21C5A98C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1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BB5D-08A8-4990-AEA6-A74F1497530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34375-C2F0-4287-9794-B21C5A98C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2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umentation.statsoft.com/STATISTICAHelp.aspx?path=SANN/Overview/SANNNeuralNetworksAnOvervie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 for Trading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NNs success can be attributed to their power, versatility and ease of use</a:t>
            </a:r>
          </a:p>
          <a:p>
            <a:r>
              <a:rPr lang="en-US" dirty="0" smtClean="0"/>
              <a:t>NNs are sophisticated modeling and prediction making techniques capable of modeling complex functions and data relationships</a:t>
            </a:r>
          </a:p>
          <a:p>
            <a:r>
              <a:rPr lang="en-US" dirty="0" smtClean="0"/>
              <a:t>The ability to learn by examples is the key feature of NN that enables the user to model data and establish underlying relationships among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– 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other topics of importance that we will not cover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2800" dirty="0" smtClean="0"/>
              <a:t>NN Generalization (also called Pruning)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lvl="1"/>
            <a:r>
              <a:rPr lang="en-US" sz="2800" dirty="0" smtClean="0"/>
              <a:t>Pre and Post Processing of Data</a:t>
            </a:r>
          </a:p>
          <a:p>
            <a:pPr lvl="2"/>
            <a:r>
              <a:rPr lang="en-US" sz="2400" dirty="0" smtClean="0"/>
              <a:t>Because of the </a:t>
            </a:r>
            <a:r>
              <a:rPr lang="en-US" sz="2400" i="1" dirty="0" smtClean="0"/>
              <a:t>Saturation Effect, </a:t>
            </a:r>
            <a:r>
              <a:rPr lang="en-US" sz="2400" dirty="0" smtClean="0"/>
              <a:t> we need to </a:t>
            </a:r>
            <a:r>
              <a:rPr lang="en-US" sz="2400" i="1" dirty="0" smtClean="0"/>
              <a:t> scale</a:t>
            </a:r>
            <a:r>
              <a:rPr lang="en-US" sz="2400" dirty="0" smtClean="0"/>
              <a:t> the inputs to a (-1,+1) range</a:t>
            </a:r>
          </a:p>
          <a:p>
            <a:pPr lvl="2"/>
            <a:r>
              <a:rPr lang="en-US" sz="2400" dirty="0" smtClean="0"/>
              <a:t>There is also a need to standardize Inputs and Targets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58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Pre-Trade Transaction Cost Estimation Using a Dealer Behaviour Model – Morgan Stanley QSI January 30, 2014</a:t>
            </a:r>
          </a:p>
          <a:p>
            <a:r>
              <a:rPr lang="en-US" dirty="0" smtClean="0"/>
              <a:t>Algorithmic and High Frequency Trading by Cartea, Jiamungal &amp; Penalva – Cambridge University Press</a:t>
            </a:r>
          </a:p>
          <a:p>
            <a:r>
              <a:rPr lang="en-US" dirty="0" smtClean="0"/>
              <a:t>Behavioural Investing by James Montier</a:t>
            </a:r>
            <a:r>
              <a:rPr lang="en-US" dirty="0"/>
              <a:t> – </a:t>
            </a:r>
            <a:r>
              <a:rPr lang="en-US" dirty="0" smtClean="0"/>
              <a:t>Wiley</a:t>
            </a:r>
          </a:p>
          <a:p>
            <a:r>
              <a:rPr lang="en-US" dirty="0" smtClean="0"/>
              <a:t>The Value of Millisecond Expiry Options in Spot Foreign Exchange Markets by John Stevenson, May 2016</a:t>
            </a:r>
          </a:p>
          <a:p>
            <a:r>
              <a:rPr lang="en-US" dirty="0" smtClean="0"/>
              <a:t>The Sterling “Flash Event” of October 7 2016, Markets Committe, Bank For International Settlements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 Help Online -- </a:t>
            </a:r>
            <a:r>
              <a:rPr lang="en-US" u="sng" dirty="0">
                <a:hlinkClick r:id="rId2"/>
              </a:rPr>
              <a:t>http://documentation.statsoft.com/STATISTICAHelp.aspx?path=SANN/Overview/SANNNeuralNetworksAnOverview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Bishop, C. (1995). </a:t>
            </a:r>
            <a:r>
              <a:rPr lang="en-US" i="1" dirty="0"/>
              <a:t>Neural Networks for Pattern Recognition</a:t>
            </a:r>
            <a:r>
              <a:rPr lang="en-US" dirty="0"/>
              <a:t>. Oxford: University Press.</a:t>
            </a:r>
          </a:p>
          <a:p>
            <a:pPr marL="0" indent="0">
              <a:buNone/>
            </a:pPr>
            <a:r>
              <a:rPr lang="en-US" dirty="0"/>
              <a:t>Carling, A. (1992). </a:t>
            </a:r>
            <a:r>
              <a:rPr lang="en-US" i="1" dirty="0"/>
              <a:t>Introducing Neural Networks</a:t>
            </a:r>
            <a:r>
              <a:rPr lang="en-US" dirty="0"/>
              <a:t>. Wilmslow, UK: Sigma Press.</a:t>
            </a:r>
          </a:p>
          <a:p>
            <a:pPr marL="0" indent="0">
              <a:buNone/>
            </a:pPr>
            <a:r>
              <a:rPr lang="en-US" dirty="0"/>
              <a:t>Fausett, L. (1994). </a:t>
            </a:r>
            <a:r>
              <a:rPr lang="en-US" i="1" dirty="0"/>
              <a:t>Fundamentals of Neural Networks</a:t>
            </a:r>
            <a:r>
              <a:rPr lang="en-US" dirty="0"/>
              <a:t>. New York: Prentice Hall.</a:t>
            </a:r>
          </a:p>
          <a:p>
            <a:pPr marL="0" indent="0">
              <a:buNone/>
            </a:pPr>
            <a:r>
              <a:rPr lang="en-US" dirty="0"/>
              <a:t>Haykin, S. (1994). </a:t>
            </a:r>
            <a:r>
              <a:rPr lang="en-US" i="1" dirty="0"/>
              <a:t>Neural Networks: A Comprehensive Foundation</a:t>
            </a:r>
            <a:r>
              <a:rPr lang="en-US" dirty="0"/>
              <a:t>. New York: Macmillan Publishing.</a:t>
            </a:r>
          </a:p>
          <a:p>
            <a:pPr marL="0" indent="0">
              <a:buNone/>
            </a:pPr>
            <a:r>
              <a:rPr lang="en-US" dirty="0"/>
              <a:t>Kohonen, T. (1982). Self-organized formation of topologically correct feature maps.</a:t>
            </a:r>
            <a:r>
              <a:rPr lang="en-US" i="1" dirty="0"/>
              <a:t>Biological Cybernetics</a:t>
            </a:r>
            <a:r>
              <a:rPr lang="en-US" dirty="0"/>
              <a:t>, 43:59-69.</a:t>
            </a:r>
          </a:p>
          <a:p>
            <a:pPr marL="0" indent="0">
              <a:buNone/>
            </a:pPr>
            <a:r>
              <a:rPr lang="en-US" dirty="0"/>
              <a:t>Patterson, D. (1996). </a:t>
            </a:r>
            <a:r>
              <a:rPr lang="en-US" i="1" dirty="0"/>
              <a:t>Artificial Neural Networks</a:t>
            </a:r>
            <a:r>
              <a:rPr lang="en-US" dirty="0"/>
              <a:t>. Singapore: Prentice Hall.</a:t>
            </a:r>
          </a:p>
          <a:p>
            <a:pPr marL="0" indent="0">
              <a:buNone/>
            </a:pPr>
            <a:r>
              <a:rPr lang="en-US" dirty="0"/>
              <a:t>Ripley, B.D. (1996). </a:t>
            </a:r>
            <a:r>
              <a:rPr lang="en-US" i="1" dirty="0"/>
              <a:t>Pattern Recognition and Neural Networks</a:t>
            </a:r>
            <a:r>
              <a:rPr lang="en-US" dirty="0"/>
              <a:t>. Cambridge University Press.</a:t>
            </a:r>
          </a:p>
          <a:p>
            <a:pPr marL="0" indent="0">
              <a:buNone/>
            </a:pPr>
            <a:r>
              <a:rPr lang="en-US" dirty="0"/>
              <a:t>Rumelhart, D.E., and J.L. McClelland (1986), </a:t>
            </a:r>
            <a:r>
              <a:rPr lang="en-US" i="1" dirty="0"/>
              <a:t>Parallel Distributed Processing</a:t>
            </a:r>
            <a:r>
              <a:rPr lang="en-US" dirty="0"/>
              <a:t>, Volume 1. The MIT Press. Foundations.</a:t>
            </a:r>
          </a:p>
          <a:p>
            <a:pPr marL="0" indent="0">
              <a:buNone/>
            </a:pPr>
            <a:r>
              <a:rPr lang="en-US" dirty="0"/>
              <a:t>Tryon, R. C. (1939). </a:t>
            </a:r>
            <a:r>
              <a:rPr lang="en-US" i="1" dirty="0"/>
              <a:t>Cluster analysis</a:t>
            </a:r>
            <a:r>
              <a:rPr lang="en-US" dirty="0"/>
              <a:t>. New York: McGraw-Hill.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for Trading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NN user collects </a:t>
            </a:r>
            <a:r>
              <a:rPr lang="en-US" i="1" dirty="0" smtClean="0"/>
              <a:t>representative</a:t>
            </a:r>
            <a:r>
              <a:rPr lang="en-US" dirty="0" smtClean="0"/>
              <a:t> data and then invokes training algorithms which can automatically </a:t>
            </a:r>
            <a:r>
              <a:rPr lang="en-US" i="1" dirty="0" smtClean="0"/>
              <a:t>learn </a:t>
            </a:r>
            <a:r>
              <a:rPr lang="en-US" dirty="0" smtClean="0"/>
              <a:t> the structure of data</a:t>
            </a:r>
          </a:p>
          <a:p>
            <a:r>
              <a:rPr lang="en-US" dirty="0" smtClean="0"/>
              <a:t>The user </a:t>
            </a:r>
            <a:r>
              <a:rPr lang="en-US" b="1" dirty="0" smtClean="0"/>
              <a:t>does</a:t>
            </a:r>
            <a:r>
              <a:rPr lang="en-US" dirty="0" smtClean="0"/>
              <a:t> need to have some heuristic knowledge on how to select and prepare data, how to select the appropriate NN, and how to interpret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5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– the Basic Mathematical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200" i="1" dirty="0" smtClean="0"/>
          </a:p>
          <a:p>
            <a:pPr marL="0" indent="0">
              <a:buNone/>
            </a:pPr>
            <a:r>
              <a:rPr lang="en-US" sz="2200" i="1" dirty="0" smtClean="0"/>
              <a:t>The inputs </a:t>
            </a:r>
            <a:r>
              <a:rPr lang="en-US" sz="2200" i="1" dirty="0"/>
              <a:t>x send signals to the neuron at which point a weighted sum of the signals </a:t>
            </a:r>
            <a:r>
              <a:rPr lang="en-US" sz="2200" i="1" dirty="0" smtClean="0"/>
              <a:t>is </a:t>
            </a:r>
            <a:r>
              <a:rPr lang="en-US" sz="2200" i="1" dirty="0"/>
              <a:t>calculated and further transformed using a mathematical function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78" y="1436137"/>
            <a:ext cx="3942421" cy="37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– the Basic Mathematical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Here is the simplest form of an artificial NN: one single neuron w/ a number of inputs and one output</a:t>
                </a:r>
              </a:p>
              <a:p>
                <a:r>
                  <a:rPr lang="en-US" dirty="0" smtClean="0"/>
                  <a:t>The neuron receives signals, referred as </a:t>
                </a:r>
                <a:r>
                  <a:rPr lang="en-US" i="1" dirty="0" smtClean="0"/>
                  <a:t>input</a:t>
                </a:r>
                <a:r>
                  <a:rPr lang="en-US" dirty="0" smtClean="0"/>
                  <a:t> variables x</a:t>
                </a:r>
              </a:p>
              <a:p>
                <a:r>
                  <a:rPr lang="en-US" dirty="0" smtClean="0"/>
                  <a:t>The inputs are received from a connection that has a certain strength, known as </a:t>
                </a:r>
                <a:r>
                  <a:rPr lang="en-US" i="1" dirty="0" smtClean="0"/>
                  <a:t>weights</a:t>
                </a:r>
                <a:r>
                  <a:rPr lang="en-US" dirty="0" smtClean="0"/>
                  <a:t>, represented by a number. The larger the weight, w, the stronger, the more influential, the corresponding input</a:t>
                </a:r>
              </a:p>
              <a:p>
                <a:r>
                  <a:rPr lang="en-US" dirty="0" smtClean="0"/>
                  <a:t>A mathematical function, 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the</a:t>
                </a:r>
                <a:r>
                  <a:rPr lang="en-US" i="1" dirty="0" smtClean="0"/>
                  <a:t> neuron activation, </a:t>
                </a:r>
                <a:r>
                  <a:rPr lang="en-US" dirty="0" smtClean="0"/>
                  <a:t> converts the weighted sum of the inputs to form the </a:t>
                </a:r>
                <a:r>
                  <a:rPr lang="en-US" i="1" dirty="0" smtClean="0"/>
                  <a:t>output </a:t>
                </a:r>
                <a:r>
                  <a:rPr lang="en-US" dirty="0" smtClean="0"/>
                  <a:t> of the neuron: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+.....+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3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</a:t>
            </a:r>
            <a:r>
              <a:rPr lang="en-US" dirty="0"/>
              <a:t> –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single neuron is not enough – many interconnected neurons are needed to achieve any specific goal. Hence the concept of NN architecture</a:t>
            </a:r>
          </a:p>
          <a:p>
            <a:r>
              <a:rPr lang="en-US" dirty="0" smtClean="0"/>
              <a:t>A simple network has a feedforward structure: signals flow from inputs, forward through any hidden units and eventually reaching the output units</a:t>
            </a:r>
          </a:p>
          <a:p>
            <a:r>
              <a:rPr lang="en-US" dirty="0" smtClean="0"/>
              <a:t>A typical feedforward network has neurons arranged in a distinct layered topology</a:t>
            </a:r>
          </a:p>
          <a:p>
            <a:r>
              <a:rPr lang="en-US" dirty="0" smtClean="0"/>
              <a:t>Multilayer Perceptrons (MLP) is perhaps the most popular network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7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– architecture....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Multilayer Perceptron </a:t>
            </a:r>
            <a:r>
              <a:rPr lang="en-US" dirty="0"/>
              <a:t>(MLP) is perhaps the most popular network architecture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34" y="2620511"/>
            <a:ext cx="5836153" cy="369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– 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multilayer perceptron (MLP) is a feedforward NN architecture w/ unidirectional full connections between successive layers</a:t>
            </a:r>
          </a:p>
          <a:p>
            <a:r>
              <a:rPr lang="en-US" dirty="0" smtClean="0"/>
              <a:t>In addition, the neurons of a network have activation functions that transform the incoming signals from the previous layer neurons using a mathematical function</a:t>
            </a:r>
          </a:p>
          <a:p>
            <a:r>
              <a:rPr lang="en-US" dirty="0" smtClean="0"/>
              <a:t>Input neurons have for activation function the </a:t>
            </a:r>
            <a:r>
              <a:rPr lang="en-US" i="1" dirty="0" smtClean="0"/>
              <a:t>identity</a:t>
            </a:r>
            <a:r>
              <a:rPr lang="en-US" dirty="0"/>
              <a:t> </a:t>
            </a:r>
            <a:r>
              <a:rPr lang="en-US" dirty="0" smtClean="0"/>
              <a:t>– the input signals are not transformed at all. They are combined in a weighted sum (weighted by the input-hidden layer weights) and passed on to the neurons in the layer above (usually called the hidden layer)</a:t>
            </a:r>
          </a:p>
          <a:p>
            <a:r>
              <a:rPr lang="en-US" dirty="0" smtClean="0"/>
              <a:t>Same for the output neuron activation function – no transformation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4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– MLP2 activation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i="1" dirty="0" smtClean="0"/>
                  <a:t>tanh (hyperbolic)</a:t>
                </a:r>
                <a:r>
                  <a:rPr lang="en-US" dirty="0" smtClean="0"/>
                  <a:t> activation function is commonly used for an MLP2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Other possible types of function are the </a:t>
                </a:r>
                <a:r>
                  <a:rPr lang="en-US" i="1" dirty="0" smtClean="0"/>
                  <a:t>logistic sigmoid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) and </a:t>
                </a:r>
                <a:r>
                  <a:rPr lang="en-US" i="1" dirty="0" smtClean="0"/>
                  <a:t>exponential</a:t>
                </a:r>
                <a:r>
                  <a:rPr lang="en-US" dirty="0" smtClean="0"/>
                  <a:t> functions</a:t>
                </a:r>
              </a:p>
              <a:p>
                <a:r>
                  <a:rPr lang="en-US" dirty="0" smtClean="0"/>
                  <a:t>The properties of the Hyperbolic Tangent function</a:t>
                </a:r>
                <a:r>
                  <a:rPr lang="en-US" dirty="0"/>
                  <a:t> – </a:t>
                </a:r>
                <a:r>
                  <a:rPr lang="en-US" dirty="0" smtClean="0"/>
                  <a:t>a symmetric curve of range (-1,+1)</a:t>
                </a:r>
                <a:r>
                  <a:rPr lang="en-US" dirty="0"/>
                  <a:t> – </a:t>
                </a:r>
                <a:r>
                  <a:rPr lang="en-US" dirty="0" smtClean="0"/>
                  <a:t>make it a good fit for an MLP2 hidden layer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3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</a:t>
            </a:r>
            <a:r>
              <a:rPr lang="en-US" dirty="0"/>
              <a:t> – </a:t>
            </a:r>
            <a:r>
              <a:rPr lang="en-US" dirty="0" smtClean="0"/>
              <a:t>training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Once a NN architecture (type + activation function) is chosen, the NN weights have to be trained – weights connecting the inputs to the hidden neurons and the hidden neurons to the output neurons</a:t>
                </a:r>
              </a:p>
              <a:p>
                <a:r>
                  <a:rPr lang="en-US" dirty="0" smtClean="0"/>
                  <a:t>An iterative training algorithm gradually adjusts the NN weights so that for any given input data the NN can produce an output that is as close as possible to the target t</a:t>
                </a:r>
              </a:p>
              <a:p>
                <a:r>
                  <a:rPr lang="en-US" dirty="0" smtClean="0"/>
                  <a:t>As an input-target pair is presented to the NN, the</a:t>
                </a:r>
                <a:r>
                  <a:rPr lang="en-US" i="1" dirty="0" smtClean="0"/>
                  <a:t> learning</a:t>
                </a:r>
                <a:r>
                  <a:rPr lang="en-US" dirty="0" smtClean="0"/>
                  <a:t> algorithm modifies the weights so that the Error Function is minimized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9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873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Neural Networks for Trading</vt:lpstr>
      <vt:lpstr>NN for Trading</vt:lpstr>
      <vt:lpstr>NN – the Basic Mathematical Model</vt:lpstr>
      <vt:lpstr>NN – the Basic Mathematical Model</vt:lpstr>
      <vt:lpstr>NN – architecture</vt:lpstr>
      <vt:lpstr>NN – architecture....</vt:lpstr>
      <vt:lpstr>NN – activation function</vt:lpstr>
      <vt:lpstr>NN – MLP2 activation function</vt:lpstr>
      <vt:lpstr>NN – training</vt:lpstr>
      <vt:lpstr>NN – more details</vt:lpstr>
      <vt:lpstr>Bibliography</vt:lpstr>
      <vt:lpstr>Bibliography....</vt:lpstr>
      <vt:lpstr>NN 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for Pairs Trading</dc:title>
  <dc:creator>Keith A. Lewis</dc:creator>
  <cp:lastModifiedBy>Keith A. Lewis</cp:lastModifiedBy>
  <cp:revision>3</cp:revision>
  <dcterms:created xsi:type="dcterms:W3CDTF">2018-05-02T19:06:17Z</dcterms:created>
  <dcterms:modified xsi:type="dcterms:W3CDTF">2018-05-04T15:34:02Z</dcterms:modified>
</cp:coreProperties>
</file>