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1" r:id="rId3"/>
    <p:sldId id="257" r:id="rId4"/>
    <p:sldId id="258" r:id="rId5"/>
    <p:sldId id="259" r:id="rId6"/>
    <p:sldId id="260" r:id="rId7"/>
    <p:sldId id="261" r:id="rId8"/>
    <p:sldId id="262" r:id="rId9"/>
    <p:sldId id="263" r:id="rId10"/>
    <p:sldId id="299" r:id="rId11"/>
    <p:sldId id="264" r:id="rId12"/>
    <p:sldId id="300" r:id="rId13"/>
    <p:sldId id="335" r:id="rId14"/>
    <p:sldId id="336" r:id="rId15"/>
    <p:sldId id="337" r:id="rId16"/>
    <p:sldId id="265" r:id="rId17"/>
    <p:sldId id="301" r:id="rId18"/>
    <p:sldId id="302" r:id="rId19"/>
    <p:sldId id="268" r:id="rId20"/>
    <p:sldId id="266" r:id="rId21"/>
    <p:sldId id="328" r:id="rId22"/>
    <p:sldId id="329" r:id="rId23"/>
    <p:sldId id="330" r:id="rId24"/>
    <p:sldId id="331" r:id="rId25"/>
    <p:sldId id="332" r:id="rId26"/>
    <p:sldId id="333" r:id="rId27"/>
    <p:sldId id="334" r:id="rId28"/>
    <p:sldId id="303" r:id="rId29"/>
    <p:sldId id="269" r:id="rId30"/>
    <p:sldId id="304" r:id="rId31"/>
    <p:sldId id="270" r:id="rId32"/>
    <p:sldId id="305" r:id="rId33"/>
    <p:sldId id="271" r:id="rId34"/>
    <p:sldId id="338" r:id="rId35"/>
    <p:sldId id="345" r:id="rId36"/>
    <p:sldId id="346" r:id="rId37"/>
    <p:sldId id="347" r:id="rId38"/>
    <p:sldId id="34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86" d="100"/>
          <a:sy n="86"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231DE-FA8E-4A92-9319-EEF44612CF2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64377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231DE-FA8E-4A92-9319-EEF44612CF2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51616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231DE-FA8E-4A92-9319-EEF44612CF2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51556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231DE-FA8E-4A92-9319-EEF44612CF2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242677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231DE-FA8E-4A92-9319-EEF44612CF2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291778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9231DE-FA8E-4A92-9319-EEF44612CF27}"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223958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9231DE-FA8E-4A92-9319-EEF44612CF27}"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110986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9231DE-FA8E-4A92-9319-EEF44612CF27}"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46046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231DE-FA8E-4A92-9319-EEF44612CF27}"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405942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9231DE-FA8E-4A92-9319-EEF44612CF27}"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255787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9231DE-FA8E-4A92-9319-EEF44612CF27}"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435A9-98BB-45C2-A260-E36545760E89}" type="slidenum">
              <a:rPr lang="en-US" smtClean="0"/>
              <a:t>‹#›</a:t>
            </a:fld>
            <a:endParaRPr lang="en-US"/>
          </a:p>
        </p:txBody>
      </p:sp>
    </p:spTree>
    <p:extLst>
      <p:ext uri="{BB962C8B-B14F-4D97-AF65-F5344CB8AC3E}">
        <p14:creationId xmlns:p14="http://schemas.microsoft.com/office/powerpoint/2010/main" val="33560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231DE-FA8E-4A92-9319-EEF44612CF27}"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435A9-98BB-45C2-A260-E36545760E89}" type="slidenum">
              <a:rPr lang="en-US" smtClean="0"/>
              <a:t>‹#›</a:t>
            </a:fld>
            <a:endParaRPr lang="en-US"/>
          </a:p>
        </p:txBody>
      </p:sp>
    </p:spTree>
    <p:extLst>
      <p:ext uri="{BB962C8B-B14F-4D97-AF65-F5344CB8AC3E}">
        <p14:creationId xmlns:p14="http://schemas.microsoft.com/office/powerpoint/2010/main" val="253641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 Trading</a:t>
            </a:r>
            <a:endParaRPr lang="en-US" dirty="0"/>
          </a:p>
        </p:txBody>
      </p:sp>
      <p:sp>
        <p:nvSpPr>
          <p:cNvPr id="3" name="Subtitle 2"/>
          <p:cNvSpPr>
            <a:spLocks noGrp="1"/>
          </p:cNvSpPr>
          <p:nvPr>
            <p:ph type="subTitle" idx="1"/>
          </p:nvPr>
        </p:nvSpPr>
        <p:spPr/>
        <p:txBody>
          <a:bodyPr>
            <a:normAutofit/>
          </a:bodyPr>
          <a:lstStyle/>
          <a:p>
            <a:r>
              <a:rPr lang="en-US" dirty="0" smtClean="0"/>
              <a:t>Pierre-Yves </a:t>
            </a:r>
            <a:r>
              <a:rPr lang="en-US" dirty="0" smtClean="0"/>
              <a:t>Guillo – instructor</a:t>
            </a:r>
            <a:endParaRPr lang="en-US" dirty="0" smtClean="0"/>
          </a:p>
          <a:p>
            <a:r>
              <a:rPr lang="en-US" dirty="0" smtClean="0"/>
              <a:t>Alex Marchi – TA</a:t>
            </a:r>
            <a:endParaRPr lang="en-US" dirty="0" smtClean="0"/>
          </a:p>
          <a:p>
            <a:r>
              <a:rPr lang="en-US" dirty="0"/>
              <a:t>a</a:t>
            </a:r>
            <a:r>
              <a:rPr lang="en-US" dirty="0" smtClean="0"/>
              <a:t>lexander.marchi@nyu.edu</a:t>
            </a:r>
            <a:endParaRPr lang="en-US" dirty="0" smtClean="0"/>
          </a:p>
        </p:txBody>
      </p:sp>
    </p:spTree>
    <p:extLst>
      <p:ext uri="{BB962C8B-B14F-4D97-AF65-F5344CB8AC3E}">
        <p14:creationId xmlns:p14="http://schemas.microsoft.com/office/powerpoint/2010/main" val="1727871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Ticks, Pips and Bips.... </a:t>
            </a:r>
            <a:r>
              <a:rPr lang="en-US" dirty="0"/>
              <a:t>Futures</a:t>
            </a:r>
          </a:p>
        </p:txBody>
      </p:sp>
      <p:sp>
        <p:nvSpPr>
          <p:cNvPr id="3" name="Content Placeholder 2"/>
          <p:cNvSpPr>
            <a:spLocks noGrp="1"/>
          </p:cNvSpPr>
          <p:nvPr>
            <p:ph idx="1"/>
          </p:nvPr>
        </p:nvSpPr>
        <p:spPr/>
        <p:txBody>
          <a:bodyPr>
            <a:normAutofit/>
          </a:bodyPr>
          <a:lstStyle/>
          <a:p>
            <a:r>
              <a:rPr lang="en-US" dirty="0" smtClean="0"/>
              <a:t>In a Futures market – the Tick terminology is </a:t>
            </a:r>
            <a:r>
              <a:rPr lang="en-US" dirty="0" smtClean="0"/>
              <a:t>used</a:t>
            </a:r>
            <a:endParaRPr lang="en-US" dirty="0" smtClean="0"/>
          </a:p>
          <a:p>
            <a:r>
              <a:rPr lang="en-US" dirty="0" smtClean="0"/>
              <a:t>A contract represents a defined quantity of the asset traded and therefore the tick (which is the smallest amount by which a price can change) is worth a defined number of dollars (or units of the ccy used to buy or sell the asset offered as a futures</a:t>
            </a:r>
            <a:r>
              <a:rPr lang="en-US" dirty="0" smtClean="0"/>
              <a:t>)</a:t>
            </a:r>
          </a:p>
          <a:p>
            <a:r>
              <a:rPr lang="en-US" dirty="0" smtClean="0"/>
              <a:t>Be Aware of the defintion of the physical asset underlying the traded futures contract and its delivery mechanism</a:t>
            </a:r>
            <a:endParaRPr lang="en-US" dirty="0" smtClean="0"/>
          </a:p>
          <a:p>
            <a:endParaRPr lang="en-US" dirty="0"/>
          </a:p>
        </p:txBody>
      </p:sp>
    </p:spTree>
    <p:extLst>
      <p:ext uri="{BB962C8B-B14F-4D97-AF65-F5344CB8AC3E}">
        <p14:creationId xmlns:p14="http://schemas.microsoft.com/office/powerpoint/2010/main" val="1965464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Ticks, Pips and Bips.... Foreign Exchange</a:t>
            </a:r>
            <a:endParaRPr lang="en-US" dirty="0"/>
          </a:p>
        </p:txBody>
      </p:sp>
      <p:sp>
        <p:nvSpPr>
          <p:cNvPr id="3" name="Content Placeholder 2"/>
          <p:cNvSpPr>
            <a:spLocks noGrp="1"/>
          </p:cNvSpPr>
          <p:nvPr>
            <p:ph idx="1"/>
          </p:nvPr>
        </p:nvSpPr>
        <p:spPr/>
        <p:txBody>
          <a:bodyPr>
            <a:normAutofit/>
          </a:bodyPr>
          <a:lstStyle/>
          <a:p>
            <a:r>
              <a:rPr lang="en-US" dirty="0"/>
              <a:t>In the world of FX, one buys or sells an amount of base ccy (rarely less than 100 k, usually in increment of 100 k, typically one or a few </a:t>
            </a:r>
            <a:r>
              <a:rPr lang="en-US" dirty="0" smtClean="0"/>
              <a:t>millions)</a:t>
            </a:r>
          </a:p>
          <a:p>
            <a:r>
              <a:rPr lang="en-US" dirty="0"/>
              <a:t>W</a:t>
            </a:r>
            <a:r>
              <a:rPr lang="en-US" dirty="0" smtClean="0"/>
              <a:t>hen </a:t>
            </a:r>
            <a:r>
              <a:rPr lang="en-US" dirty="0"/>
              <a:t>transacting </a:t>
            </a:r>
            <a:r>
              <a:rPr lang="en-US" dirty="0" smtClean="0"/>
              <a:t>FX’s, </a:t>
            </a:r>
            <a:r>
              <a:rPr lang="en-US" dirty="0"/>
              <a:t>one buys/sells the </a:t>
            </a:r>
            <a:r>
              <a:rPr lang="en-US" b="1" dirty="0"/>
              <a:t>base ccy </a:t>
            </a:r>
            <a:r>
              <a:rPr lang="en-US" dirty="0"/>
              <a:t>and pays/receives the </a:t>
            </a:r>
            <a:r>
              <a:rPr lang="en-US" dirty="0" smtClean="0"/>
              <a:t>executed </a:t>
            </a:r>
            <a:r>
              <a:rPr lang="en-US" dirty="0"/>
              <a:t>price in the </a:t>
            </a:r>
            <a:r>
              <a:rPr lang="en-US" b="1" dirty="0" smtClean="0"/>
              <a:t>counter ccy</a:t>
            </a:r>
            <a:r>
              <a:rPr lang="en-US" dirty="0"/>
              <a:t>.</a:t>
            </a:r>
          </a:p>
          <a:p>
            <a:pPr lvl="1"/>
            <a:r>
              <a:rPr lang="en-US" dirty="0"/>
              <a:t>b</a:t>
            </a:r>
            <a:r>
              <a:rPr lang="en-US" dirty="0" smtClean="0"/>
              <a:t>uying </a:t>
            </a:r>
            <a:r>
              <a:rPr lang="en-US" dirty="0"/>
              <a:t>1 mm gbpjpy @ 142.15 – you </a:t>
            </a:r>
            <a:r>
              <a:rPr lang="en-US" dirty="0" smtClean="0"/>
              <a:t>receive, </a:t>
            </a:r>
            <a:r>
              <a:rPr lang="en-US" dirty="0"/>
              <a:t>in </a:t>
            </a:r>
            <a:r>
              <a:rPr lang="en-US" dirty="0" smtClean="0"/>
              <a:t>two days, </a:t>
            </a:r>
            <a:r>
              <a:rPr lang="en-US" dirty="0"/>
              <a:t>1 mm gbp and pay away  142.15 mm jpy </a:t>
            </a:r>
          </a:p>
          <a:p>
            <a:pPr lvl="1"/>
            <a:r>
              <a:rPr lang="en-US" dirty="0"/>
              <a:t>a</a:t>
            </a:r>
            <a:r>
              <a:rPr lang="en-US" dirty="0" smtClean="0"/>
              <a:t> </a:t>
            </a:r>
            <a:r>
              <a:rPr lang="en-US" dirty="0"/>
              <a:t>pip is xxx.x1 </a:t>
            </a:r>
            <a:r>
              <a:rPr lang="en-US" dirty="0" smtClean="0"/>
              <a:t>in this case</a:t>
            </a:r>
          </a:p>
          <a:p>
            <a:pPr marL="457200" lvl="1" indent="0">
              <a:buNone/>
            </a:pPr>
            <a:endParaRPr lang="en-US" dirty="0"/>
          </a:p>
        </p:txBody>
      </p:sp>
    </p:spTree>
    <p:extLst>
      <p:ext uri="{BB962C8B-B14F-4D97-AF65-F5344CB8AC3E}">
        <p14:creationId xmlns:p14="http://schemas.microsoft.com/office/powerpoint/2010/main" val="1775296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Ticks, Pips and Bips....  Stock Markets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r>
              <a:rPr lang="en-US" dirty="0" smtClean="0"/>
              <a:t>On a stock market, one buys or sells a given number of</a:t>
            </a:r>
            <a:r>
              <a:rPr lang="en-US" i="1" dirty="0" smtClean="0"/>
              <a:t> lots </a:t>
            </a:r>
            <a:r>
              <a:rPr lang="en-US" dirty="0" smtClean="0"/>
              <a:t> of shares in the corporation of interest. One has to know how many shares is a lot.</a:t>
            </a:r>
            <a:endParaRPr lang="en-US" dirty="0"/>
          </a:p>
        </p:txBody>
      </p:sp>
    </p:spTree>
    <p:extLst>
      <p:ext uri="{BB962C8B-B14F-4D97-AF65-F5344CB8AC3E}">
        <p14:creationId xmlns:p14="http://schemas.microsoft.com/office/powerpoint/2010/main" val="298639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Orders</a:t>
            </a:r>
            <a:endParaRPr lang="en-US" dirty="0"/>
          </a:p>
        </p:txBody>
      </p:sp>
      <p:sp>
        <p:nvSpPr>
          <p:cNvPr id="3" name="Content Placeholder 2"/>
          <p:cNvSpPr>
            <a:spLocks noGrp="1"/>
          </p:cNvSpPr>
          <p:nvPr>
            <p:ph idx="1"/>
          </p:nvPr>
        </p:nvSpPr>
        <p:spPr/>
        <p:txBody>
          <a:bodyPr/>
          <a:lstStyle/>
          <a:p>
            <a:r>
              <a:rPr lang="en-US" dirty="0"/>
              <a:t>A</a:t>
            </a:r>
            <a:r>
              <a:rPr lang="en-US" dirty="0" smtClean="0"/>
              <a:t>n </a:t>
            </a:r>
            <a:r>
              <a:rPr lang="en-US" dirty="0" smtClean="0"/>
              <a:t>order is </a:t>
            </a:r>
            <a:r>
              <a:rPr lang="en-US" dirty="0" smtClean="0"/>
              <a:t>“placed</a:t>
            </a:r>
            <a:r>
              <a:rPr lang="en-US" dirty="0" smtClean="0"/>
              <a:t>”</a:t>
            </a:r>
          </a:p>
          <a:p>
            <a:r>
              <a:rPr lang="en-US" dirty="0" smtClean="0"/>
              <a:t>Then this “order maybe executed”</a:t>
            </a:r>
          </a:p>
          <a:p>
            <a:r>
              <a:rPr lang="en-US" dirty="0" smtClean="0"/>
              <a:t>This becomes a </a:t>
            </a:r>
            <a:r>
              <a:rPr lang="en-US" b="1" dirty="0" smtClean="0"/>
              <a:t>trade </a:t>
            </a:r>
            <a:r>
              <a:rPr lang="en-US" dirty="0" smtClean="0"/>
              <a:t> -- a trade is, by definition, executed!</a:t>
            </a:r>
            <a:endParaRPr lang="en-US" b="1" dirty="0"/>
          </a:p>
        </p:txBody>
      </p:sp>
    </p:spTree>
    <p:extLst>
      <p:ext uri="{BB962C8B-B14F-4D97-AF65-F5344CB8AC3E}">
        <p14:creationId xmlns:p14="http://schemas.microsoft.com/office/powerpoint/2010/main" val="590308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Orders....</a:t>
            </a:r>
            <a:endParaRPr lang="en-US" dirty="0"/>
          </a:p>
        </p:txBody>
      </p:sp>
      <p:sp>
        <p:nvSpPr>
          <p:cNvPr id="3" name="Content Placeholder 2"/>
          <p:cNvSpPr>
            <a:spLocks noGrp="1"/>
          </p:cNvSpPr>
          <p:nvPr>
            <p:ph idx="1"/>
          </p:nvPr>
        </p:nvSpPr>
        <p:spPr/>
        <p:txBody>
          <a:bodyPr/>
          <a:lstStyle/>
          <a:p>
            <a:r>
              <a:rPr lang="en-US" dirty="0" smtClean="0"/>
              <a:t>Many types </a:t>
            </a:r>
            <a:r>
              <a:rPr lang="en-US" dirty="0" smtClean="0"/>
              <a:t>-- two </a:t>
            </a:r>
            <a:r>
              <a:rPr lang="en-US" dirty="0" smtClean="0"/>
              <a:t>are key:</a:t>
            </a:r>
          </a:p>
          <a:p>
            <a:pPr lvl="1"/>
            <a:r>
              <a:rPr lang="en-US" dirty="0" smtClean="0"/>
              <a:t>Market Orders</a:t>
            </a:r>
          </a:p>
          <a:p>
            <a:pPr lvl="1"/>
            <a:r>
              <a:rPr lang="en-US" dirty="0" smtClean="0"/>
              <a:t>Limit Orders</a:t>
            </a:r>
          </a:p>
          <a:p>
            <a:r>
              <a:rPr lang="en-US" dirty="0" smtClean="0"/>
              <a:t>A market order is to </a:t>
            </a:r>
            <a:r>
              <a:rPr lang="en-US" dirty="0" smtClean="0"/>
              <a:t>buy/sell </a:t>
            </a:r>
            <a:r>
              <a:rPr lang="en-US" dirty="0" smtClean="0"/>
              <a:t>at the then prevailing (</a:t>
            </a:r>
            <a:r>
              <a:rPr lang="en-US" b="1" dirty="0" smtClean="0"/>
              <a:t>which may be quite far from what you have in mind</a:t>
            </a:r>
            <a:r>
              <a:rPr lang="en-US" dirty="0" smtClean="0"/>
              <a:t>) price a certain amount of the asset referred – this is risky</a:t>
            </a:r>
          </a:p>
          <a:p>
            <a:r>
              <a:rPr lang="en-US" dirty="0" smtClean="0"/>
              <a:t>A limit order is to </a:t>
            </a:r>
            <a:r>
              <a:rPr lang="en-US" dirty="0" smtClean="0"/>
              <a:t>buy/sell </a:t>
            </a:r>
            <a:r>
              <a:rPr lang="en-US" dirty="0" smtClean="0"/>
              <a:t>at the specified price (and not worse) a certain amount of the asset referred – you may not be done</a:t>
            </a:r>
            <a:endParaRPr lang="en-US" dirty="0"/>
          </a:p>
        </p:txBody>
      </p:sp>
    </p:spTree>
    <p:extLst>
      <p:ext uri="{BB962C8B-B14F-4D97-AF65-F5344CB8AC3E}">
        <p14:creationId xmlns:p14="http://schemas.microsoft.com/office/powerpoint/2010/main" val="3658725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Orders....</a:t>
            </a:r>
            <a:endParaRPr lang="en-US" dirty="0"/>
          </a:p>
        </p:txBody>
      </p:sp>
      <p:sp>
        <p:nvSpPr>
          <p:cNvPr id="3" name="Content Placeholder 2"/>
          <p:cNvSpPr>
            <a:spLocks noGrp="1"/>
          </p:cNvSpPr>
          <p:nvPr>
            <p:ph idx="1"/>
          </p:nvPr>
        </p:nvSpPr>
        <p:spPr/>
        <p:txBody>
          <a:bodyPr/>
          <a:lstStyle/>
          <a:p>
            <a:r>
              <a:rPr lang="en-US" dirty="0" smtClean="0"/>
              <a:t>A marketable limit order is a limit order which is likely to be executed upon its arrival as its limit is slightly worse than the market</a:t>
            </a:r>
          </a:p>
          <a:p>
            <a:r>
              <a:rPr lang="en-US" dirty="0" smtClean="0"/>
              <a:t>Note that you need to specify a time until which your limit order is valid otherwise it can remain “open” forever(?) and get filled at a time when you totally forgot about it – you need to manage your limit orders!</a:t>
            </a:r>
          </a:p>
          <a:p>
            <a:r>
              <a:rPr lang="en-US" dirty="0" smtClean="0"/>
              <a:t>An algo trader uses only limit orders (and most of the time w/ none or very short time limit) as an algo placing orders should </a:t>
            </a:r>
            <a:r>
              <a:rPr lang="en-US" i="1" dirty="0" smtClean="0"/>
              <a:t>know</a:t>
            </a:r>
            <a:r>
              <a:rPr lang="en-US" dirty="0" smtClean="0"/>
              <a:t> where the market is at that instant and for the given size of the order (and for your credit)</a:t>
            </a:r>
            <a:endParaRPr lang="en-US" dirty="0"/>
          </a:p>
        </p:txBody>
      </p:sp>
    </p:spTree>
    <p:extLst>
      <p:ext uri="{BB962C8B-B14F-4D97-AF65-F5344CB8AC3E}">
        <p14:creationId xmlns:p14="http://schemas.microsoft.com/office/powerpoint/2010/main" val="1205054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a:t>
            </a:r>
            <a:r>
              <a:rPr lang="en-US" dirty="0"/>
              <a:t>Regimes – </a:t>
            </a:r>
            <a:r>
              <a:rPr lang="en-US" dirty="0" smtClean="0"/>
              <a:t>Characteristics</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The market moves from the joint effect of endogenous and exogenous information</a:t>
            </a:r>
          </a:p>
        </p:txBody>
      </p:sp>
    </p:spTree>
    <p:extLst>
      <p:ext uri="{BB962C8B-B14F-4D97-AF65-F5344CB8AC3E}">
        <p14:creationId xmlns:p14="http://schemas.microsoft.com/office/powerpoint/2010/main" val="129190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Regimes... Characteristics</a:t>
            </a:r>
            <a:br>
              <a:rPr lang="en-US" dirty="0" smtClean="0"/>
            </a:br>
            <a:endParaRPr lang="en-US" dirty="0"/>
          </a:p>
        </p:txBody>
      </p:sp>
      <p:sp>
        <p:nvSpPr>
          <p:cNvPr id="3" name="Content Placeholder 2"/>
          <p:cNvSpPr>
            <a:spLocks noGrp="1"/>
          </p:cNvSpPr>
          <p:nvPr>
            <p:ph idx="1"/>
          </p:nvPr>
        </p:nvSpPr>
        <p:spPr>
          <a:xfrm>
            <a:off x="838200" y="2338581"/>
            <a:ext cx="10515600" cy="4351338"/>
          </a:xfrm>
        </p:spPr>
        <p:txBody>
          <a:bodyPr>
            <a:normAutofit/>
          </a:bodyPr>
          <a:lstStyle/>
          <a:p>
            <a:pPr marL="0" indent="0">
              <a:buNone/>
            </a:pPr>
            <a:r>
              <a:rPr lang="en-US" dirty="0" smtClean="0"/>
              <a:t>Endogenous – information coming thru the market observed as changes in the flow. A new participant, for instance, desiring purchasing a large quantity of the underlying asset</a:t>
            </a:r>
          </a:p>
          <a:p>
            <a:pPr marL="0" indent="0">
              <a:buNone/>
            </a:pPr>
            <a:endParaRPr lang="en-US" dirty="0" smtClean="0"/>
          </a:p>
        </p:txBody>
      </p:sp>
    </p:spTree>
    <p:extLst>
      <p:ext uri="{BB962C8B-B14F-4D97-AF65-F5344CB8AC3E}">
        <p14:creationId xmlns:p14="http://schemas.microsoft.com/office/powerpoint/2010/main" val="2723467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Regimes... Characteristics</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smtClean="0"/>
              <a:t>Exogenous – information coming to the market due to the happening of an event (terrorist attack, natural catastrophy, release of an unexpected economic number, result of an election). In all cases, the event is unexpected in its manifestation.</a:t>
            </a:r>
          </a:p>
        </p:txBody>
      </p:sp>
    </p:spTree>
    <p:extLst>
      <p:ext uri="{BB962C8B-B14F-4D97-AF65-F5344CB8AC3E}">
        <p14:creationId xmlns:p14="http://schemas.microsoft.com/office/powerpoint/2010/main" val="1493673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t>
            </a:r>
            <a:r>
              <a:rPr lang="en-US" dirty="0" smtClean="0"/>
              <a:t>Regimes... Characteristics</a:t>
            </a:r>
            <a:endParaRPr lang="en-US" dirty="0"/>
          </a:p>
        </p:txBody>
      </p:sp>
      <p:sp>
        <p:nvSpPr>
          <p:cNvPr id="3" name="Content Placeholder 2"/>
          <p:cNvSpPr>
            <a:spLocks noGrp="1"/>
          </p:cNvSpPr>
          <p:nvPr>
            <p:ph idx="1"/>
          </p:nvPr>
        </p:nvSpPr>
        <p:spPr/>
        <p:txBody>
          <a:bodyPr/>
          <a:lstStyle/>
          <a:p>
            <a:r>
              <a:rPr lang="en-US" dirty="0"/>
              <a:t>Note that liquidity upon stress can be </a:t>
            </a:r>
            <a:r>
              <a:rPr lang="en-US" dirty="0" smtClean="0"/>
              <a:t>greatly </a:t>
            </a:r>
            <a:r>
              <a:rPr lang="en-US" dirty="0"/>
              <a:t>reduced and even disappear for a period to time </a:t>
            </a:r>
          </a:p>
          <a:p>
            <a:endParaRPr lang="en-US" dirty="0" smtClean="0"/>
          </a:p>
          <a:p>
            <a:r>
              <a:rPr lang="en-US" dirty="0" smtClean="0"/>
              <a:t>Reduced liquidity means a wider bit/offer spread and/or smaller quantities offered or no market at all</a:t>
            </a:r>
          </a:p>
          <a:p>
            <a:endParaRPr lang="en-US" dirty="0"/>
          </a:p>
          <a:p>
            <a:r>
              <a:rPr lang="en-US" dirty="0" smtClean="0"/>
              <a:t>&lt;&lt;here includ study on Gbp/Usd fastcrash&gt;&gt;</a:t>
            </a:r>
            <a:endParaRPr lang="en-US" dirty="0"/>
          </a:p>
        </p:txBody>
      </p:sp>
    </p:spTree>
    <p:extLst>
      <p:ext uri="{BB962C8B-B14F-4D97-AF65-F5344CB8AC3E}">
        <p14:creationId xmlns:p14="http://schemas.microsoft.com/office/powerpoint/2010/main" val="3765942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participate</a:t>
            </a:r>
          </a:p>
          <a:p>
            <a:r>
              <a:rPr lang="en-US" dirty="0" smtClean="0"/>
              <a:t>Hands on</a:t>
            </a:r>
          </a:p>
          <a:p>
            <a:r>
              <a:rPr lang="en-US" dirty="0" smtClean="0"/>
              <a:t>And everything will be fine</a:t>
            </a:r>
          </a:p>
          <a:p>
            <a:r>
              <a:rPr lang="en-US" dirty="0"/>
              <a:t>A</a:t>
            </a:r>
            <a:r>
              <a:rPr lang="en-US" dirty="0" smtClean="0"/>
              <a:t>llocation of points</a:t>
            </a:r>
          </a:p>
          <a:p>
            <a:pPr lvl="1"/>
            <a:r>
              <a:rPr lang="en-US" dirty="0"/>
              <a:t>C</a:t>
            </a:r>
            <a:r>
              <a:rPr lang="en-US" dirty="0" smtClean="0"/>
              <a:t>lass </a:t>
            </a:r>
            <a:r>
              <a:rPr lang="en-US" dirty="0"/>
              <a:t>participation – </a:t>
            </a:r>
            <a:r>
              <a:rPr lang="en-US" dirty="0" smtClean="0"/>
              <a:t>15</a:t>
            </a:r>
            <a:endParaRPr lang="en-US" dirty="0" smtClean="0"/>
          </a:p>
          <a:p>
            <a:pPr lvl="1"/>
            <a:r>
              <a:rPr lang="en-US" dirty="0" smtClean="0"/>
              <a:t>Weekly </a:t>
            </a:r>
            <a:r>
              <a:rPr lang="en-US" dirty="0" smtClean="0"/>
              <a:t>quizzes</a:t>
            </a:r>
            <a:r>
              <a:rPr lang="en-US" dirty="0" smtClean="0"/>
              <a:t> – 6x5 – </a:t>
            </a:r>
            <a:r>
              <a:rPr lang="en-US" dirty="0" smtClean="0"/>
              <a:t>you can miss one w/ proper excuse (sickness, interviewing far </a:t>
            </a:r>
            <a:r>
              <a:rPr lang="en-US" dirty="0" smtClean="0"/>
              <a:t>away,...)</a:t>
            </a:r>
            <a:endParaRPr lang="en-US" dirty="0" smtClean="0"/>
          </a:p>
          <a:p>
            <a:pPr lvl="1"/>
            <a:r>
              <a:rPr lang="en-US" dirty="0" smtClean="0"/>
              <a:t>Assignment(s) </a:t>
            </a:r>
            <a:r>
              <a:rPr lang="en-US" dirty="0"/>
              <a:t>– </a:t>
            </a:r>
            <a:r>
              <a:rPr lang="en-US" dirty="0" smtClean="0"/>
              <a:t>15</a:t>
            </a:r>
            <a:endParaRPr lang="en-US" dirty="0" smtClean="0"/>
          </a:p>
          <a:p>
            <a:pPr lvl="1"/>
            <a:r>
              <a:rPr lang="en-US" dirty="0" smtClean="0"/>
              <a:t>Project(s) </a:t>
            </a:r>
            <a:r>
              <a:rPr lang="en-US" dirty="0"/>
              <a:t>– </a:t>
            </a:r>
            <a:r>
              <a:rPr lang="en-US" dirty="0" smtClean="0"/>
              <a:t>2x30</a:t>
            </a:r>
            <a:endParaRPr lang="en-US" dirty="0" smtClean="0"/>
          </a:p>
          <a:p>
            <a:pPr lvl="1"/>
            <a:r>
              <a:rPr lang="en-US" dirty="0" smtClean="0"/>
              <a:t>You will be CURVED....</a:t>
            </a:r>
          </a:p>
          <a:p>
            <a:r>
              <a:rPr lang="en-US" dirty="0" smtClean="0"/>
              <a:t>Total is 120!! That is a great deal – up to you to uphold it</a:t>
            </a:r>
          </a:p>
        </p:txBody>
      </p:sp>
    </p:spTree>
    <p:extLst>
      <p:ext uri="{BB962C8B-B14F-4D97-AF65-F5344CB8AC3E}">
        <p14:creationId xmlns:p14="http://schemas.microsoft.com/office/powerpoint/2010/main" val="2574012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a:t>
            </a:r>
            <a:r>
              <a:rPr lang="en-US" dirty="0"/>
              <a:t>Regimes – </a:t>
            </a:r>
            <a:r>
              <a:rPr lang="en-US" dirty="0" smtClean="0"/>
              <a:t>Observed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Three broad regimes are observed</a:t>
            </a:r>
          </a:p>
          <a:p>
            <a:pPr marL="0" indent="0">
              <a:buNone/>
            </a:pPr>
            <a:endParaRPr lang="en-US" dirty="0"/>
          </a:p>
          <a:p>
            <a:pPr marL="0" indent="0">
              <a:buNone/>
            </a:pPr>
            <a:r>
              <a:rPr lang="en-US" dirty="0" smtClean="0"/>
              <a:t>	Mean Reversion</a:t>
            </a:r>
          </a:p>
          <a:p>
            <a:pPr marL="0" indent="0">
              <a:buNone/>
            </a:pPr>
            <a:endParaRPr lang="en-US" dirty="0"/>
          </a:p>
          <a:p>
            <a:pPr marL="0" indent="0">
              <a:buNone/>
            </a:pPr>
            <a:r>
              <a:rPr lang="en-US" dirty="0" smtClean="0"/>
              <a:t>	Break Out</a:t>
            </a:r>
          </a:p>
          <a:p>
            <a:pPr marL="0" indent="0">
              <a:buNone/>
            </a:pPr>
            <a:endParaRPr lang="en-US" dirty="0"/>
          </a:p>
          <a:p>
            <a:pPr marL="0" indent="0">
              <a:buNone/>
            </a:pPr>
            <a:r>
              <a:rPr lang="en-US" dirty="0" smtClean="0"/>
              <a:t>	Trend/Dislocation </a:t>
            </a:r>
          </a:p>
          <a:p>
            <a:pPr marL="0" indent="0">
              <a:buNone/>
            </a:pPr>
            <a:endParaRPr lang="en-US" dirty="0" smtClean="0"/>
          </a:p>
          <a:p>
            <a:pPr marL="0" indent="0">
              <a:buNone/>
            </a:pPr>
            <a:r>
              <a:rPr lang="en-US" dirty="0" smtClean="0"/>
              <a:t>As always there is an issue of scale – what is a big move? </a:t>
            </a:r>
            <a:endParaRPr lang="en-US" dirty="0"/>
          </a:p>
        </p:txBody>
      </p:sp>
    </p:spTree>
    <p:extLst>
      <p:ext uri="{BB962C8B-B14F-4D97-AF65-F5344CB8AC3E}">
        <p14:creationId xmlns:p14="http://schemas.microsoft.com/office/powerpoint/2010/main" val="346246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 Trend/Dislocation weekly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3500"/>
            <a:ext cx="10515600" cy="4693659"/>
          </a:xfrm>
        </p:spPr>
      </p:pic>
    </p:spTree>
    <p:extLst>
      <p:ext uri="{BB962C8B-B14F-4D97-AF65-F5344CB8AC3E}">
        <p14:creationId xmlns:p14="http://schemas.microsoft.com/office/powerpoint/2010/main" val="2910569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Jpy MR daily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10106"/>
            <a:ext cx="10515600" cy="2225293"/>
          </a:xfrm>
        </p:spPr>
      </p:pic>
    </p:spTree>
    <p:extLst>
      <p:ext uri="{BB962C8B-B14F-4D97-AF65-F5344CB8AC3E}">
        <p14:creationId xmlns:p14="http://schemas.microsoft.com/office/powerpoint/2010/main" val="1946984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 Trend Dislocation daily Aug-Apr15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6958"/>
            <a:ext cx="10515600" cy="4496047"/>
          </a:xfrm>
        </p:spPr>
      </p:pic>
    </p:spTree>
    <p:extLst>
      <p:ext uri="{BB962C8B-B14F-4D97-AF65-F5344CB8AC3E}">
        <p14:creationId xmlns:p14="http://schemas.microsoft.com/office/powerpoint/2010/main" val="2149341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MR BO &amp; Trend daily Dec-Aug16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246" y="1690688"/>
            <a:ext cx="10509554" cy="4173007"/>
          </a:xfrm>
        </p:spPr>
      </p:pic>
    </p:spTree>
    <p:extLst>
      <p:ext uri="{BB962C8B-B14F-4D97-AF65-F5344CB8AC3E}">
        <p14:creationId xmlns:p14="http://schemas.microsoft.com/office/powerpoint/2010/main" val="3008754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Mxn MR BO 2-hour Mar17</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501565"/>
          </a:xfrm>
        </p:spPr>
      </p:pic>
    </p:spTree>
    <p:extLst>
      <p:ext uri="{BB962C8B-B14F-4D97-AF65-F5344CB8AC3E}">
        <p14:creationId xmlns:p14="http://schemas.microsoft.com/office/powerpoint/2010/main" val="2522879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Gbp Dislocation Jun-Dec16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42310"/>
            <a:ext cx="10515600" cy="4717970"/>
          </a:xfrm>
        </p:spPr>
      </p:pic>
    </p:spTree>
    <p:extLst>
      <p:ext uri="{BB962C8B-B14F-4D97-AF65-F5344CB8AC3E}">
        <p14:creationId xmlns:p14="http://schemas.microsoft.com/office/powerpoint/2010/main" val="1361088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S&amp;P MR, Trend and BO Nov-Mar17</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200506"/>
          </a:xfrm>
        </p:spPr>
      </p:pic>
    </p:spTree>
    <p:extLst>
      <p:ext uri="{BB962C8B-B14F-4D97-AF65-F5344CB8AC3E}">
        <p14:creationId xmlns:p14="http://schemas.microsoft.com/office/powerpoint/2010/main" val="3786847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Regimes... Observed</a:t>
            </a:r>
            <a:endParaRPr lang="en-US" dirty="0"/>
          </a:p>
        </p:txBody>
      </p:sp>
      <p:sp>
        <p:nvSpPr>
          <p:cNvPr id="3" name="Content Placeholder 2"/>
          <p:cNvSpPr>
            <a:spLocks noGrp="1"/>
          </p:cNvSpPr>
          <p:nvPr>
            <p:ph idx="1"/>
          </p:nvPr>
        </p:nvSpPr>
        <p:spPr/>
        <p:txBody>
          <a:bodyPr>
            <a:normAutofit/>
          </a:bodyPr>
          <a:lstStyle/>
          <a:p>
            <a:r>
              <a:rPr lang="en-US" dirty="0" smtClean="0"/>
              <a:t>A good way to measure a move is to measure it in terms of number of Bid/Offer spread</a:t>
            </a:r>
          </a:p>
          <a:p>
            <a:r>
              <a:rPr lang="en-US" dirty="0" smtClean="0"/>
              <a:t>Indeed a market taker paying half the spread to get in position and paying again half the spread in closing her position needs to </a:t>
            </a:r>
            <a:r>
              <a:rPr lang="en-US" i="1" dirty="0" smtClean="0"/>
              <a:t>see </a:t>
            </a:r>
            <a:r>
              <a:rPr lang="en-US" dirty="0" smtClean="0"/>
              <a:t> (or expects) the market moving by a number of bid/offer spreads in order to make money</a:t>
            </a:r>
          </a:p>
          <a:p>
            <a:r>
              <a:rPr lang="en-US" dirty="0" smtClean="0"/>
              <a:t>Therefore she has </a:t>
            </a:r>
            <a:r>
              <a:rPr lang="en-US" i="1" dirty="0" smtClean="0"/>
              <a:t>to stay in the market </a:t>
            </a:r>
            <a:r>
              <a:rPr lang="en-US" dirty="0" smtClean="0"/>
              <a:t>long enough for the market to possibly move by the targetted amount </a:t>
            </a:r>
            <a:endParaRPr lang="en-US" dirty="0"/>
          </a:p>
        </p:txBody>
      </p:sp>
    </p:spTree>
    <p:extLst>
      <p:ext uri="{BB962C8B-B14F-4D97-AF65-F5344CB8AC3E}">
        <p14:creationId xmlns:p14="http://schemas.microsoft.com/office/powerpoint/2010/main" val="3061640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Mean-Reversion (MR)</a:t>
            </a:r>
            <a:endParaRPr lang="en-US" dirty="0"/>
          </a:p>
        </p:txBody>
      </p:sp>
      <p:sp>
        <p:nvSpPr>
          <p:cNvPr id="3" name="Content Placeholder 2"/>
          <p:cNvSpPr>
            <a:spLocks noGrp="1"/>
          </p:cNvSpPr>
          <p:nvPr>
            <p:ph idx="1"/>
          </p:nvPr>
        </p:nvSpPr>
        <p:spPr/>
        <p:txBody>
          <a:bodyPr>
            <a:normAutofit/>
          </a:bodyPr>
          <a:lstStyle/>
          <a:p>
            <a:r>
              <a:rPr lang="en-US" dirty="0" smtClean="0"/>
              <a:t>Characteristic of a market w/o new major information, </a:t>
            </a:r>
            <a:r>
              <a:rPr lang="en-US" dirty="0" smtClean="0"/>
              <a:t>i.e. </a:t>
            </a:r>
            <a:r>
              <a:rPr lang="en-US" dirty="0" smtClean="0"/>
              <a:t>directionless</a:t>
            </a:r>
          </a:p>
          <a:p>
            <a:r>
              <a:rPr lang="en-US" dirty="0" smtClean="0"/>
              <a:t>As (slightly) larger orders are to be filled the market moves away to come back</a:t>
            </a:r>
          </a:p>
          <a:p>
            <a:r>
              <a:rPr lang="en-US" dirty="0" smtClean="0"/>
              <a:t>Volatility is small and </a:t>
            </a:r>
            <a:r>
              <a:rPr lang="en-US" dirty="0" smtClean="0"/>
              <a:t>High-Low </a:t>
            </a:r>
            <a:r>
              <a:rPr lang="en-US" dirty="0" smtClean="0"/>
              <a:t>(HL) daily range small</a:t>
            </a:r>
          </a:p>
        </p:txBody>
      </p:sp>
    </p:spTree>
    <p:extLst>
      <p:ext uri="{BB962C8B-B14F-4D97-AF65-F5344CB8AC3E}">
        <p14:creationId xmlns:p14="http://schemas.microsoft.com/office/powerpoint/2010/main" val="1787772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markets</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t>Two broad types of market:</a:t>
            </a:r>
          </a:p>
          <a:p>
            <a:pPr marL="457200" lvl="1" indent="0">
              <a:buNone/>
            </a:pPr>
            <a:endParaRPr lang="en-US" dirty="0" smtClean="0"/>
          </a:p>
          <a:p>
            <a:pPr lvl="1"/>
            <a:r>
              <a:rPr lang="en-US" dirty="0" smtClean="0"/>
              <a:t>Centralized and organized</a:t>
            </a:r>
          </a:p>
          <a:p>
            <a:pPr lvl="2"/>
            <a:r>
              <a:rPr lang="en-US" dirty="0" smtClean="0"/>
              <a:t>Existence of a central clearing entity</a:t>
            </a:r>
          </a:p>
          <a:p>
            <a:pPr lvl="2"/>
            <a:r>
              <a:rPr lang="en-US" dirty="0" smtClean="0"/>
              <a:t>Anonymous </a:t>
            </a:r>
          </a:p>
          <a:p>
            <a:pPr lvl="2"/>
            <a:r>
              <a:rPr lang="en-US" dirty="0" smtClean="0"/>
              <a:t>Price dynamic-related regulations (Sell Only on an Up-tick, Circuit Breakers,...)</a:t>
            </a:r>
          </a:p>
          <a:p>
            <a:pPr lvl="2"/>
            <a:r>
              <a:rPr lang="en-US" dirty="0" smtClean="0"/>
              <a:t>Examples are Future Exchanges, Stock Markets, ECN’s</a:t>
            </a:r>
          </a:p>
          <a:p>
            <a:pPr marL="914400" lvl="2" indent="0">
              <a:buNone/>
            </a:pPr>
            <a:endParaRPr lang="en-US" dirty="0" smtClean="0"/>
          </a:p>
          <a:p>
            <a:pPr lvl="1"/>
            <a:r>
              <a:rPr lang="en-US" dirty="0" smtClean="0"/>
              <a:t>Over the Counter </a:t>
            </a:r>
          </a:p>
          <a:p>
            <a:pPr lvl="2"/>
            <a:r>
              <a:rPr lang="en-US" dirty="0" smtClean="0"/>
              <a:t>One-to-One transaction</a:t>
            </a:r>
          </a:p>
          <a:p>
            <a:pPr lvl="2"/>
            <a:r>
              <a:rPr lang="en-US" dirty="0" smtClean="0"/>
              <a:t>Ad-hoc credit agreements</a:t>
            </a:r>
          </a:p>
          <a:p>
            <a:pPr lvl="2"/>
            <a:r>
              <a:rPr lang="en-US" dirty="0" smtClean="0"/>
              <a:t>Examples: FX Cash, FX Options</a:t>
            </a:r>
          </a:p>
          <a:p>
            <a:pPr marL="457200" lvl="1" indent="0">
              <a:buNone/>
            </a:pPr>
            <a:endParaRPr lang="en-US" dirty="0"/>
          </a:p>
          <a:p>
            <a:endParaRPr lang="en-US" dirty="0"/>
          </a:p>
        </p:txBody>
      </p:sp>
    </p:spTree>
    <p:extLst>
      <p:ext uri="{BB962C8B-B14F-4D97-AF65-F5344CB8AC3E}">
        <p14:creationId xmlns:p14="http://schemas.microsoft.com/office/powerpoint/2010/main" val="2353877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Mean-Reversion (MR) ...</a:t>
            </a:r>
            <a:endParaRPr lang="en-US" dirty="0"/>
          </a:p>
        </p:txBody>
      </p:sp>
      <p:sp>
        <p:nvSpPr>
          <p:cNvPr id="3" name="Content Placeholder 2"/>
          <p:cNvSpPr>
            <a:spLocks noGrp="1"/>
          </p:cNvSpPr>
          <p:nvPr>
            <p:ph idx="1"/>
          </p:nvPr>
        </p:nvSpPr>
        <p:spPr/>
        <p:txBody>
          <a:bodyPr>
            <a:normAutofit/>
          </a:bodyPr>
          <a:lstStyle/>
          <a:p>
            <a:r>
              <a:rPr lang="en-US" dirty="0" smtClean="0"/>
              <a:t>You should be short gamma at this stage</a:t>
            </a:r>
          </a:p>
          <a:p>
            <a:r>
              <a:rPr lang="en-US" dirty="0" smtClean="0"/>
              <a:t>Or selling the small up move and buying the small down move</a:t>
            </a:r>
          </a:p>
          <a:p>
            <a:r>
              <a:rPr lang="en-US" dirty="0" smtClean="0"/>
              <a:t>Expect earning 5-10 b/o spreads at most</a:t>
            </a:r>
          </a:p>
          <a:p>
            <a:r>
              <a:rPr lang="en-US" dirty="0" smtClean="0"/>
              <a:t>Small frequent gains</a:t>
            </a:r>
          </a:p>
          <a:p>
            <a:r>
              <a:rPr lang="en-US" dirty="0" smtClean="0"/>
              <a:t>You need therefore to leverage yourself</a:t>
            </a:r>
          </a:p>
          <a:p>
            <a:r>
              <a:rPr lang="en-US" dirty="0" smtClean="0"/>
              <a:t>Risk is to see the market continuing its move and you to lose N years worth of PnL</a:t>
            </a:r>
          </a:p>
          <a:p>
            <a:r>
              <a:rPr lang="en-US" dirty="0" smtClean="0"/>
              <a:t>Volume and participation remain about </a:t>
            </a:r>
            <a:r>
              <a:rPr lang="en-US" i="1" dirty="0" smtClean="0"/>
              <a:t>balanced</a:t>
            </a:r>
          </a:p>
        </p:txBody>
      </p:sp>
    </p:spTree>
    <p:extLst>
      <p:ext uri="{BB962C8B-B14F-4D97-AF65-F5344CB8AC3E}">
        <p14:creationId xmlns:p14="http://schemas.microsoft.com/office/powerpoint/2010/main" val="2165182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(BO)</a:t>
            </a:r>
            <a:endParaRPr lang="en-US" dirty="0"/>
          </a:p>
        </p:txBody>
      </p:sp>
      <p:sp>
        <p:nvSpPr>
          <p:cNvPr id="3" name="Content Placeholder 2"/>
          <p:cNvSpPr>
            <a:spLocks noGrp="1"/>
          </p:cNvSpPr>
          <p:nvPr>
            <p:ph idx="1"/>
          </p:nvPr>
        </p:nvSpPr>
        <p:spPr/>
        <p:txBody>
          <a:bodyPr/>
          <a:lstStyle/>
          <a:p>
            <a:r>
              <a:rPr lang="en-US" dirty="0" smtClean="0"/>
              <a:t>An large order may have to be filled</a:t>
            </a:r>
          </a:p>
          <a:p>
            <a:r>
              <a:rPr lang="en-US" dirty="0" smtClean="0"/>
              <a:t>Imbalance in the volume traded appears</a:t>
            </a:r>
          </a:p>
          <a:p>
            <a:r>
              <a:rPr lang="en-US" dirty="0" smtClean="0"/>
              <a:t>Price moving out of the past few period ranges</a:t>
            </a:r>
          </a:p>
        </p:txBody>
      </p:sp>
    </p:spTree>
    <p:extLst>
      <p:ext uri="{BB962C8B-B14F-4D97-AF65-F5344CB8AC3E}">
        <p14:creationId xmlns:p14="http://schemas.microsoft.com/office/powerpoint/2010/main" val="361915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(BO) ...</a:t>
            </a:r>
            <a:endParaRPr lang="en-US" dirty="0"/>
          </a:p>
        </p:txBody>
      </p:sp>
      <p:sp>
        <p:nvSpPr>
          <p:cNvPr id="3" name="Content Placeholder 2"/>
          <p:cNvSpPr>
            <a:spLocks noGrp="1"/>
          </p:cNvSpPr>
          <p:nvPr>
            <p:ph idx="1"/>
          </p:nvPr>
        </p:nvSpPr>
        <p:spPr/>
        <p:txBody>
          <a:bodyPr/>
          <a:lstStyle/>
          <a:p>
            <a:r>
              <a:rPr lang="en-US" dirty="0" smtClean="0"/>
              <a:t>A nascent price move sets in</a:t>
            </a:r>
          </a:p>
          <a:p>
            <a:r>
              <a:rPr lang="en-US" dirty="0" smtClean="0"/>
              <a:t>On the </a:t>
            </a:r>
            <a:r>
              <a:rPr lang="en-US" dirty="0" smtClean="0"/>
              <a:t>upside</a:t>
            </a:r>
            <a:r>
              <a:rPr lang="en-US" dirty="0" smtClean="0"/>
              <a:t>, previous sellers are now under water and start to bail out fueling the rallying move</a:t>
            </a:r>
          </a:p>
          <a:p>
            <a:r>
              <a:rPr lang="en-US" dirty="0" smtClean="0"/>
              <a:t>Volume imbalance is a tell-tell sign</a:t>
            </a:r>
          </a:p>
          <a:p>
            <a:r>
              <a:rPr lang="en-US" dirty="0" smtClean="0"/>
              <a:t>Expect a move of 20-40 b/o spreads</a:t>
            </a:r>
          </a:p>
          <a:p>
            <a:r>
              <a:rPr lang="en-US" dirty="0" smtClean="0"/>
              <a:t>The PnL profile of a strategy based on Break Outs is many small PnL loses (think of MR) w/ one large gain from time to time as the market breaks out</a:t>
            </a:r>
            <a:endParaRPr lang="en-US" dirty="0"/>
          </a:p>
        </p:txBody>
      </p:sp>
    </p:spTree>
    <p:extLst>
      <p:ext uri="{BB962C8B-B14F-4D97-AF65-F5344CB8AC3E}">
        <p14:creationId xmlns:p14="http://schemas.microsoft.com/office/powerpoint/2010/main" val="2734280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Dislocation or Trend</a:t>
            </a:r>
            <a:endParaRPr lang="en-US" dirty="0"/>
          </a:p>
        </p:txBody>
      </p:sp>
      <p:sp>
        <p:nvSpPr>
          <p:cNvPr id="3" name="Content Placeholder 2"/>
          <p:cNvSpPr>
            <a:spLocks noGrp="1"/>
          </p:cNvSpPr>
          <p:nvPr>
            <p:ph idx="1"/>
          </p:nvPr>
        </p:nvSpPr>
        <p:spPr/>
        <p:txBody>
          <a:bodyPr/>
          <a:lstStyle/>
          <a:p>
            <a:r>
              <a:rPr lang="en-US" dirty="0" smtClean="0"/>
              <a:t>Exogenous information arrived in the market</a:t>
            </a:r>
          </a:p>
          <a:p>
            <a:r>
              <a:rPr lang="en-US" dirty="0" smtClean="0"/>
              <a:t>Stops are taken out</a:t>
            </a:r>
          </a:p>
          <a:p>
            <a:r>
              <a:rPr lang="en-US" dirty="0" smtClean="0"/>
              <a:t>Weaks positions are also taken out</a:t>
            </a:r>
          </a:p>
          <a:p>
            <a:r>
              <a:rPr lang="en-US" dirty="0" smtClean="0"/>
              <a:t>A new market range will eventually get established</a:t>
            </a:r>
          </a:p>
          <a:p>
            <a:r>
              <a:rPr lang="en-US" dirty="0" smtClean="0"/>
              <a:t>From </a:t>
            </a:r>
            <a:r>
              <a:rPr lang="en-US" dirty="0" smtClean="0"/>
              <a:t>the moment a trend is unfolding – a few hundred’s if not thousand’s of b/o spreads are at stake</a:t>
            </a:r>
          </a:p>
          <a:p>
            <a:r>
              <a:rPr lang="en-US" dirty="0" smtClean="0"/>
              <a:t>Late comers join the move to extend it </a:t>
            </a:r>
          </a:p>
          <a:p>
            <a:r>
              <a:rPr lang="en-US" dirty="0" smtClean="0"/>
              <a:t>It will eventually correct back some to then settle into a new MR dynamic</a:t>
            </a:r>
          </a:p>
        </p:txBody>
      </p:sp>
    </p:spTree>
    <p:extLst>
      <p:ext uri="{BB962C8B-B14F-4D97-AF65-F5344CB8AC3E}">
        <p14:creationId xmlns:p14="http://schemas.microsoft.com/office/powerpoint/2010/main" val="3999681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Dislocation or </a:t>
            </a:r>
            <a:r>
              <a:rPr lang="en-US" dirty="0" smtClean="0"/>
              <a:t>Trend....</a:t>
            </a:r>
            <a:endParaRPr lang="en-US" dirty="0"/>
          </a:p>
        </p:txBody>
      </p:sp>
      <p:sp>
        <p:nvSpPr>
          <p:cNvPr id="3" name="Content Placeholder 2"/>
          <p:cNvSpPr>
            <a:spLocks noGrp="1"/>
          </p:cNvSpPr>
          <p:nvPr>
            <p:ph idx="1"/>
          </p:nvPr>
        </p:nvSpPr>
        <p:spPr/>
        <p:txBody>
          <a:bodyPr/>
          <a:lstStyle/>
          <a:p>
            <a:r>
              <a:rPr lang="en-US" dirty="0" smtClean="0"/>
              <a:t>The risk of a dislocation or trend is that you are late to get in and late to get out </a:t>
            </a:r>
          </a:p>
          <a:p>
            <a:r>
              <a:rPr lang="en-US" dirty="0" smtClean="0"/>
              <a:t>Your PnL expectation is then curtailed</a:t>
            </a:r>
          </a:p>
          <a:p>
            <a:r>
              <a:rPr lang="en-US" dirty="0" smtClean="0"/>
              <a:t>Furthermore, if you “average” getting in your entry point is getting worse and </a:t>
            </a:r>
            <a:r>
              <a:rPr lang="en-US" dirty="0" smtClean="0"/>
              <a:t>worse, </a:t>
            </a:r>
            <a:r>
              <a:rPr lang="en-US" dirty="0" smtClean="0"/>
              <a:t>and you risk to cross your soon exit price raking up a loss...</a:t>
            </a:r>
          </a:p>
          <a:p>
            <a:r>
              <a:rPr lang="en-US" dirty="0" smtClean="0"/>
              <a:t>Danger of entering in stages</a:t>
            </a:r>
          </a:p>
          <a:p>
            <a:r>
              <a:rPr lang="en-US" dirty="0" smtClean="0"/>
              <a:t>One needs to have “conviction” (to be defined) to commit close to her allocated capital for that strat</a:t>
            </a:r>
            <a:endParaRPr lang="en-US" dirty="0"/>
          </a:p>
        </p:txBody>
      </p:sp>
    </p:spTree>
    <p:extLst>
      <p:ext uri="{BB962C8B-B14F-4D97-AF65-F5344CB8AC3E}">
        <p14:creationId xmlns:p14="http://schemas.microsoft.com/office/powerpoint/2010/main" val="1346346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for a trading strategy</a:t>
            </a:r>
            <a:endParaRPr lang="en-US" dirty="0"/>
          </a:p>
        </p:txBody>
      </p:sp>
      <p:sp>
        <p:nvSpPr>
          <p:cNvPr id="3" name="Content Placeholder 2"/>
          <p:cNvSpPr>
            <a:spLocks noGrp="1"/>
          </p:cNvSpPr>
          <p:nvPr>
            <p:ph idx="1"/>
          </p:nvPr>
        </p:nvSpPr>
        <p:spPr/>
        <p:txBody>
          <a:bodyPr>
            <a:normAutofit lnSpcReduction="10000"/>
          </a:bodyPr>
          <a:lstStyle/>
          <a:p>
            <a:r>
              <a:rPr lang="en-US" dirty="0" smtClean="0"/>
              <a:t>Daily returns – or hourly returns – (weekly/) monthy returns are too far apart (good to have as a recap)</a:t>
            </a:r>
          </a:p>
          <a:p>
            <a:r>
              <a:rPr lang="en-US" dirty="0" smtClean="0"/>
              <a:t>Graph of cumulative daily returns</a:t>
            </a:r>
          </a:p>
          <a:p>
            <a:r>
              <a:rPr lang="en-US" dirty="0" smtClean="0"/>
              <a:t>Computed yearly returns – at least calendar yearly periods – you may also be interested in a sliding yearly period</a:t>
            </a:r>
          </a:p>
          <a:p>
            <a:r>
              <a:rPr lang="en-US" dirty="0" smtClean="0"/>
              <a:t>Annualized volatility of your daily returns (or hourly or monthly) returns</a:t>
            </a:r>
          </a:p>
          <a:p>
            <a:r>
              <a:rPr lang="en-US" dirty="0" smtClean="0"/>
              <a:t>Compute your very important Information Ratio (which is Return/Vol)</a:t>
            </a:r>
          </a:p>
          <a:p>
            <a:r>
              <a:rPr lang="en-US" dirty="0" smtClean="0"/>
              <a:t>What is the difference between the Information Ratio and the Sharpe Ratio?</a:t>
            </a:r>
          </a:p>
          <a:p>
            <a:endParaRPr lang="en-US" dirty="0"/>
          </a:p>
        </p:txBody>
      </p:sp>
    </p:spTree>
    <p:extLst>
      <p:ext uri="{BB962C8B-B14F-4D97-AF65-F5344CB8AC3E}">
        <p14:creationId xmlns:p14="http://schemas.microsoft.com/office/powerpoint/2010/main" val="1188266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a:t>
            </a:r>
            <a:endParaRPr lang="en-US" dirty="0"/>
          </a:p>
        </p:txBody>
      </p:sp>
      <p:sp>
        <p:nvSpPr>
          <p:cNvPr id="3" name="Content Placeholder 2"/>
          <p:cNvSpPr>
            <a:spLocks noGrp="1"/>
          </p:cNvSpPr>
          <p:nvPr>
            <p:ph idx="1"/>
          </p:nvPr>
        </p:nvSpPr>
        <p:spPr/>
        <p:txBody>
          <a:bodyPr/>
          <a:lstStyle/>
          <a:p>
            <a:r>
              <a:rPr lang="en-US" dirty="0" smtClean="0"/>
              <a:t>Sharpe Ratio is (Return – YourFinancingRate)/Vol</a:t>
            </a:r>
          </a:p>
          <a:p>
            <a:r>
              <a:rPr lang="en-US" dirty="0" smtClean="0"/>
              <a:t>You need to assess the risk you are taking – the proverbial tap-on-the-shoulder.</a:t>
            </a:r>
          </a:p>
          <a:p>
            <a:r>
              <a:rPr lang="en-US" dirty="0" smtClean="0"/>
              <a:t>Your top 3 to 5 largest DrawDowns since inception is a critical measure of risk</a:t>
            </a:r>
          </a:p>
          <a:p>
            <a:r>
              <a:rPr lang="en-US" dirty="0" smtClean="0"/>
              <a:t>The current drawdown is the cumulative (negative) PnL since your last high</a:t>
            </a:r>
          </a:p>
          <a:p>
            <a:r>
              <a:rPr lang="en-US" dirty="0" smtClean="0"/>
              <a:t>A good ratio is yearly perf/ divided by largest DD</a:t>
            </a:r>
          </a:p>
        </p:txBody>
      </p:sp>
    </p:spTree>
    <p:extLst>
      <p:ext uri="{BB962C8B-B14F-4D97-AF65-F5344CB8AC3E}">
        <p14:creationId xmlns:p14="http://schemas.microsoft.com/office/powerpoint/2010/main" val="2287930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a:t>
            </a:r>
            <a:endParaRPr lang="en-US" dirty="0"/>
          </a:p>
        </p:txBody>
      </p:sp>
      <p:sp>
        <p:nvSpPr>
          <p:cNvPr id="3" name="Content Placeholder 2"/>
          <p:cNvSpPr>
            <a:spLocks noGrp="1"/>
          </p:cNvSpPr>
          <p:nvPr>
            <p:ph idx="1"/>
          </p:nvPr>
        </p:nvSpPr>
        <p:spPr/>
        <p:txBody>
          <a:bodyPr/>
          <a:lstStyle/>
          <a:p>
            <a:r>
              <a:rPr lang="en-US" dirty="0" smtClean="0"/>
              <a:t>Other interesting </a:t>
            </a:r>
            <a:r>
              <a:rPr lang="en-US" dirty="0" smtClean="0"/>
              <a:t>measures for DD’s:</a:t>
            </a:r>
            <a:endParaRPr lang="en-US" dirty="0" smtClean="0"/>
          </a:p>
          <a:p>
            <a:pPr lvl="1"/>
            <a:r>
              <a:rPr lang="en-US" dirty="0" smtClean="0"/>
              <a:t>Time</a:t>
            </a:r>
            <a:r>
              <a:rPr lang="en-US" dirty="0" smtClean="0"/>
              <a:t> </a:t>
            </a:r>
            <a:r>
              <a:rPr lang="en-US" dirty="0" smtClean="0"/>
              <a:t>to reach </a:t>
            </a:r>
            <a:r>
              <a:rPr lang="en-US" dirty="0" smtClean="0"/>
              <a:t>lowest point (drough) </a:t>
            </a:r>
            <a:endParaRPr lang="en-US" dirty="0" smtClean="0"/>
          </a:p>
          <a:p>
            <a:pPr lvl="1"/>
            <a:r>
              <a:rPr lang="en-US" dirty="0" smtClean="0"/>
              <a:t>Time to </a:t>
            </a:r>
            <a:r>
              <a:rPr lang="en-US" dirty="0" smtClean="0"/>
              <a:t>recover from drough</a:t>
            </a:r>
          </a:p>
          <a:p>
            <a:r>
              <a:rPr lang="en-US" dirty="0" smtClean="0"/>
              <a:t>Other other stats:</a:t>
            </a:r>
          </a:p>
          <a:p>
            <a:pPr lvl="1"/>
            <a:r>
              <a:rPr lang="en-US" dirty="0" smtClean="0"/>
              <a:t>What happened when you remove the 10 top gaining days? Are you still making money</a:t>
            </a:r>
          </a:p>
          <a:p>
            <a:pPr lvl="1"/>
            <a:r>
              <a:rPr lang="en-US" dirty="0" smtClean="0"/>
              <a:t>% winners, % losers</a:t>
            </a:r>
          </a:p>
          <a:p>
            <a:pPr lvl="1"/>
            <a:r>
              <a:rPr lang="en-US" dirty="0" smtClean="0"/>
              <a:t>Median dayly pnl, Average daily pnl</a:t>
            </a:r>
          </a:p>
          <a:p>
            <a:pPr lvl="1"/>
            <a:r>
              <a:rPr lang="en-US" dirty="0" smtClean="0"/>
              <a:t>Are you correlated to S&amp;P? to Gold? </a:t>
            </a:r>
            <a:r>
              <a:rPr lang="en-US" dirty="0"/>
              <a:t>t</a:t>
            </a:r>
            <a:r>
              <a:rPr lang="en-US" dirty="0" smtClean="0"/>
              <a:t>o 10 Year yield</a:t>
            </a:r>
          </a:p>
          <a:p>
            <a:pPr lvl="1"/>
            <a:r>
              <a:rPr lang="en-US" dirty="0" smtClean="0"/>
              <a:t>Are you making money on NFP, Fed, CPI annoucements</a:t>
            </a:r>
          </a:p>
        </p:txBody>
      </p:sp>
    </p:spTree>
    <p:extLst>
      <p:ext uri="{BB962C8B-B14F-4D97-AF65-F5344CB8AC3E}">
        <p14:creationId xmlns:p14="http://schemas.microsoft.com/office/powerpoint/2010/main" val="338686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370"/>
            <a:ext cx="10515600" cy="1325563"/>
          </a:xfrm>
        </p:spPr>
        <p:txBody>
          <a:bodyPr/>
          <a:lstStyle/>
          <a:p>
            <a:r>
              <a:rPr lang="en-US" dirty="0" smtClean="0"/>
              <a:t>Stats....</a:t>
            </a:r>
            <a:endParaRPr lang="en-US" dirty="0"/>
          </a:p>
        </p:txBody>
      </p:sp>
      <p:sp>
        <p:nvSpPr>
          <p:cNvPr id="3" name="Content Placeholder 2"/>
          <p:cNvSpPr>
            <a:spLocks noGrp="1"/>
          </p:cNvSpPr>
          <p:nvPr>
            <p:ph idx="1"/>
          </p:nvPr>
        </p:nvSpPr>
        <p:spPr/>
        <p:txBody>
          <a:bodyPr/>
          <a:lstStyle/>
          <a:p>
            <a:r>
              <a:rPr lang="en-US" dirty="0" smtClean="0"/>
              <a:t>What is your </a:t>
            </a:r>
            <a:r>
              <a:rPr lang="en-US" dirty="0" smtClean="0"/>
              <a:t>concentration per asset?</a:t>
            </a:r>
            <a:endParaRPr lang="en-US" dirty="0" smtClean="0"/>
          </a:p>
          <a:p>
            <a:r>
              <a:rPr lang="en-US" dirty="0" smtClean="0"/>
              <a:t>What is your leverage?</a:t>
            </a:r>
          </a:p>
          <a:p>
            <a:r>
              <a:rPr lang="en-US" dirty="0" smtClean="0"/>
              <a:t>Ah </a:t>
            </a:r>
            <a:r>
              <a:rPr lang="en-US" dirty="0" smtClean="0"/>
              <a:t>also! </a:t>
            </a:r>
            <a:r>
              <a:rPr lang="en-US" dirty="0"/>
              <a:t>A</a:t>
            </a:r>
            <a:r>
              <a:rPr lang="en-US" dirty="0" smtClean="0"/>
              <a:t>re </a:t>
            </a:r>
            <a:r>
              <a:rPr lang="en-US" dirty="0" smtClean="0"/>
              <a:t>you </a:t>
            </a:r>
            <a:r>
              <a:rPr lang="en-US" dirty="0" smtClean="0"/>
              <a:t>“capital efficient”? </a:t>
            </a:r>
            <a:r>
              <a:rPr lang="en-US" dirty="0" smtClean="0"/>
              <a:t>What is your return on your average daily margin?</a:t>
            </a:r>
          </a:p>
          <a:p>
            <a:endParaRPr lang="en-US" dirty="0"/>
          </a:p>
        </p:txBody>
      </p:sp>
    </p:spTree>
    <p:extLst>
      <p:ext uri="{BB962C8B-B14F-4D97-AF65-F5344CB8AC3E}">
        <p14:creationId xmlns:p14="http://schemas.microsoft.com/office/powerpoint/2010/main" val="767312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participants – Market Makers</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A Maker</a:t>
            </a:r>
          </a:p>
          <a:p>
            <a:pPr lvl="1"/>
            <a:r>
              <a:rPr lang="en-US" dirty="0" smtClean="0"/>
              <a:t>An entity willing to show Bid and Offer prices for a minimum of size at </a:t>
            </a:r>
            <a:r>
              <a:rPr lang="en-US" dirty="0" smtClean="0"/>
              <a:t>all times </a:t>
            </a:r>
            <a:r>
              <a:rPr lang="en-US" dirty="0" smtClean="0"/>
              <a:t>( or most of </a:t>
            </a:r>
            <a:r>
              <a:rPr lang="en-US" dirty="0" smtClean="0"/>
              <a:t>the times)</a:t>
            </a:r>
            <a:endParaRPr lang="en-US" dirty="0" smtClean="0"/>
          </a:p>
          <a:p>
            <a:pPr lvl="1"/>
            <a:r>
              <a:rPr lang="en-US" dirty="0" smtClean="0"/>
              <a:t>Has </a:t>
            </a:r>
            <a:r>
              <a:rPr lang="en-US" i="1" dirty="0" smtClean="0"/>
              <a:t>obligation</a:t>
            </a:r>
            <a:r>
              <a:rPr lang="en-US" dirty="0" smtClean="0"/>
              <a:t> to maintain a liquid market – </a:t>
            </a:r>
            <a:r>
              <a:rPr lang="en-US" dirty="0" smtClean="0"/>
              <a:t>i.e. </a:t>
            </a:r>
            <a:r>
              <a:rPr lang="en-US" dirty="0" smtClean="0"/>
              <a:t>show Bid and Offer prices at </a:t>
            </a:r>
            <a:r>
              <a:rPr lang="en-US" i="1" dirty="0" smtClean="0"/>
              <a:t>all</a:t>
            </a:r>
            <a:r>
              <a:rPr lang="en-US" dirty="0" smtClean="0"/>
              <a:t> times for a minimum size</a:t>
            </a:r>
          </a:p>
          <a:p>
            <a:pPr lvl="1"/>
            <a:r>
              <a:rPr lang="en-US" dirty="0" smtClean="0"/>
              <a:t>It could be a Bank, a Broker, </a:t>
            </a:r>
            <a:r>
              <a:rPr lang="en-US" dirty="0" smtClean="0"/>
              <a:t>a </a:t>
            </a:r>
            <a:r>
              <a:rPr lang="en-US" dirty="0" smtClean="0"/>
              <a:t>“registered” individual (w/ capital)</a:t>
            </a:r>
          </a:p>
          <a:p>
            <a:pPr lvl="1"/>
            <a:r>
              <a:rPr lang="en-US" dirty="0" smtClean="0"/>
              <a:t>Think of the “bank” or “dealer” at </a:t>
            </a:r>
            <a:r>
              <a:rPr lang="en-US" dirty="0" smtClean="0"/>
              <a:t>our favorite casino</a:t>
            </a:r>
            <a:endParaRPr lang="en-US" dirty="0" smtClean="0"/>
          </a:p>
          <a:p>
            <a:pPr lvl="1"/>
            <a:r>
              <a:rPr lang="en-US" dirty="0" smtClean="0"/>
              <a:t>She is providing the game and the “clients” play against the house</a:t>
            </a:r>
          </a:p>
          <a:p>
            <a:pPr lvl="1"/>
            <a:r>
              <a:rPr lang="en-US" dirty="0" smtClean="0"/>
              <a:t>Terms used – Broker, Dealer, Specialist..... All make a market – they establish a market and keep it going</a:t>
            </a:r>
          </a:p>
        </p:txBody>
      </p:sp>
    </p:spTree>
    <p:extLst>
      <p:ext uri="{BB962C8B-B14F-4D97-AF65-F5344CB8AC3E}">
        <p14:creationId xmlns:p14="http://schemas.microsoft.com/office/powerpoint/2010/main" val="816850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Makers</a:t>
            </a:r>
            <a:endParaRPr lang="en-US" dirty="0"/>
          </a:p>
        </p:txBody>
      </p:sp>
      <p:sp>
        <p:nvSpPr>
          <p:cNvPr id="3" name="Content Placeholder 2"/>
          <p:cNvSpPr>
            <a:spLocks noGrp="1"/>
          </p:cNvSpPr>
          <p:nvPr>
            <p:ph idx="1"/>
          </p:nvPr>
        </p:nvSpPr>
        <p:spPr/>
        <p:txBody>
          <a:bodyPr/>
          <a:lstStyle/>
          <a:p>
            <a:r>
              <a:rPr lang="en-US" dirty="0" smtClean="0"/>
              <a:t>Makers are </a:t>
            </a:r>
            <a:r>
              <a:rPr lang="en-US" i="1" dirty="0" smtClean="0"/>
              <a:t>done </a:t>
            </a:r>
            <a:r>
              <a:rPr lang="en-US" dirty="0" smtClean="0"/>
              <a:t>(i.e. executed) on their side</a:t>
            </a:r>
          </a:p>
          <a:p>
            <a:pPr lvl="1"/>
            <a:r>
              <a:rPr lang="en-US" dirty="0" smtClean="0"/>
              <a:t>They sell at the Offer price (high)</a:t>
            </a:r>
          </a:p>
          <a:p>
            <a:pPr lvl="1"/>
            <a:r>
              <a:rPr lang="en-US" dirty="0" smtClean="0"/>
              <a:t>They buy at the Bid price (low</a:t>
            </a:r>
            <a:r>
              <a:rPr lang="en-US" dirty="0" smtClean="0"/>
              <a:t>)</a:t>
            </a:r>
            <a:endParaRPr lang="en-US" dirty="0" smtClean="0"/>
          </a:p>
          <a:p>
            <a:r>
              <a:rPr lang="en-US" dirty="0" smtClean="0"/>
              <a:t>A </a:t>
            </a:r>
            <a:r>
              <a:rPr lang="en-US" dirty="0"/>
              <a:t>M</a:t>
            </a:r>
            <a:r>
              <a:rPr lang="en-US" dirty="0" smtClean="0"/>
              <a:t>aker </a:t>
            </a:r>
            <a:r>
              <a:rPr lang="en-US" i="1" dirty="0" smtClean="0"/>
              <a:t>earns</a:t>
            </a:r>
            <a:r>
              <a:rPr lang="en-US" dirty="0" smtClean="0"/>
              <a:t> the bid/offer </a:t>
            </a:r>
            <a:r>
              <a:rPr lang="en-US" dirty="0" smtClean="0"/>
              <a:t>spread</a:t>
            </a:r>
            <a:endParaRPr lang="en-US" dirty="0" smtClean="0"/>
          </a:p>
          <a:p>
            <a:r>
              <a:rPr lang="en-US" dirty="0" smtClean="0"/>
              <a:t>They have an inventory to manage – they do not want to be (</a:t>
            </a:r>
            <a:r>
              <a:rPr lang="en-US" i="1" dirty="0" smtClean="0"/>
              <a:t>very</a:t>
            </a:r>
            <a:r>
              <a:rPr lang="en-US" dirty="0" smtClean="0"/>
              <a:t>) long or (</a:t>
            </a:r>
            <a:r>
              <a:rPr lang="en-US" i="1" dirty="0" smtClean="0"/>
              <a:t>very</a:t>
            </a:r>
            <a:r>
              <a:rPr lang="en-US" dirty="0" smtClean="0"/>
              <a:t>) short for any period of times as they do not have an actual/real</a:t>
            </a:r>
            <a:r>
              <a:rPr lang="en-US" i="1" dirty="0" smtClean="0"/>
              <a:t> </a:t>
            </a:r>
            <a:r>
              <a:rPr lang="en-US" dirty="0" smtClean="0"/>
              <a:t> need for this risk – they are </a:t>
            </a:r>
            <a:r>
              <a:rPr lang="en-US" dirty="0" smtClean="0"/>
              <a:t>neither </a:t>
            </a:r>
            <a:r>
              <a:rPr lang="en-US" i="1" dirty="0" smtClean="0"/>
              <a:t>hedgers </a:t>
            </a:r>
            <a:r>
              <a:rPr lang="en-US" dirty="0" smtClean="0"/>
              <a:t>nor </a:t>
            </a:r>
            <a:r>
              <a:rPr lang="en-US" i="1" dirty="0" smtClean="0"/>
              <a:t>speculators</a:t>
            </a:r>
            <a:endParaRPr lang="en-US" dirty="0" smtClean="0"/>
          </a:p>
          <a:p>
            <a:endParaRPr lang="en-US" dirty="0"/>
          </a:p>
        </p:txBody>
      </p:sp>
    </p:spTree>
    <p:extLst>
      <p:ext uri="{BB962C8B-B14F-4D97-AF65-F5344CB8AC3E}">
        <p14:creationId xmlns:p14="http://schemas.microsoft.com/office/powerpoint/2010/main" val="3040182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participants – Market Takers</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Taker – an </a:t>
            </a:r>
            <a:r>
              <a:rPr lang="en-US" i="1" dirty="0" smtClean="0"/>
              <a:t>client</a:t>
            </a:r>
          </a:p>
          <a:p>
            <a:pPr lvl="1"/>
            <a:r>
              <a:rPr lang="en-US" dirty="0" smtClean="0"/>
              <a:t>A Taker needs a market so she can trade at all times</a:t>
            </a:r>
          </a:p>
          <a:p>
            <a:pPr lvl="1"/>
            <a:r>
              <a:rPr lang="en-US" dirty="0" smtClean="0"/>
              <a:t>A Taker benefits of the availability of a </a:t>
            </a:r>
            <a:r>
              <a:rPr lang="en-US" i="1" dirty="0" smtClean="0"/>
              <a:t>healthy </a:t>
            </a:r>
            <a:r>
              <a:rPr lang="en-US" dirty="0" smtClean="0"/>
              <a:t> market</a:t>
            </a:r>
          </a:p>
          <a:p>
            <a:pPr lvl="1"/>
            <a:r>
              <a:rPr lang="en-US" dirty="0" smtClean="0"/>
              <a:t>It could be a corporation, a pension fund, </a:t>
            </a:r>
            <a:r>
              <a:rPr lang="en-US" dirty="0" smtClean="0"/>
              <a:t>a </a:t>
            </a:r>
            <a:r>
              <a:rPr lang="en-US" dirty="0" smtClean="0"/>
              <a:t>“qualified” individual (w/ some capital),  an insurance, a manufacturer, a financial institution, an hedge fund, a Central Bank</a:t>
            </a:r>
          </a:p>
          <a:p>
            <a:pPr lvl="1"/>
            <a:r>
              <a:rPr lang="en-US" dirty="0" smtClean="0"/>
              <a:t>Think of the “player” or “client” at a casino</a:t>
            </a:r>
          </a:p>
          <a:p>
            <a:pPr lvl="1"/>
            <a:r>
              <a:rPr lang="en-US" dirty="0" smtClean="0"/>
              <a:t>The “clients” of a casino enjoy the presence of </a:t>
            </a:r>
            <a:r>
              <a:rPr lang="en-US" dirty="0" smtClean="0"/>
              <a:t>a “table” </a:t>
            </a:r>
            <a:r>
              <a:rPr lang="en-US" dirty="0" smtClean="0"/>
              <a:t>and an organized game, and play (some time) against the House</a:t>
            </a:r>
          </a:p>
          <a:p>
            <a:pPr lvl="1"/>
            <a:r>
              <a:rPr lang="en-US" dirty="0" smtClean="0"/>
              <a:t>Terms used – Client, Speculator, Hedger,..... All take the market – they benefit from the presence of an established market today and tomorrow so that they can fulfill their transactional needs (to acquire or give up exposure/risk)</a:t>
            </a:r>
          </a:p>
        </p:txBody>
      </p:sp>
    </p:spTree>
    <p:extLst>
      <p:ext uri="{BB962C8B-B14F-4D97-AF65-F5344CB8AC3E}">
        <p14:creationId xmlns:p14="http://schemas.microsoft.com/office/powerpoint/2010/main" val="3909311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Takers</a:t>
            </a:r>
            <a:endParaRPr lang="en-US" dirty="0"/>
          </a:p>
        </p:txBody>
      </p:sp>
      <p:sp>
        <p:nvSpPr>
          <p:cNvPr id="3" name="Content Placeholder 2"/>
          <p:cNvSpPr>
            <a:spLocks noGrp="1"/>
          </p:cNvSpPr>
          <p:nvPr>
            <p:ph idx="1"/>
          </p:nvPr>
        </p:nvSpPr>
        <p:spPr/>
        <p:txBody>
          <a:bodyPr/>
          <a:lstStyle/>
          <a:p>
            <a:r>
              <a:rPr lang="en-US" dirty="0" smtClean="0"/>
              <a:t>Takers cross the market to get </a:t>
            </a:r>
            <a:r>
              <a:rPr lang="en-US" i="1" dirty="0" smtClean="0"/>
              <a:t>done </a:t>
            </a:r>
            <a:r>
              <a:rPr lang="en-US" dirty="0" smtClean="0"/>
              <a:t>(i.e. executed)</a:t>
            </a:r>
          </a:p>
          <a:p>
            <a:pPr lvl="1"/>
            <a:r>
              <a:rPr lang="en-US" dirty="0" smtClean="0"/>
              <a:t>They buy at the Offer price (high)</a:t>
            </a:r>
          </a:p>
          <a:p>
            <a:pPr lvl="1"/>
            <a:r>
              <a:rPr lang="en-US" dirty="0" smtClean="0"/>
              <a:t>They sell at the Bid price (low)</a:t>
            </a:r>
          </a:p>
          <a:p>
            <a:r>
              <a:rPr lang="en-US" dirty="0" smtClean="0"/>
              <a:t>A Taker </a:t>
            </a:r>
            <a:r>
              <a:rPr lang="en-US" i="1" dirty="0" smtClean="0"/>
              <a:t>pays away </a:t>
            </a:r>
            <a:r>
              <a:rPr lang="en-US" dirty="0" smtClean="0"/>
              <a:t>the bid/offer spread – actually half the b/o spread</a:t>
            </a:r>
          </a:p>
          <a:p>
            <a:r>
              <a:rPr lang="en-US" dirty="0" smtClean="0"/>
              <a:t>They have an economic activity to manage – they have assets and liabilities to balance</a:t>
            </a:r>
          </a:p>
          <a:p>
            <a:r>
              <a:rPr lang="en-US" dirty="0"/>
              <a:t>O</a:t>
            </a:r>
            <a:r>
              <a:rPr lang="en-US" dirty="0" smtClean="0"/>
              <a:t>r they want to be exposed to risk (market moves)</a:t>
            </a:r>
          </a:p>
          <a:p>
            <a:r>
              <a:rPr lang="en-US" dirty="0" smtClean="0"/>
              <a:t>They will hold the acquired position for some period of time (from a few </a:t>
            </a:r>
            <a:r>
              <a:rPr lang="en-US" dirty="0" smtClean="0"/>
              <a:t>milli-seconds to </a:t>
            </a:r>
            <a:r>
              <a:rPr lang="en-US" dirty="0" smtClean="0"/>
              <a:t>a few decades)</a:t>
            </a:r>
            <a:endParaRPr lang="en-US" dirty="0"/>
          </a:p>
        </p:txBody>
      </p:sp>
    </p:spTree>
    <p:extLst>
      <p:ext uri="{BB962C8B-B14F-4D97-AF65-F5344CB8AC3E}">
        <p14:creationId xmlns:p14="http://schemas.microsoft.com/office/powerpoint/2010/main" val="1613999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market is quoted</a:t>
            </a:r>
            <a:endParaRPr lang="en-US" dirty="0"/>
          </a:p>
        </p:txBody>
      </p:sp>
      <p:sp>
        <p:nvSpPr>
          <p:cNvPr id="3" name="Content Placeholder 2"/>
          <p:cNvSpPr>
            <a:spLocks noGrp="1"/>
          </p:cNvSpPr>
          <p:nvPr>
            <p:ph idx="1"/>
          </p:nvPr>
        </p:nvSpPr>
        <p:spPr/>
        <p:txBody>
          <a:bodyPr/>
          <a:lstStyle/>
          <a:p>
            <a:r>
              <a:rPr lang="en-US" dirty="0" smtClean="0"/>
              <a:t>At minimum, two </a:t>
            </a:r>
            <a:r>
              <a:rPr lang="en-US" dirty="0" smtClean="0"/>
              <a:t>prices, bid &amp; offer, </a:t>
            </a:r>
            <a:r>
              <a:rPr lang="en-US" dirty="0" smtClean="0"/>
              <a:t>and two </a:t>
            </a:r>
            <a:r>
              <a:rPr lang="en-US" dirty="0"/>
              <a:t>sizes, </a:t>
            </a:r>
            <a:r>
              <a:rPr lang="en-US" dirty="0" smtClean="0"/>
              <a:t>again </a:t>
            </a:r>
            <a:r>
              <a:rPr lang="en-US" dirty="0"/>
              <a:t>bid </a:t>
            </a:r>
            <a:r>
              <a:rPr lang="en-US" dirty="0" smtClean="0"/>
              <a:t>&amp; offer </a:t>
            </a:r>
            <a:endParaRPr lang="en-US" dirty="0" smtClean="0"/>
          </a:p>
          <a:p>
            <a:r>
              <a:rPr lang="en-US" dirty="0" smtClean="0"/>
              <a:t>There maybe several levels – </a:t>
            </a:r>
            <a:r>
              <a:rPr lang="en-US" dirty="0" smtClean="0"/>
              <a:t>i.e. </a:t>
            </a:r>
            <a:r>
              <a:rPr lang="en-US" dirty="0" smtClean="0"/>
              <a:t>several bid prices (lower and lower prices) and several offer prices (higher and higher prices)</a:t>
            </a:r>
          </a:p>
          <a:p>
            <a:r>
              <a:rPr lang="en-US" i="1" dirty="0" smtClean="0"/>
              <a:t>Usually </a:t>
            </a:r>
            <a:r>
              <a:rPr lang="en-US" dirty="0" smtClean="0"/>
              <a:t>the sizes </a:t>
            </a:r>
            <a:r>
              <a:rPr lang="en-US" dirty="0" smtClean="0"/>
              <a:t>available at </a:t>
            </a:r>
            <a:r>
              <a:rPr lang="en-US" dirty="0" smtClean="0"/>
              <a:t>these different price levels are larger the lower a bid is (resp. the higher an offer is)</a:t>
            </a:r>
          </a:p>
          <a:p>
            <a:r>
              <a:rPr lang="en-US" dirty="0" smtClean="0"/>
              <a:t>A rough measure of liquidity is the size of the spread (offer minus bid) for a given size</a:t>
            </a:r>
          </a:p>
          <a:p>
            <a:r>
              <a:rPr lang="en-US" dirty="0" smtClean="0"/>
              <a:t>Note that your credit worthiness will impact the liquidity </a:t>
            </a:r>
            <a:r>
              <a:rPr lang="en-US" dirty="0" smtClean="0"/>
              <a:t>available to you</a:t>
            </a:r>
            <a:endParaRPr lang="en-US" dirty="0" smtClean="0"/>
          </a:p>
        </p:txBody>
      </p:sp>
    </p:spTree>
    <p:extLst>
      <p:ext uri="{BB962C8B-B14F-4D97-AF65-F5344CB8AC3E}">
        <p14:creationId xmlns:p14="http://schemas.microsoft.com/office/powerpoint/2010/main" val="3742011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Ticks, Pips and Bips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Each market has its own conventions in </a:t>
            </a:r>
            <a:r>
              <a:rPr lang="en-US" dirty="0" smtClean="0"/>
              <a:t>regard to </a:t>
            </a:r>
            <a:r>
              <a:rPr lang="en-US" dirty="0" smtClean="0"/>
              <a:t>how a price is quoted and how a size is represented</a:t>
            </a:r>
          </a:p>
          <a:p>
            <a:endParaRPr lang="en-US" dirty="0"/>
          </a:p>
        </p:txBody>
      </p:sp>
    </p:spTree>
    <p:extLst>
      <p:ext uri="{BB962C8B-B14F-4D97-AF65-F5344CB8AC3E}">
        <p14:creationId xmlns:p14="http://schemas.microsoft.com/office/powerpoint/2010/main" val="418021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32752</TotalTime>
  <Words>2078</Words>
  <Application>Microsoft Office PowerPoint</Application>
  <PresentationFormat>Widescreen</PresentationFormat>
  <Paragraphs>193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Algo Trading</vt:lpstr>
      <vt:lpstr>The Deal!</vt:lpstr>
      <vt:lpstr>Electronic markets</vt:lpstr>
      <vt:lpstr>Market participants – Market Makers </vt:lpstr>
      <vt:lpstr>Market Makers</vt:lpstr>
      <vt:lpstr>Market participants – Market Takers </vt:lpstr>
      <vt:lpstr>Market Takers</vt:lpstr>
      <vt:lpstr>How a market is quoted</vt:lpstr>
      <vt:lpstr>Ticks, Pips and Bips</vt:lpstr>
      <vt:lpstr>Ticks, Pips and Bips.... Futures</vt:lpstr>
      <vt:lpstr>Ticks, Pips and Bips.... Foreign Exchange</vt:lpstr>
      <vt:lpstr>Ticks, Pips and Bips....  Stock Markets</vt:lpstr>
      <vt:lpstr>Types of Orders</vt:lpstr>
      <vt:lpstr>Types of Orders....</vt:lpstr>
      <vt:lpstr>Types of Orders....</vt:lpstr>
      <vt:lpstr>Market Regimes – Characteristics </vt:lpstr>
      <vt:lpstr>Market Regimes... Characteristics </vt:lpstr>
      <vt:lpstr>Market Regimes... Characteristics </vt:lpstr>
      <vt:lpstr>Market Regimes... Characteristics</vt:lpstr>
      <vt:lpstr>Market Regimes – Observed</vt:lpstr>
      <vt:lpstr>Aud Trend/Dislocation weekly</vt:lpstr>
      <vt:lpstr>Jpy MR daily </vt:lpstr>
      <vt:lpstr>Aud Trend Dislocation daily Aug-Apr15 </vt:lpstr>
      <vt:lpstr>Gold MR BO &amp; Trend daily Dec-Aug16</vt:lpstr>
      <vt:lpstr>Mxn MR BO 2-hour Mar17</vt:lpstr>
      <vt:lpstr>Gbp Dislocation Jun-Dec16</vt:lpstr>
      <vt:lpstr>S&amp;P MR, Trend and BO Nov-Mar17</vt:lpstr>
      <vt:lpstr>Market Regimes... Observed</vt:lpstr>
      <vt:lpstr>Mean-Reversion (MR)</vt:lpstr>
      <vt:lpstr>Mean-Reversion (MR) ...</vt:lpstr>
      <vt:lpstr>Break-Out (BO)</vt:lpstr>
      <vt:lpstr>Break-Out (BO) ...</vt:lpstr>
      <vt:lpstr>Dislocation or Trend</vt:lpstr>
      <vt:lpstr>Dislocation or Trend....</vt:lpstr>
      <vt:lpstr>Stats for a trading strategy</vt:lpstr>
      <vt:lpstr>Stats....</vt:lpstr>
      <vt:lpstr>Stats....</vt:lpstr>
      <vt:lpstr>Stats....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A. Lewis</dc:creator>
  <cp:lastModifiedBy>Keith A. Lewis</cp:lastModifiedBy>
  <cp:revision>127</cp:revision>
  <dcterms:created xsi:type="dcterms:W3CDTF">2016-12-30T16:16:27Z</dcterms:created>
  <dcterms:modified xsi:type="dcterms:W3CDTF">2019-04-04T11:23:46Z</dcterms:modified>
</cp:coreProperties>
</file>