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65" r:id="rId6"/>
    <p:sldId id="266" r:id="rId7"/>
    <p:sldId id="267" r:id="rId8"/>
    <p:sldId id="263" r:id="rId9"/>
    <p:sldId id="264" r:id="rId10"/>
    <p:sldId id="268" r:id="rId11"/>
    <p:sldId id="283" r:id="rId12"/>
    <p:sldId id="269" r:id="rId13"/>
    <p:sldId id="270" r:id="rId14"/>
    <p:sldId id="261" r:id="rId15"/>
    <p:sldId id="272" r:id="rId16"/>
    <p:sldId id="273" r:id="rId17"/>
    <p:sldId id="274" r:id="rId18"/>
    <p:sldId id="271" r:id="rId19"/>
    <p:sldId id="287" r:id="rId20"/>
    <p:sldId id="286" r:id="rId21"/>
    <p:sldId id="291" r:id="rId22"/>
    <p:sldId id="288" r:id="rId23"/>
    <p:sldId id="275" r:id="rId24"/>
    <p:sldId id="289" r:id="rId25"/>
    <p:sldId id="284" r:id="rId26"/>
    <p:sldId id="290" r:id="rId27"/>
    <p:sldId id="279" r:id="rId28"/>
    <p:sldId id="276" r:id="rId29"/>
    <p:sldId id="292" r:id="rId30"/>
    <p:sldId id="278" r:id="rId31"/>
    <p:sldId id="294"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7618" autoAdjust="0"/>
  </p:normalViewPr>
  <p:slideViewPr>
    <p:cSldViewPr snapToGrid="0">
      <p:cViewPr>
        <p:scale>
          <a:sx n="53" d="100"/>
          <a:sy n="53" d="100"/>
        </p:scale>
        <p:origin x="2520"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85852-E733-48CB-B94B-BDA4655C96DB}" type="datetimeFigureOut">
              <a:rPr lang="en-CA" smtClean="0"/>
              <a:t>2019-06-20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65B0D-E704-4AD5-8770-EDF0921F658D}" type="slidenum">
              <a:rPr lang="en-CA" smtClean="0"/>
              <a:t>‹#›</a:t>
            </a:fld>
            <a:endParaRPr lang="en-CA"/>
          </a:p>
        </p:txBody>
      </p:sp>
    </p:spTree>
    <p:extLst>
      <p:ext uri="{BB962C8B-B14F-4D97-AF65-F5344CB8AC3E}">
        <p14:creationId xmlns:p14="http://schemas.microsoft.com/office/powerpoint/2010/main" val="87501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crapy.or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promptcloud.wpengine.com/in-house-web-crawling-vs-outsourcing-cost-comparison" TargetMode="External"/><Relationship Id="rId5" Type="http://schemas.openxmlformats.org/officeDocument/2006/relationships/hyperlink" Target="https://promptcloud.wpengine.com/" TargetMode="External"/><Relationship Id="rId4" Type="http://schemas.openxmlformats.org/officeDocument/2006/relationships/hyperlink" Target="https://promptcloud.wpengine.com/web-crawling-servic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tat.washington.edu/~hoytak/blog/whypytho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Type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TIOBE:              The main reason for this is that </a:t>
            </a:r>
            <a:r>
              <a:rPr lang="en-US" b="1" dirty="0" smtClean="0"/>
              <a:t>software engineering is booming.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It </a:t>
            </a:r>
            <a:r>
              <a:rPr lang="en-US" b="1" dirty="0" smtClean="0"/>
              <a:t>attracts lots of newcomers</a:t>
            </a:r>
            <a:r>
              <a:rPr lang="en-US" dirty="0" smtClean="0"/>
              <a:t> to the field.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Java</a:t>
            </a:r>
            <a:r>
              <a:rPr lang="en-US" baseline="0" dirty="0" smtClean="0"/>
              <a:t> </a:t>
            </a:r>
            <a:r>
              <a:rPr lang="en-US" dirty="0" smtClean="0"/>
              <a:t>is </a:t>
            </a:r>
            <a:r>
              <a:rPr lang="en-US" b="1" dirty="0" smtClean="0"/>
              <a:t>too verbose for beginners</a:t>
            </a:r>
            <a:r>
              <a:rPr lang="en-US" dirty="0" smtClean="0"/>
              <a:t> because to run a simple program such as "hello world" in Java you need to have knowledge of classes, static methods and packages.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C this is a bit easier, but then you need to face </a:t>
            </a:r>
            <a:r>
              <a:rPr lang="en-US" b="1" dirty="0" smtClean="0"/>
              <a:t>explicit memory management</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1" dirty="0" smtClean="0"/>
              <a:t>In Python this is just a one-liner. </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STACKOVERFLOW:    </a:t>
            </a:r>
            <a:r>
              <a:rPr lang="en-CA" sz="1200" kern="1200" dirty="0" smtClean="0">
                <a:solidFill>
                  <a:schemeClr val="tx1"/>
                </a:solidFill>
                <a:effectLst/>
                <a:latin typeface="+mn-lt"/>
                <a:ea typeface="+mn-ea"/>
                <a:cs typeface="+mn-cs"/>
              </a:rPr>
              <a:t>wealthy countries (defined as high income by World Bank).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	             the six of the ten most-visited Stack Overflow tags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Python’s use is also growing in non-high income countries, although it has not surpassed the level of </a:t>
            </a:r>
            <a:r>
              <a:rPr lang="en-CA" sz="1200" kern="1200" dirty="0" err="1" smtClean="0">
                <a:solidFill>
                  <a:schemeClr val="tx1"/>
                </a:solidFill>
                <a:effectLst/>
                <a:latin typeface="+mn-lt"/>
                <a:ea typeface="+mn-ea"/>
                <a:cs typeface="+mn-cs"/>
              </a:rPr>
              <a:t>javascript</a:t>
            </a:r>
            <a:r>
              <a:rPr lang="en-CA" sz="1200" kern="1200" dirty="0" smtClean="0">
                <a:solidFill>
                  <a:schemeClr val="tx1"/>
                </a:solidFill>
                <a:effectLst/>
                <a:latin typeface="+mn-lt"/>
                <a:ea typeface="+mn-ea"/>
                <a:cs typeface="+mn-cs"/>
              </a:rPr>
              <a:t>, java, C#, and </a:t>
            </a:r>
            <a:r>
              <a:rPr lang="en-CA" sz="1200" kern="1200" dirty="0" err="1" smtClean="0">
                <a:solidFill>
                  <a:schemeClr val="tx1"/>
                </a:solidFill>
                <a:effectLst/>
                <a:latin typeface="+mn-lt"/>
                <a:ea typeface="+mn-ea"/>
                <a:cs typeface="+mn-cs"/>
              </a:rPr>
              <a:t>php</a:t>
            </a:r>
            <a:r>
              <a:rPr lang="en-CA" sz="1200" kern="1200" dirty="0" smtClean="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a:t>
            </a:fld>
            <a:endParaRPr lang="en-CA"/>
          </a:p>
        </p:txBody>
      </p:sp>
    </p:spTree>
    <p:extLst>
      <p:ext uri="{BB962C8B-B14F-4D97-AF65-F5344CB8AC3E}">
        <p14:creationId xmlns:p14="http://schemas.microsoft.com/office/powerpoint/2010/main" val="429124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Spacy becoming the choice for building products and </a:t>
            </a:r>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11</a:t>
            </a:fld>
            <a:endParaRPr lang="en-CA"/>
          </a:p>
        </p:txBody>
      </p:sp>
    </p:spTree>
    <p:extLst>
      <p:ext uri="{BB962C8B-B14F-4D97-AF65-F5344CB8AC3E}">
        <p14:creationId xmlns:p14="http://schemas.microsoft.com/office/powerpoint/2010/main" val="2174473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When you start out with web scraping, you don’t really need to start from the scratch as there are many third party libraries dedicated to web scraping which you can easily master. To find a web scraping library for the language you know, you can do a simple google search like this:</a:t>
            </a:r>
          </a:p>
          <a:p>
            <a:endParaRPr lang="en-US" b="0" dirty="0" smtClean="0">
              <a:effectLst/>
            </a:endParaRPr>
          </a:p>
          <a:p>
            <a:r>
              <a:rPr lang="en-US" b="0" dirty="0" smtClean="0">
                <a:effectLst/>
              </a:rPr>
              <a:t>Python is the most popular language for web scraping. It’s more like an all-rounder and can handle most of the web crawling related processes smoothly.</a:t>
            </a:r>
            <a:endParaRPr lang="en-US" dirty="0" smtClean="0"/>
          </a:p>
          <a:p>
            <a:r>
              <a:rPr lang="en-US" b="0" dirty="0" err="1" smtClean="0">
                <a:effectLst/>
                <a:hlinkClick r:id="rId3"/>
              </a:rPr>
              <a:t>Scrapy</a:t>
            </a:r>
            <a:r>
              <a:rPr lang="en-US" b="0" dirty="0" smtClean="0">
                <a:effectLst/>
              </a:rPr>
              <a:t> and </a:t>
            </a:r>
            <a:r>
              <a:rPr lang="en-US" b="0" dirty="0" smtClean="0">
                <a:effectLst/>
                <a:hlinkClick r:id="rId4"/>
              </a:rPr>
              <a:t>Beautiful Soup</a:t>
            </a:r>
            <a:r>
              <a:rPr lang="en-US" b="0" dirty="0" smtClean="0">
                <a:effectLst/>
              </a:rPr>
              <a:t> are among the widely used frameworks based on Python that makes scraping using this language such an easy route to take.</a:t>
            </a:r>
            <a:endParaRPr lang="en-US" dirty="0" smtClean="0"/>
          </a:p>
          <a:p>
            <a:r>
              <a:rPr lang="en-US" b="0" dirty="0" err="1" smtClean="0">
                <a:effectLst/>
              </a:rPr>
              <a:t>Scrapy</a:t>
            </a:r>
            <a:r>
              <a:rPr lang="en-US" b="0" dirty="0" smtClean="0">
                <a:effectLst/>
              </a:rPr>
              <a:t> has some great features like support for XPath, enhanced performance owing to the Twisted library and a variety of debugging tools.</a:t>
            </a:r>
            <a:endParaRPr lang="en-US" dirty="0" smtClean="0"/>
          </a:p>
          <a:p>
            <a:r>
              <a:rPr lang="en-US" b="0" dirty="0" smtClean="0">
                <a:effectLst/>
              </a:rPr>
              <a:t>Beautiful soup is a Python library that’s designed for fast and highly efficient web scraping. Some of the notable features are </a:t>
            </a:r>
            <a:r>
              <a:rPr lang="en-US" b="0" dirty="0" err="1" smtClean="0">
                <a:effectLst/>
              </a:rPr>
              <a:t>Pythonic</a:t>
            </a:r>
            <a:r>
              <a:rPr lang="en-US" b="0" dirty="0" smtClean="0">
                <a:effectLst/>
              </a:rPr>
              <a:t> idioms for navigation, searching, and modifying a parse tree. Beautiful Soup can also convert incoming documents to Unicode and outgoing documents to UTF-8. Beautiful Soup works on popular Python parsers like </a:t>
            </a:r>
            <a:r>
              <a:rPr lang="en-US" b="0" dirty="0" err="1" smtClean="0">
                <a:effectLst/>
              </a:rPr>
              <a:t>lxml</a:t>
            </a:r>
            <a:r>
              <a:rPr lang="en-US" b="0" dirty="0" smtClean="0">
                <a:effectLst/>
              </a:rPr>
              <a:t> and html5lib, which allow you to try different parsing methodologies.</a:t>
            </a:r>
            <a:endParaRPr lang="en-US" dirty="0" smtClean="0"/>
          </a:p>
          <a:p>
            <a:r>
              <a:rPr lang="en-US" b="0" dirty="0" smtClean="0">
                <a:effectLst/>
              </a:rPr>
              <a:t>These highly evolved web scraping libraries make Python the best language for web scraping.</a:t>
            </a:r>
            <a:endParaRPr lang="en-US" dirty="0" smtClean="0"/>
          </a:p>
          <a:p>
            <a:r>
              <a:rPr lang="en-US" b="0" dirty="0" smtClean="0">
                <a:effectLst/>
              </a:rPr>
              <a:t>These libraries and frameworks can help you learn the basics of web scraping and could even cover small-scale use cases. However, if you’re looking to extract data from the web for business use cases, it’s better to go with a </a:t>
            </a:r>
            <a:r>
              <a:rPr lang="en-US" b="0" dirty="0" smtClean="0">
                <a:effectLst/>
                <a:hlinkClick r:id="rId5"/>
              </a:rPr>
              <a:t>web scraping service</a:t>
            </a:r>
            <a:r>
              <a:rPr lang="en-US" b="0" dirty="0" smtClean="0">
                <a:effectLst/>
              </a:rPr>
              <a:t> that can take end-to-end ownership of the project. There are several reasons why an in-house crawling setup isn’t the best option, you can learn more about it </a:t>
            </a:r>
            <a:r>
              <a:rPr lang="en-US" b="0" dirty="0" smtClean="0">
                <a:effectLst/>
                <a:hlinkClick r:id="rId6"/>
              </a:rPr>
              <a:t>here</a:t>
            </a:r>
            <a:r>
              <a:rPr lang="en-US" b="0" dirty="0" smtClean="0">
                <a:effectLst/>
              </a:rPr>
              <a:t>. </a:t>
            </a:r>
            <a:endParaRPr lang="en-US" dirty="0" smtClean="0"/>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12</a:t>
            </a:fld>
            <a:endParaRPr lang="en-CA"/>
          </a:p>
        </p:txBody>
      </p:sp>
    </p:spTree>
    <p:extLst>
      <p:ext uri="{BB962C8B-B14F-4D97-AF65-F5344CB8AC3E}">
        <p14:creationId xmlns:p14="http://schemas.microsoft.com/office/powerpoint/2010/main" val="425607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13</a:t>
            </a:fld>
            <a:endParaRPr lang="en-CA"/>
          </a:p>
        </p:txBody>
      </p:sp>
    </p:spTree>
    <p:extLst>
      <p:ext uri="{BB962C8B-B14F-4D97-AF65-F5344CB8AC3E}">
        <p14:creationId xmlns:p14="http://schemas.microsoft.com/office/powerpoint/2010/main" val="414557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14</a:t>
            </a:fld>
            <a:endParaRPr lang="en-CA"/>
          </a:p>
        </p:txBody>
      </p:sp>
    </p:spTree>
    <p:extLst>
      <p:ext uri="{BB962C8B-B14F-4D97-AF65-F5344CB8AC3E}">
        <p14:creationId xmlns:p14="http://schemas.microsoft.com/office/powerpoint/2010/main" val="3159334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15</a:t>
            </a:fld>
            <a:endParaRPr lang="en-CA"/>
          </a:p>
        </p:txBody>
      </p:sp>
    </p:spTree>
    <p:extLst>
      <p:ext uri="{BB962C8B-B14F-4D97-AF65-F5344CB8AC3E}">
        <p14:creationId xmlns:p14="http://schemas.microsoft.com/office/powerpoint/2010/main" val="379425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16</a:t>
            </a:fld>
            <a:endParaRPr lang="en-CA"/>
          </a:p>
        </p:txBody>
      </p:sp>
    </p:spTree>
    <p:extLst>
      <p:ext uri="{BB962C8B-B14F-4D97-AF65-F5344CB8AC3E}">
        <p14:creationId xmlns:p14="http://schemas.microsoft.com/office/powerpoint/2010/main" val="3807952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function bounds to itself compound operations </a:t>
            </a:r>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19</a:t>
            </a:fld>
            <a:endParaRPr lang="en-CA"/>
          </a:p>
        </p:txBody>
      </p:sp>
    </p:spTree>
    <p:extLst>
      <p:ext uri="{BB962C8B-B14F-4D97-AF65-F5344CB8AC3E}">
        <p14:creationId xmlns:p14="http://schemas.microsoft.com/office/powerpoint/2010/main" val="357528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21</a:t>
            </a:fld>
            <a:endParaRPr lang="en-CA"/>
          </a:p>
        </p:txBody>
      </p:sp>
    </p:spTree>
    <p:extLst>
      <p:ext uri="{BB962C8B-B14F-4D97-AF65-F5344CB8AC3E}">
        <p14:creationId xmlns:p14="http://schemas.microsoft.com/office/powerpoint/2010/main" val="3479360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22</a:t>
            </a:fld>
            <a:endParaRPr lang="en-CA"/>
          </a:p>
        </p:txBody>
      </p:sp>
    </p:spTree>
    <p:extLst>
      <p:ext uri="{BB962C8B-B14F-4D97-AF65-F5344CB8AC3E}">
        <p14:creationId xmlns:p14="http://schemas.microsoft.com/office/powerpoint/2010/main" val="4056964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24</a:t>
            </a:fld>
            <a:endParaRPr lang="en-CA"/>
          </a:p>
        </p:txBody>
      </p:sp>
    </p:spTree>
    <p:extLst>
      <p:ext uri="{BB962C8B-B14F-4D97-AF65-F5344CB8AC3E}">
        <p14:creationId xmlns:p14="http://schemas.microsoft.com/office/powerpoint/2010/main" val="194476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Fun fact</a:t>
            </a:r>
            <a:r>
              <a:rPr lang="en-US" dirty="0" smtClean="0"/>
              <a:t>. Python is not named after the snake. It’s named after the British TV show Monty Python.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was </a:t>
            </a:r>
            <a:r>
              <a:rPr lang="en-US" b="1" dirty="0" smtClean="0"/>
              <a:t>designed</a:t>
            </a:r>
            <a:r>
              <a:rPr lang="en-US" b="1" baseline="0" dirty="0" smtClean="0"/>
              <a:t> as a numerical computing languages </a:t>
            </a:r>
            <a:r>
              <a:rPr lang="en-US" baseline="0" dirty="0" smtClean="0"/>
              <a:t>like Fortran, R SAS or the more recent Julia.</a:t>
            </a:r>
          </a:p>
          <a:p>
            <a:endParaRPr lang="en-US" dirty="0" smtClean="0"/>
          </a:p>
          <a:p>
            <a:r>
              <a:rPr lang="en-US" dirty="0" smtClean="0"/>
              <a:t>originally conceptualized by Guido van Rossum in the late 1980s as a member of the National Research Institute of Mathematics and Computer Science. </a:t>
            </a:r>
          </a:p>
          <a:p>
            <a:endParaRPr lang="en-US" dirty="0" smtClean="0"/>
          </a:p>
          <a:p>
            <a:r>
              <a:rPr lang="en-US" dirty="0" smtClean="0"/>
              <a:t>had </a:t>
            </a:r>
            <a:r>
              <a:rPr lang="en-US" b="1" dirty="0" smtClean="0"/>
              <a:t>exception handling </a:t>
            </a:r>
            <a:r>
              <a:rPr lang="en-US" dirty="0" smtClean="0"/>
              <a:t>and was targeted for the Amoeba operating system</a:t>
            </a:r>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3</a:t>
            </a:fld>
            <a:endParaRPr lang="en-CA"/>
          </a:p>
        </p:txBody>
      </p:sp>
    </p:spTree>
    <p:extLst>
      <p:ext uri="{BB962C8B-B14F-4D97-AF65-F5344CB8AC3E}">
        <p14:creationId xmlns:p14="http://schemas.microsoft.com/office/powerpoint/2010/main" val="2986892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26</a:t>
            </a:fld>
            <a:endParaRPr lang="en-CA"/>
          </a:p>
        </p:txBody>
      </p:sp>
    </p:spTree>
    <p:extLst>
      <p:ext uri="{BB962C8B-B14F-4D97-AF65-F5344CB8AC3E}">
        <p14:creationId xmlns:p14="http://schemas.microsoft.com/office/powerpoint/2010/main" val="1776069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27</a:t>
            </a:fld>
            <a:endParaRPr lang="en-CA"/>
          </a:p>
        </p:txBody>
      </p:sp>
    </p:spTree>
    <p:extLst>
      <p:ext uri="{BB962C8B-B14F-4D97-AF65-F5344CB8AC3E}">
        <p14:creationId xmlns:p14="http://schemas.microsoft.com/office/powerpoint/2010/main" val="1682909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main issue working with each item in a python list isn't very efficient, and can lead to performance problems well before other languages designed for working with data.</a:t>
            </a:r>
            <a:endParaRPr lang="en-CA" dirty="0" smtClean="0"/>
          </a:p>
          <a:p>
            <a:endParaRPr lang="en-US" dirty="0" smtClean="0"/>
          </a:p>
          <a:p>
            <a:r>
              <a:rPr lang="en-US" b="1" dirty="0" err="1" smtClean="0"/>
              <a:t>Ndarray</a:t>
            </a:r>
            <a:r>
              <a:rPr lang="en-US" b="1" dirty="0" smtClean="0"/>
              <a:t> stores data </a:t>
            </a:r>
            <a:r>
              <a:rPr lang="en-US" dirty="0" smtClean="0"/>
              <a:t>in a simpler form, and manipulates it more directly in memory.</a:t>
            </a:r>
          </a:p>
          <a:p>
            <a:endParaRPr lang="en-US" dirty="0" smtClean="0"/>
          </a:p>
          <a:p>
            <a:r>
              <a:rPr lang="en-US" dirty="0" smtClean="0"/>
              <a:t>One of these tools is a high-performance multidimensional array object that is a powerful data structure for efficient computation of arrays and matrices.</a:t>
            </a:r>
          </a:p>
          <a:p>
            <a:endParaRPr lang="en-US" dirty="0" smtClean="0"/>
          </a:p>
          <a:p>
            <a:r>
              <a:rPr lang="en-US" dirty="0" smtClean="0"/>
              <a:t>To work with these arrays, there’s a vast amount of high-level mathematical functions operate on these matrices and arrays.</a:t>
            </a:r>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28</a:t>
            </a:fld>
            <a:endParaRPr lang="en-CA"/>
          </a:p>
        </p:txBody>
      </p:sp>
    </p:spTree>
    <p:extLst>
      <p:ext uri="{BB962C8B-B14F-4D97-AF65-F5344CB8AC3E}">
        <p14:creationId xmlns:p14="http://schemas.microsoft.com/office/powerpoint/2010/main" val="1257350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29</a:t>
            </a:fld>
            <a:endParaRPr lang="en-CA"/>
          </a:p>
        </p:txBody>
      </p:sp>
    </p:spTree>
    <p:extLst>
      <p:ext uri="{BB962C8B-B14F-4D97-AF65-F5344CB8AC3E}">
        <p14:creationId xmlns:p14="http://schemas.microsoft.com/office/powerpoint/2010/main" val="1098918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31</a:t>
            </a:fld>
            <a:endParaRPr lang="en-CA"/>
          </a:p>
        </p:txBody>
      </p:sp>
    </p:spTree>
    <p:extLst>
      <p:ext uri="{BB962C8B-B14F-4D97-AF65-F5344CB8AC3E}">
        <p14:creationId xmlns:p14="http://schemas.microsoft.com/office/powerpoint/2010/main" val="157505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4</a:t>
            </a:fld>
            <a:endParaRPr lang="en-CA"/>
          </a:p>
        </p:txBody>
      </p:sp>
    </p:spTree>
    <p:extLst>
      <p:ext uri="{BB962C8B-B14F-4D97-AF65-F5344CB8AC3E}">
        <p14:creationId xmlns:p14="http://schemas.microsoft.com/office/powerpoint/2010/main" val="242439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Matlab’s</a:t>
            </a:r>
            <a:r>
              <a:rPr lang="en-US" baseline="0" dirty="0" smtClean="0"/>
              <a:t> one liner equations is unsurpassed</a:t>
            </a:r>
          </a:p>
          <a:p>
            <a:pPr marL="171450" indent="-171450">
              <a:buFontTx/>
              <a:buChar char="-"/>
            </a:pPr>
            <a:r>
              <a:rPr lang="en-US" baseline="0" dirty="0" smtClean="0"/>
              <a:t>R’s interactive data analysis</a:t>
            </a:r>
          </a:p>
          <a:p>
            <a:pPr marL="171450" indent="-171450">
              <a:buFontTx/>
              <a:buChar char="-"/>
            </a:pPr>
            <a:r>
              <a:rPr lang="en-US" baseline="0" dirty="0" smtClean="0"/>
              <a:t>Mathematica not intended for programming</a:t>
            </a:r>
          </a:p>
          <a:p>
            <a:pPr marL="171450" indent="-171450">
              <a:buFontTx/>
              <a:buChar char="-"/>
            </a:pPr>
            <a:endParaRPr lang="en-US" baseline="0" dirty="0" smtClean="0"/>
          </a:p>
          <a:p>
            <a:pPr lvl="0"/>
            <a:r>
              <a:rPr lang="en-CA" sz="1200" kern="1200" dirty="0" smtClean="0">
                <a:solidFill>
                  <a:schemeClr val="tx1"/>
                </a:solidFill>
                <a:effectLst/>
                <a:latin typeface="+mn-lt"/>
                <a:ea typeface="+mn-ea"/>
                <a:cs typeface="+mn-cs"/>
              </a:rPr>
              <a:t>Python can be  build just about anything.</a:t>
            </a:r>
          </a:p>
          <a:p>
            <a:pPr lvl="0"/>
            <a:endParaRPr lang="en-CA"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General purpose language </a:t>
            </a:r>
          </a:p>
          <a:p>
            <a:pPr lvl="0"/>
            <a:r>
              <a:rPr lang="en-CA" sz="1200" kern="1200" dirty="0" smtClean="0">
                <a:solidFill>
                  <a:schemeClr val="tx1"/>
                </a:solidFill>
                <a:effectLst/>
                <a:latin typeface="+mn-lt"/>
                <a:ea typeface="+mn-ea"/>
                <a:cs typeface="+mn-cs"/>
              </a:rPr>
              <a:t>	is used to </a:t>
            </a:r>
            <a:r>
              <a:rPr lang="en-CA" sz="1200" kern="1200" dirty="0" smtClean="0">
                <a:solidFill>
                  <a:schemeClr val="tx1"/>
                </a:solidFill>
                <a:effectLst/>
                <a:latin typeface="+mn-lt"/>
                <a:ea typeface="+mn-ea"/>
                <a:cs typeface="+mn-cs"/>
              </a:rPr>
              <a:t>create programs by typing letters, numbers and symbols </a:t>
            </a:r>
          </a:p>
          <a:p>
            <a:pPr lvl="0"/>
            <a:r>
              <a:rPr lang="en-CA" sz="1200" kern="1200" dirty="0" smtClean="0">
                <a:solidFill>
                  <a:schemeClr val="tx1"/>
                </a:solidFill>
                <a:effectLst/>
                <a:latin typeface="+mn-lt"/>
                <a:ea typeface="+mn-ea"/>
                <a:cs typeface="+mn-cs"/>
              </a:rPr>
              <a:t>	and requires programmers to use formal syntax.</a:t>
            </a:r>
          </a:p>
          <a:p>
            <a:pPr lvl="0"/>
            <a:r>
              <a:rPr lang="en-CA" sz="1200" kern="1200" dirty="0" smtClean="0">
                <a:solidFill>
                  <a:schemeClr val="tx1"/>
                </a:solidFill>
                <a:effectLst/>
                <a:latin typeface="+mn-lt"/>
                <a:ea typeface="+mn-ea"/>
                <a:cs typeface="+mn-cs"/>
              </a:rPr>
              <a:t>	allows one to easily leverage other libraries (e.g. databases) for scientific research. </a:t>
            </a:r>
          </a:p>
          <a:p>
            <a:pPr lvl="0"/>
            <a:r>
              <a:rPr lang="en-CA" sz="1200" kern="1200" dirty="0" smtClean="0">
                <a:solidFill>
                  <a:schemeClr val="tx1"/>
                </a:solidFill>
                <a:effectLst/>
                <a:latin typeface="+mn-lt"/>
                <a:ea typeface="+mn-ea"/>
                <a:cs typeface="+mn-cs"/>
              </a:rPr>
              <a:t>	So, the coder doesn’t have to switch to another language when writing non-scientific code </a:t>
            </a:r>
          </a:p>
          <a:p>
            <a:pPr lvl="0"/>
            <a:endParaRPr lang="en-CA"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	</a:t>
            </a:r>
            <a:r>
              <a:rPr lang="en-CA" sz="1200" b="1" kern="1200" dirty="0" smtClean="0">
                <a:solidFill>
                  <a:schemeClr val="tx1"/>
                </a:solidFill>
                <a:effectLst/>
                <a:latin typeface="+mn-lt"/>
                <a:ea typeface="+mn-ea"/>
                <a:cs typeface="+mn-cs"/>
              </a:rPr>
              <a:t>From automating Microsoft Excel processing using </a:t>
            </a:r>
            <a:r>
              <a:rPr lang="en-CA" sz="1200" b="1" kern="1200" dirty="0" err="1" smtClean="0">
                <a:solidFill>
                  <a:schemeClr val="tx1"/>
                </a:solidFill>
                <a:effectLst/>
                <a:latin typeface="+mn-lt"/>
                <a:ea typeface="+mn-ea"/>
                <a:cs typeface="+mn-cs"/>
              </a:rPr>
              <a:t>openpyxl</a:t>
            </a:r>
            <a:r>
              <a:rPr lang="en-CA" sz="1200" b="1" kern="1200" dirty="0" smtClean="0">
                <a:solidFill>
                  <a:schemeClr val="tx1"/>
                </a:solidFill>
                <a:effectLst/>
                <a:latin typeface="+mn-lt"/>
                <a:ea typeface="+mn-ea"/>
                <a:cs typeface="+mn-cs"/>
              </a:rPr>
              <a:t> to natural language processing with NLTK.</a:t>
            </a:r>
          </a:p>
          <a:p>
            <a:pPr lvl="0"/>
            <a:r>
              <a:rPr lang="en-CA" sz="1200" kern="1200" dirty="0" smtClean="0">
                <a:solidFill>
                  <a:schemeClr val="tx1"/>
                </a:solidFill>
                <a:effectLst/>
                <a:latin typeface="+mn-lt"/>
                <a:ea typeface="+mn-ea"/>
                <a:cs typeface="+mn-cs"/>
              </a:rPr>
              <a:t>	It can also be used to meet various development needs.</a:t>
            </a:r>
          </a:p>
          <a:p>
            <a:pPr lvl="0"/>
            <a:endParaRPr lang="en-CA" sz="1200" kern="1200" dirty="0" smtClean="0">
              <a:solidFill>
                <a:schemeClr val="tx1"/>
              </a:solidFill>
              <a:effectLst/>
              <a:latin typeface="+mn-lt"/>
              <a:ea typeface="+mn-ea"/>
              <a:cs typeface="+mn-cs"/>
            </a:endParaRPr>
          </a:p>
          <a:p>
            <a:pPr lvl="0"/>
            <a:r>
              <a:rPr lang="en-CA" sz="1200" kern="1200" dirty="0" smtClean="0">
                <a:solidFill>
                  <a:schemeClr val="tx1"/>
                </a:solidFill>
                <a:effectLst/>
                <a:latin typeface="+mn-lt"/>
                <a:ea typeface="+mn-ea"/>
                <a:cs typeface="+mn-cs"/>
              </a:rPr>
              <a:t>Examples of general-purpose programming languages include C#, C++, Java, JavaScript, Python, Ruby and Visual Basic.</a:t>
            </a:r>
          </a:p>
          <a:p>
            <a:pPr lvl="0"/>
            <a:r>
              <a:rPr lang="en-CA" sz="1200" u="sng" kern="1200" dirty="0" smtClean="0">
                <a:solidFill>
                  <a:schemeClr val="tx1"/>
                </a:solidFill>
                <a:effectLst/>
                <a:latin typeface="+mn-lt"/>
                <a:ea typeface="+mn-ea"/>
                <a:cs typeface="+mn-cs"/>
                <a:hlinkClick r:id="rId3"/>
              </a:rPr>
              <a:t>https://www.stat.washington.edu/~hoytak/blog/whypython.html</a:t>
            </a:r>
            <a:endParaRPr lang="en-CA" sz="1200" kern="1200" dirty="0" smtClean="0">
              <a:solidFill>
                <a:schemeClr val="tx1"/>
              </a:solidFill>
              <a:effectLst/>
              <a:latin typeface="+mn-lt"/>
              <a:ea typeface="+mn-ea"/>
              <a:cs typeface="+mn-cs"/>
            </a:endParaRPr>
          </a:p>
          <a:p>
            <a:pPr marL="171450" indent="-171450">
              <a:buFontTx/>
              <a:buChar char="-"/>
            </a:pPr>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5</a:t>
            </a:fld>
            <a:endParaRPr lang="en-CA"/>
          </a:p>
        </p:txBody>
      </p:sp>
    </p:spTree>
    <p:extLst>
      <p:ext uri="{BB962C8B-B14F-4D97-AF65-F5344CB8AC3E}">
        <p14:creationId xmlns:p14="http://schemas.microsoft.com/office/powerpoint/2010/main" val="61201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Ease of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Codes are shorter and easier to write</a:t>
            </a:r>
          </a:p>
          <a:p>
            <a:endParaRPr lang="en-US" dirty="0" smtClean="0"/>
          </a:p>
          <a:p>
            <a:r>
              <a:rPr lang="en-US" b="1" dirty="0" smtClean="0"/>
              <a:t>WHEN THE SOURCE CODE IS TRANSLATED TO SOMETHING MACHINE CAN READ</a:t>
            </a:r>
          </a:p>
          <a:p>
            <a:endParaRPr lang="en-US" b="1" dirty="0" smtClean="0"/>
          </a:p>
          <a:p>
            <a:r>
              <a:rPr lang="en-US" dirty="0" smtClean="0"/>
              <a:t>Time</a:t>
            </a:r>
          </a:p>
          <a:p>
            <a:pPr lvl="1"/>
            <a:r>
              <a:rPr lang="en-US" dirty="0" smtClean="0"/>
              <a:t>Needs to be processed by</a:t>
            </a:r>
            <a:r>
              <a:rPr lang="en-US" baseline="0" dirty="0" smtClean="0"/>
              <a:t> the machine before they can run </a:t>
            </a:r>
            <a:endParaRPr lang="en-US" dirty="0" smtClean="0"/>
          </a:p>
          <a:p>
            <a:pPr lvl="1"/>
            <a:r>
              <a:rPr lang="en-US" dirty="0" smtClean="0"/>
              <a:t>But the coding takes less time to write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Interpreted</a:t>
            </a:r>
            <a:r>
              <a:rPr lang="en-US" sz="1200" b="1" kern="1200" baseline="0" dirty="0" smtClean="0">
                <a:solidFill>
                  <a:schemeClr val="tx1"/>
                </a:solidFill>
                <a:effectLst/>
                <a:latin typeface="+mn-lt"/>
                <a:ea typeface="+mn-ea"/>
                <a:cs typeface="+mn-cs"/>
              </a:rPr>
              <a:t> languages allow codes to be read and executed as soon as it is written.</a:t>
            </a:r>
          </a:p>
          <a:p>
            <a:r>
              <a:rPr lang="en-CA" sz="1200" b="1" kern="1200" dirty="0" smtClean="0">
                <a:solidFill>
                  <a:schemeClr val="tx1"/>
                </a:solidFill>
                <a:effectLst/>
                <a:latin typeface="+mn-lt"/>
                <a:ea typeface="+mn-ea"/>
                <a:cs typeface="+mn-cs"/>
              </a:rPr>
              <a:t> Compilers read the program and translate it completely before the program starts running</a:t>
            </a:r>
            <a:endParaRPr lang="en-US" sz="1200" b="1" kern="1200" baseline="0" dirty="0" smtClean="0">
              <a:solidFill>
                <a:schemeClr val="tx1"/>
              </a:solidFill>
              <a:effectLst/>
              <a:latin typeface="+mn-lt"/>
              <a:ea typeface="+mn-ea"/>
              <a:cs typeface="+mn-cs"/>
            </a:endParaRPr>
          </a:p>
          <a:p>
            <a:endParaRPr lang="en-CA" sz="1200" b="1"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Command-line mode</a:t>
            </a:r>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you type Python programs and</a:t>
            </a:r>
          </a:p>
          <a:p>
            <a:pPr lvl="1"/>
            <a:r>
              <a:rPr lang="en-CA" sz="1200" kern="1200" dirty="0" smtClean="0">
                <a:solidFill>
                  <a:schemeClr val="tx1"/>
                </a:solidFill>
                <a:effectLst/>
                <a:latin typeface="+mn-lt"/>
                <a:ea typeface="+mn-ea"/>
                <a:cs typeface="+mn-cs"/>
              </a:rPr>
              <a:t>the interpreter prints the results</a:t>
            </a:r>
          </a:p>
          <a:p>
            <a:endParaRPr lang="en-CA" sz="1200" b="1" kern="1200" dirty="0" smtClean="0">
              <a:solidFill>
                <a:schemeClr val="tx1"/>
              </a:solidFill>
              <a:effectLst/>
              <a:latin typeface="+mn-lt"/>
              <a:ea typeface="+mn-ea"/>
              <a:cs typeface="+mn-cs"/>
            </a:endParaRPr>
          </a:p>
          <a:p>
            <a:r>
              <a:rPr lang="en-CA" sz="1200" b="1" kern="1200" dirty="0" smtClean="0">
                <a:solidFill>
                  <a:schemeClr val="tx1"/>
                </a:solidFill>
                <a:effectLst/>
                <a:latin typeface="+mn-lt"/>
                <a:ea typeface="+mn-ea"/>
                <a:cs typeface="+mn-cs"/>
              </a:rPr>
              <a:t>Script mode</a:t>
            </a:r>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you write a program in a file and </a:t>
            </a:r>
          </a:p>
          <a:p>
            <a:pPr lvl="1"/>
            <a:r>
              <a:rPr lang="en-CA" sz="1200" kern="1200" dirty="0" smtClean="0">
                <a:solidFill>
                  <a:schemeClr val="tx1"/>
                </a:solidFill>
                <a:effectLst/>
                <a:latin typeface="+mn-lt"/>
                <a:ea typeface="+mn-ea"/>
                <a:cs typeface="+mn-cs"/>
              </a:rPr>
              <a:t>use the interpreter to execute the contents of the file. </a:t>
            </a:r>
          </a:p>
          <a:p>
            <a:pPr lvl="1"/>
            <a:r>
              <a:rPr lang="en-CA" sz="1200" kern="1200" dirty="0" smtClean="0">
                <a:solidFill>
                  <a:schemeClr val="tx1"/>
                </a:solidFill>
                <a:effectLst/>
                <a:latin typeface="+mn-lt"/>
                <a:ea typeface="+mn-ea"/>
                <a:cs typeface="+mn-cs"/>
              </a:rPr>
              <a:t>Such file is called a script. </a:t>
            </a:r>
          </a:p>
          <a:p>
            <a:pPr lvl="1"/>
            <a:r>
              <a:rPr lang="en-CA" sz="1200" kern="1200" dirty="0" smtClean="0">
                <a:solidFill>
                  <a:schemeClr val="tx1"/>
                </a:solidFill>
                <a:effectLst/>
                <a:latin typeface="+mn-lt"/>
                <a:ea typeface="+mn-ea"/>
                <a:cs typeface="+mn-cs"/>
              </a:rPr>
              <a:t>Once you have a working program, you should store it in a script, so you can execute or modify it in the future.</a:t>
            </a:r>
          </a:p>
          <a:p>
            <a:pPr lvl="1"/>
            <a:r>
              <a:rPr lang="en-CA" sz="1200" kern="1200" dirty="0" smtClean="0">
                <a:solidFill>
                  <a:schemeClr val="tx1"/>
                </a:solidFill>
                <a:effectLst/>
                <a:latin typeface="+mn-lt"/>
                <a:ea typeface="+mn-ea"/>
                <a:cs typeface="+mn-cs"/>
              </a:rPr>
              <a:t>Python scripts have names that end with .</a:t>
            </a:r>
            <a:r>
              <a:rPr lang="en-CA" sz="1200" kern="1200" dirty="0" err="1" smtClean="0">
                <a:solidFill>
                  <a:schemeClr val="tx1"/>
                </a:solidFill>
                <a:effectLst/>
                <a:latin typeface="+mn-lt"/>
                <a:ea typeface="+mn-ea"/>
                <a:cs typeface="+mn-cs"/>
              </a:rPr>
              <a:t>py</a:t>
            </a:r>
            <a:r>
              <a:rPr lang="en-CA" sz="1200" kern="1200" dirty="0" smtClean="0">
                <a:solidFill>
                  <a:schemeClr val="tx1"/>
                </a:solidFill>
                <a:effectLst/>
                <a:latin typeface="+mn-lt"/>
                <a:ea typeface="+mn-ea"/>
                <a:cs typeface="+mn-cs"/>
              </a:rPr>
              <a:t>.</a:t>
            </a:r>
          </a:p>
          <a:p>
            <a:pPr lvl="0"/>
            <a:endParaRPr lang="en-CA"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Interactive mode</a:t>
            </a:r>
            <a:endParaRPr lang="en-CA" sz="12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you interact directly with the interpreter like </a:t>
            </a:r>
            <a:r>
              <a:rPr lang="en-CA" sz="1200" kern="1200" dirty="0" err="1" smtClean="0">
                <a:solidFill>
                  <a:schemeClr val="tx1"/>
                </a:solidFill>
                <a:effectLst/>
                <a:latin typeface="+mn-lt"/>
                <a:ea typeface="+mn-ea"/>
                <a:cs typeface="+mn-cs"/>
              </a:rPr>
              <a:t>jupyter</a:t>
            </a:r>
            <a:r>
              <a:rPr lang="en-CA" sz="1200" kern="1200" dirty="0" smtClean="0">
                <a:solidFill>
                  <a:schemeClr val="tx1"/>
                </a:solidFill>
                <a:effectLst/>
                <a:latin typeface="+mn-lt"/>
                <a:ea typeface="+mn-ea"/>
                <a:cs typeface="+mn-cs"/>
              </a:rPr>
              <a:t> notebook. It’s an easy way to get started. </a:t>
            </a:r>
          </a:p>
          <a:p>
            <a:pPr lvl="1"/>
            <a:r>
              <a:rPr lang="en-CA" sz="1200" kern="1200" dirty="0" smtClean="0">
                <a:solidFill>
                  <a:schemeClr val="tx1"/>
                </a:solidFill>
                <a:effectLst/>
                <a:latin typeface="+mn-lt"/>
                <a:ea typeface="+mn-ea"/>
                <a:cs typeface="+mn-cs"/>
              </a:rPr>
              <a:t>However, when working with more than a few lines of code, it can be clumsy. </a:t>
            </a:r>
          </a:p>
          <a:p>
            <a:pPr lvl="1"/>
            <a:r>
              <a:rPr lang="en-CA" sz="1200" kern="1200" dirty="0" smtClean="0">
                <a:solidFill>
                  <a:schemeClr val="tx1"/>
                </a:solidFill>
                <a:effectLst/>
                <a:latin typeface="+mn-lt"/>
                <a:ea typeface="+mn-ea"/>
                <a:cs typeface="+mn-cs"/>
              </a:rPr>
              <a:t>The alternative is to use the script mode</a:t>
            </a:r>
          </a:p>
          <a:p>
            <a:pPr lvl="1"/>
            <a:r>
              <a:rPr lang="en-CA" sz="1200" kern="1200" dirty="0" smtClean="0">
                <a:solidFill>
                  <a:schemeClr val="tx1"/>
                </a:solidFill>
                <a:effectLst/>
                <a:latin typeface="+mn-lt"/>
                <a:ea typeface="+mn-ea"/>
                <a:cs typeface="+mn-cs"/>
              </a:rPr>
              <a:t>Portable </a:t>
            </a:r>
          </a:p>
          <a:p>
            <a:endParaRPr lang="en-US" sz="1200" kern="1200" dirty="0" smtClean="0">
              <a:solidFill>
                <a:schemeClr val="tx1"/>
              </a:solidFill>
              <a:effectLst/>
              <a:latin typeface="+mn-lt"/>
              <a:ea typeface="+mn-ea"/>
              <a:cs typeface="+mn-cs"/>
            </a:endParaRPr>
          </a:p>
          <a:p>
            <a:r>
              <a:rPr lang="en-US" dirty="0" smtClean="0"/>
              <a:t>Portable and Extensible</a:t>
            </a:r>
          </a:p>
          <a:p>
            <a:pPr lvl="1"/>
            <a:r>
              <a:rPr lang="en-US" dirty="0" smtClean="0"/>
              <a:t>Windows, Mac, Linux to Solaris, Play-stations, </a:t>
            </a:r>
            <a:r>
              <a:rPr lang="en-US" dirty="0" err="1" smtClean="0"/>
              <a:t>etc</a:t>
            </a:r>
            <a:endParaRPr lang="en-US" dirty="0" smtClean="0"/>
          </a:p>
          <a:p>
            <a:pPr lvl="1"/>
            <a:r>
              <a:rPr lang="en-US" dirty="0" smtClean="0"/>
              <a:t>Integrates with libraries of other languages easily</a:t>
            </a:r>
            <a:endParaRPr lang="en-CA" dirty="0" smtClean="0"/>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6</a:t>
            </a:fld>
            <a:endParaRPr lang="en-CA"/>
          </a:p>
        </p:txBody>
      </p:sp>
    </p:spTree>
    <p:extLst>
      <p:ext uri="{BB962C8B-B14F-4D97-AF65-F5344CB8AC3E}">
        <p14:creationId xmlns:p14="http://schemas.microsoft.com/office/powerpoint/2010/main" val="326800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All programming languages include some kind of </a:t>
            </a:r>
            <a:r>
              <a:rPr lang="en-CA" sz="1200" u="none" strike="noStrike" kern="1200" dirty="0" smtClean="0">
                <a:solidFill>
                  <a:schemeClr val="tx1"/>
                </a:solidFill>
                <a:effectLst/>
                <a:latin typeface="+mn-lt"/>
                <a:ea typeface="+mn-ea"/>
                <a:cs typeface="+mn-cs"/>
                <a:hlinkClick r:id="rId3"/>
              </a:rPr>
              <a:t>type system</a:t>
            </a:r>
            <a:r>
              <a:rPr lang="en-CA" sz="1200" kern="1200" dirty="0" smtClean="0">
                <a:solidFill>
                  <a:schemeClr val="tx1"/>
                </a:solidFill>
                <a:effectLst/>
                <a:latin typeface="+mn-lt"/>
                <a:ea typeface="+mn-ea"/>
                <a:cs typeface="+mn-cs"/>
              </a:rPr>
              <a:t>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formalizes which categories of objects it can work with and how those categories are treated.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In languages like C, when we declare a variable, this sets aside an area of</a:t>
            </a:r>
            <a:r>
              <a:rPr lang="en-US" sz="1200" b="0" kern="1200" baseline="0" dirty="0" smtClean="0">
                <a:solidFill>
                  <a:schemeClr val="tx1"/>
                </a:solidFill>
                <a:effectLst/>
                <a:latin typeface="+mn-lt"/>
                <a:ea typeface="+mn-ea"/>
                <a:cs typeface="+mn-cs"/>
              </a:rPr>
              <a:t> memory for holding values allowed by the data type declared. During compile, initial value or assigned value will be checked and an error is raised if they do not match.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python, it doesn’t know about the type of the variable until the code is run. It stores the value at some memory location and then binds that variable name to that memory container and makes the content of the container accessible through that variable name. So the data type does not matter.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3 </a:t>
            </a:r>
            <a:r>
              <a:rPr lang="en-CA" sz="1200" kern="1200" dirty="0" smtClean="0">
                <a:solidFill>
                  <a:schemeClr val="tx1"/>
                </a:solidFill>
                <a:effectLst/>
                <a:latin typeface="+mn-lt"/>
                <a:ea typeface="+mn-ea"/>
                <a:cs typeface="+mn-cs"/>
              </a:rPr>
              <a:t>+ “5” will raise a type error in strongly types languages, such as Python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because they do not allow for </a:t>
            </a:r>
            <a:r>
              <a:rPr lang="en-CA" sz="1200" b="1" kern="1200" dirty="0" smtClean="0">
                <a:solidFill>
                  <a:schemeClr val="tx1"/>
                </a:solidFill>
                <a:effectLst/>
                <a:latin typeface="+mn-lt"/>
                <a:ea typeface="+mn-ea"/>
                <a:cs typeface="+mn-cs"/>
              </a:rPr>
              <a:t>‘type coercion’: the ability for a value to change type implicitly in certain contexts. </a:t>
            </a:r>
            <a:endParaRPr lang="en-CA" sz="1100" b="1" kern="1200" dirty="0" smtClean="0">
              <a:solidFill>
                <a:schemeClr val="tx1"/>
              </a:solidFill>
              <a:effectLst/>
              <a:latin typeface="+mn-lt"/>
              <a:ea typeface="+mn-ea"/>
              <a:cs typeface="+mn-cs"/>
            </a:endParaRPr>
          </a:p>
          <a:p>
            <a:endParaRPr lang="en-US" dirty="0" smtClean="0"/>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7</a:t>
            </a:fld>
            <a:endParaRPr lang="en-CA"/>
          </a:p>
        </p:txBody>
      </p:sp>
    </p:spTree>
    <p:extLst>
      <p:ext uri="{BB962C8B-B14F-4D97-AF65-F5344CB8AC3E}">
        <p14:creationId xmlns:p14="http://schemas.microsoft.com/office/powerpoint/2010/main" val="135145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smtClean="0"/>
              <a:t>There is no need to deal with complex syntax and extensive rules. Python is easy to read and closely resembles the English language.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smtClean="0"/>
              <a:t>No need to deal with class path problems like Java or compiler issues like C++.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smtClean="0"/>
              <a:t>Just install python.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smtClean="0"/>
              <a:t>Add Python in PATH and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smtClean="0"/>
              <a:t>you can run it from anywhere on your machine.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8</a:t>
            </a:fld>
            <a:endParaRPr lang="en-CA"/>
          </a:p>
        </p:txBody>
      </p:sp>
    </p:spTree>
    <p:extLst>
      <p:ext uri="{BB962C8B-B14F-4D97-AF65-F5344CB8AC3E}">
        <p14:creationId xmlns:p14="http://schemas.microsoft.com/office/powerpoint/2010/main" val="1009143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100" dirty="0" smtClean="0"/>
              <a:t>Python itself isn't very competitive for numerical computing performance, </a:t>
            </a:r>
          </a:p>
          <a:p>
            <a:pPr lvl="1"/>
            <a:r>
              <a:rPr lang="en-US" sz="1100" dirty="0" smtClean="0"/>
              <a:t>but </a:t>
            </a:r>
          </a:p>
          <a:p>
            <a:pPr lvl="1"/>
            <a:r>
              <a:rPr lang="en-US" sz="1100" dirty="0" smtClean="0"/>
              <a:t>performant code can be wrapped and used from python as a supporting library. </a:t>
            </a:r>
          </a:p>
          <a:p>
            <a:pPr lvl="1"/>
            <a:endParaRPr lang="en-US" sz="1100" dirty="0" smtClean="0"/>
          </a:p>
          <a:p>
            <a:pPr lvl="1"/>
            <a:r>
              <a:rPr lang="en-US" sz="1100" dirty="0" smtClean="0"/>
              <a:t>This gives users the best of both worlds - the ease of use of python, and the performance of </a:t>
            </a:r>
            <a:r>
              <a:rPr lang="en-US" sz="1100" dirty="0" err="1" smtClean="0"/>
              <a:t>optimised</a:t>
            </a:r>
            <a:r>
              <a:rPr lang="en-US" sz="1100" dirty="0" smtClean="0"/>
              <a:t> low level code.</a:t>
            </a:r>
            <a:endParaRPr lang="en-CA"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065B0D-E704-4AD5-8770-EDF0921F658D}" type="slidenum">
              <a:rPr lang="en-CA" smtClean="0"/>
              <a:t>9</a:t>
            </a:fld>
            <a:endParaRPr lang="en-CA"/>
          </a:p>
        </p:txBody>
      </p:sp>
    </p:spTree>
    <p:extLst>
      <p:ext uri="{BB962C8B-B14F-4D97-AF65-F5344CB8AC3E}">
        <p14:creationId xmlns:p14="http://schemas.microsoft.com/office/powerpoint/2010/main" val="202093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sz="1200" kern="1200" dirty="0" smtClean="0">
                <a:solidFill>
                  <a:schemeClr val="tx1"/>
                </a:solidFill>
                <a:effectLst/>
                <a:latin typeface="+mn-lt"/>
                <a:ea typeface="+mn-ea"/>
                <a:cs typeface="+mn-cs"/>
              </a:rPr>
              <a:t>The main reason experienced programmers should learn Python is for Data Science and Machine Learning applications. Python is a leading language of many data scientist. It has one of the best collection of machine learning and deep learning libraries such as </a:t>
            </a:r>
            <a:r>
              <a:rPr lang="en-CA" sz="1200" kern="1200" dirty="0" err="1" smtClean="0">
                <a:solidFill>
                  <a:schemeClr val="tx1"/>
                </a:solidFill>
                <a:effectLst/>
                <a:latin typeface="+mn-lt"/>
                <a:ea typeface="+mn-ea"/>
                <a:cs typeface="+mn-cs"/>
              </a:rPr>
              <a:t>TensorFlow</a:t>
            </a:r>
            <a:r>
              <a:rPr lang="en-CA" sz="1200" kern="1200" dirty="0" smtClean="0">
                <a:solidFill>
                  <a:schemeClr val="tx1"/>
                </a:solidFill>
                <a:effectLst/>
                <a:latin typeface="+mn-lt"/>
                <a:ea typeface="+mn-ea"/>
                <a:cs typeface="+mn-cs"/>
              </a:rPr>
              <a:t>, </a:t>
            </a:r>
            <a:r>
              <a:rPr lang="en-CA" sz="1200" kern="1200" dirty="0" err="1" smtClean="0">
                <a:solidFill>
                  <a:schemeClr val="tx1"/>
                </a:solidFill>
                <a:effectLst/>
                <a:latin typeface="+mn-lt"/>
                <a:ea typeface="+mn-ea"/>
                <a:cs typeface="+mn-cs"/>
              </a:rPr>
              <a:t>Scikit</a:t>
            </a:r>
            <a:r>
              <a:rPr lang="en-CA" sz="1200" kern="1200" dirty="0" smtClean="0">
                <a:solidFill>
                  <a:schemeClr val="tx1"/>
                </a:solidFill>
                <a:effectLst/>
                <a:latin typeface="+mn-lt"/>
                <a:ea typeface="+mn-ea"/>
                <a:cs typeface="+mn-cs"/>
              </a:rPr>
              <a:t>-Learn, </a:t>
            </a:r>
            <a:r>
              <a:rPr lang="en-CA" sz="1200" kern="1200" dirty="0" err="1" smtClean="0">
                <a:solidFill>
                  <a:schemeClr val="tx1"/>
                </a:solidFill>
                <a:effectLst/>
                <a:latin typeface="+mn-lt"/>
                <a:ea typeface="+mn-ea"/>
                <a:cs typeface="+mn-cs"/>
              </a:rPr>
              <a:t>Keras</a:t>
            </a:r>
            <a:r>
              <a:rPr lang="en-CA" sz="1200" kern="1200" dirty="0" smtClean="0">
                <a:solidFill>
                  <a:schemeClr val="tx1"/>
                </a:solidFill>
                <a:effectLst/>
                <a:latin typeface="+mn-lt"/>
                <a:ea typeface="+mn-ea"/>
                <a:cs typeface="+mn-cs"/>
              </a:rPr>
              <a:t> and many more. </a:t>
            </a:r>
            <a:endParaRPr lang="en-CA" sz="11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Not too long ago R was considered best but Python became leading language because of the diversity of its application such as automation, data analytics, web development and much more.   </a:t>
            </a:r>
            <a:endParaRPr lang="en-CA" sz="1100" kern="1200" dirty="0" smtClean="0">
              <a:solidFill>
                <a:schemeClr val="tx1"/>
              </a:solidFill>
              <a:effectLst/>
              <a:latin typeface="+mn-lt"/>
              <a:ea typeface="+mn-ea"/>
              <a:cs typeface="+mn-cs"/>
            </a:endParaRPr>
          </a:p>
          <a:p>
            <a:pPr lvl="1"/>
            <a:r>
              <a:rPr lang="en-CA" sz="1200" kern="1200" dirty="0" smtClean="0">
                <a:solidFill>
                  <a:schemeClr val="tx1"/>
                </a:solidFill>
                <a:effectLst/>
                <a:latin typeface="+mn-lt"/>
                <a:ea typeface="+mn-ea"/>
                <a:cs typeface="+mn-cs"/>
              </a:rPr>
              <a:t>Similarly, academic scholars and private researchers were using MATLAB language for scientific research for years but it all started to change with the release of Python numerical engines such as ‘</a:t>
            </a:r>
            <a:r>
              <a:rPr lang="en-CA" sz="1200" kern="1200" dirty="0" err="1" smtClean="0">
                <a:solidFill>
                  <a:schemeClr val="tx1"/>
                </a:solidFill>
                <a:effectLst/>
                <a:latin typeface="+mn-lt"/>
                <a:ea typeface="+mn-ea"/>
                <a:cs typeface="+mn-cs"/>
              </a:rPr>
              <a:t>Numpy</a:t>
            </a:r>
            <a:r>
              <a:rPr lang="en-CA" sz="1200" kern="1200" dirty="0" smtClean="0">
                <a:solidFill>
                  <a:schemeClr val="tx1"/>
                </a:solidFill>
                <a:effectLst/>
                <a:latin typeface="+mn-lt"/>
                <a:ea typeface="+mn-ea"/>
                <a:cs typeface="+mn-cs"/>
              </a:rPr>
              <a:t>’ and ‘Pandas’.  Python also deals with tabular, matrix as well as statistical data and it even visualizes it with popular libraries such as </a:t>
            </a:r>
            <a:r>
              <a:rPr lang="en-CA" sz="1200" kern="1200" dirty="0" err="1" smtClean="0">
                <a:solidFill>
                  <a:schemeClr val="tx1"/>
                </a:solidFill>
                <a:effectLst/>
                <a:latin typeface="+mn-lt"/>
                <a:ea typeface="+mn-ea"/>
                <a:cs typeface="+mn-cs"/>
              </a:rPr>
              <a:t>Matplotlib</a:t>
            </a:r>
            <a:r>
              <a:rPr lang="en-CA" sz="1200" kern="1200" dirty="0" smtClean="0">
                <a:solidFill>
                  <a:schemeClr val="tx1"/>
                </a:solidFill>
                <a:effectLst/>
                <a:latin typeface="+mn-lt"/>
                <a:ea typeface="+mn-ea"/>
                <a:cs typeface="+mn-cs"/>
              </a:rPr>
              <a:t> and </a:t>
            </a:r>
            <a:r>
              <a:rPr lang="en-CA" sz="1200" kern="1200" dirty="0" err="1" smtClean="0">
                <a:solidFill>
                  <a:schemeClr val="tx1"/>
                </a:solidFill>
                <a:effectLst/>
                <a:latin typeface="+mn-lt"/>
                <a:ea typeface="+mn-ea"/>
                <a:cs typeface="+mn-cs"/>
              </a:rPr>
              <a:t>seaborn</a:t>
            </a:r>
            <a:r>
              <a:rPr lang="en-CA" sz="1200" kern="1200" dirty="0" smtClean="0">
                <a:solidFill>
                  <a:schemeClr val="tx1"/>
                </a:solidFill>
                <a:effectLst/>
                <a:latin typeface="+mn-lt"/>
                <a:ea typeface="+mn-ea"/>
                <a:cs typeface="+mn-cs"/>
              </a:rPr>
              <a:t>.</a:t>
            </a:r>
            <a:endParaRPr lang="en-CA" sz="11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DB065B0D-E704-4AD5-8770-EDF0921F658D}" type="slidenum">
              <a:rPr lang="en-CA" smtClean="0"/>
              <a:t>10</a:t>
            </a:fld>
            <a:endParaRPr lang="en-CA"/>
          </a:p>
        </p:txBody>
      </p:sp>
    </p:spTree>
    <p:extLst>
      <p:ext uri="{BB962C8B-B14F-4D97-AF65-F5344CB8AC3E}">
        <p14:creationId xmlns:p14="http://schemas.microsoft.com/office/powerpoint/2010/main" val="353858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CDEB083-0AFC-4A4E-B7A3-BB7D39BE0AF2}"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6825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11DC358-B334-491A-9084-50E10C2F7A46}"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77885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EBE5819-DC4A-420B-B23B-EDE7A784A6D8}"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345989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4A32264-E957-46E8-908F-A310F0296C75}"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256785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9976C1-0385-4300-B5CA-E987B0BF0A87}"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65141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F0CF665-5D40-431B-A406-9129515E916C}" type="datetime1">
              <a:rPr lang="en-CA" smtClean="0"/>
              <a:t>2019-06-20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239381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DE79FFD-B498-44E7-A26E-0404771FDD13}" type="datetime1">
              <a:rPr lang="en-CA" smtClean="0"/>
              <a:t>2019-06-20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106695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80A16E3-DB72-4C18-AAE7-DB9E464B2101}" type="datetime1">
              <a:rPr lang="en-CA" smtClean="0"/>
              <a:t>2019-06-20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170297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A7DE4-811B-4F96-92ED-17E16C5011FE}" type="datetime1">
              <a:rPr lang="en-CA" smtClean="0"/>
              <a:t>2019-06-20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277309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C42D85-2F6D-4663-B181-00BE1744DDEB}" type="datetime1">
              <a:rPr lang="en-CA" smtClean="0"/>
              <a:t>2019-06-20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5830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BA856D-2324-4865-B326-B01F2BA2CF54}" type="datetime1">
              <a:rPr lang="en-CA" smtClean="0"/>
              <a:t>2019-06-20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4FC5CE-3C04-4BF7-BBAD-8A4850BB9693}" type="slidenum">
              <a:rPr lang="en-CA" smtClean="0"/>
              <a:t>‹#›</a:t>
            </a:fld>
            <a:endParaRPr lang="en-CA"/>
          </a:p>
        </p:txBody>
      </p:sp>
    </p:spTree>
    <p:extLst>
      <p:ext uri="{BB962C8B-B14F-4D97-AF65-F5344CB8AC3E}">
        <p14:creationId xmlns:p14="http://schemas.microsoft.com/office/powerpoint/2010/main" val="302640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23D3A-224D-4094-A666-7B07A136E3F3}" type="datetime1">
              <a:rPr lang="en-CA" smtClean="0"/>
              <a:t>2019-06-20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FC5CE-3C04-4BF7-BBAD-8A4850BB9693}" type="slidenum">
              <a:rPr lang="en-CA" smtClean="0"/>
              <a:t>‹#›</a:t>
            </a:fld>
            <a:endParaRPr lang="en-CA"/>
          </a:p>
        </p:txBody>
      </p:sp>
    </p:spTree>
    <p:extLst>
      <p:ext uri="{BB962C8B-B14F-4D97-AF65-F5344CB8AC3E}">
        <p14:creationId xmlns:p14="http://schemas.microsoft.com/office/powerpoint/2010/main" val="1281949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radimrehurek.com/gensim/" TargetMode="External"/><Relationship Id="rId4" Type="http://schemas.openxmlformats.org/officeDocument/2006/relationships/hyperlink" Target="https://spacy.i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crapy.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romptcloud.wpengine.com/web-crawling-servic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tackoverflow.blog/2017/09/06/incredible-growth-pyth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Python</a:t>
            </a:r>
            <a:endParaRPr lang="en-CA" dirty="0"/>
          </a:p>
        </p:txBody>
      </p:sp>
      <p:sp>
        <p:nvSpPr>
          <p:cNvPr id="3" name="Subtitle 2"/>
          <p:cNvSpPr>
            <a:spLocks noGrp="1"/>
          </p:cNvSpPr>
          <p:nvPr>
            <p:ph type="subTitle" idx="1"/>
          </p:nvPr>
        </p:nvSpPr>
        <p:spPr/>
        <p:txBody>
          <a:bodyPr/>
          <a:lstStyle/>
          <a:p>
            <a:r>
              <a:rPr lang="en-US" dirty="0" smtClean="0"/>
              <a:t>Niti / TDMDAL</a:t>
            </a:r>
            <a:endParaRPr lang="en-CA" dirty="0"/>
          </a:p>
        </p:txBody>
      </p:sp>
      <p:sp>
        <p:nvSpPr>
          <p:cNvPr id="4" name="Footer Placeholder 3"/>
          <p:cNvSpPr>
            <a:spLocks noGrp="1"/>
          </p:cNvSpPr>
          <p:nvPr>
            <p:ph type="ftr" sz="quarter" idx="11"/>
          </p:nvPr>
        </p:nvSpPr>
        <p:spPr>
          <a:xfrm>
            <a:off x="510747" y="6216307"/>
            <a:ext cx="7626178" cy="365125"/>
          </a:xfrm>
        </p:spPr>
        <p:txBody>
          <a:bodyPr/>
          <a:lstStyle/>
          <a:p>
            <a:pPr algn="l"/>
            <a:r>
              <a:rPr lang="en-US" dirty="0" smtClean="0"/>
              <a:t>Workshop Website : https://tdmdal.github.io/XXXX</a:t>
            </a:r>
            <a:endParaRPr lang="en-CA" dirty="0"/>
          </a:p>
        </p:txBody>
      </p:sp>
    </p:spTree>
    <p:extLst>
      <p:ext uri="{BB962C8B-B14F-4D97-AF65-F5344CB8AC3E}">
        <p14:creationId xmlns:p14="http://schemas.microsoft.com/office/powerpoint/2010/main" val="1483193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Data Science - Machine Learning</a:t>
            </a:r>
            <a:endParaRPr lang="en-CA" dirty="0"/>
          </a:p>
        </p:txBody>
      </p:sp>
      <p:sp>
        <p:nvSpPr>
          <p:cNvPr id="3" name="Content Placeholder 2"/>
          <p:cNvSpPr>
            <a:spLocks noGrp="1"/>
          </p:cNvSpPr>
          <p:nvPr>
            <p:ph idx="1"/>
          </p:nvPr>
        </p:nvSpPr>
        <p:spPr>
          <a:xfrm>
            <a:off x="838199" y="1825625"/>
            <a:ext cx="9628992" cy="4351338"/>
          </a:xfrm>
        </p:spPr>
        <p:txBody>
          <a:bodyPr>
            <a:normAutofit fontScale="92500" lnSpcReduction="10000"/>
          </a:bodyPr>
          <a:lstStyle/>
          <a:p>
            <a:r>
              <a:rPr lang="en-CA" sz="3400" dirty="0" smtClean="0"/>
              <a:t>Leading </a:t>
            </a:r>
            <a:r>
              <a:rPr lang="en-CA" sz="3400" dirty="0"/>
              <a:t>language of many data </a:t>
            </a:r>
            <a:r>
              <a:rPr lang="en-CA" sz="3400" dirty="0" smtClean="0"/>
              <a:t>scientists</a:t>
            </a:r>
          </a:p>
          <a:p>
            <a:endParaRPr lang="en-CA" sz="3400" dirty="0" smtClean="0"/>
          </a:p>
          <a:p>
            <a:r>
              <a:rPr lang="en-CA" sz="3400" dirty="0"/>
              <a:t>One of the best collection of machine learning and deep learning libraries </a:t>
            </a:r>
            <a:endParaRPr lang="en-CA" sz="3400" dirty="0" smtClean="0"/>
          </a:p>
          <a:p>
            <a:endParaRPr lang="en-CA" sz="3400" dirty="0"/>
          </a:p>
          <a:p>
            <a:r>
              <a:rPr lang="en-CA" sz="3400" dirty="0" smtClean="0"/>
              <a:t>Numerical </a:t>
            </a:r>
            <a:r>
              <a:rPr lang="en-CA" sz="3400" dirty="0"/>
              <a:t>engines </a:t>
            </a:r>
            <a:r>
              <a:rPr lang="en-CA" sz="3400" dirty="0" smtClean="0"/>
              <a:t>have attracted academic scholars and private researchers</a:t>
            </a:r>
          </a:p>
          <a:p>
            <a:endParaRPr lang="en-CA" sz="3400" dirty="0" smtClean="0"/>
          </a:p>
          <a:p>
            <a:r>
              <a:rPr lang="en-CA" sz="3400" dirty="0" smtClean="0"/>
              <a:t>Popular data visualization libraries</a:t>
            </a:r>
          </a:p>
          <a:p>
            <a:endParaRPr lang="en-CA" dirty="0"/>
          </a:p>
        </p:txBody>
      </p:sp>
      <p:sp>
        <p:nvSpPr>
          <p:cNvPr id="4" name="Footer Placeholder 3"/>
          <p:cNvSpPr>
            <a:spLocks noGrp="1"/>
          </p:cNvSpPr>
          <p:nvPr>
            <p:ph type="ftr" sz="quarter" idx="11"/>
          </p:nvPr>
        </p:nvSpPr>
        <p:spPr/>
        <p:txBody>
          <a:bodyPr/>
          <a:lstStyle/>
          <a:p>
            <a:endParaRPr lang="en-CA"/>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294" y="0"/>
            <a:ext cx="1527706" cy="6858000"/>
          </a:xfrm>
          <a:prstGeom prst="rect">
            <a:avLst/>
          </a:prstGeom>
        </p:spPr>
      </p:pic>
    </p:spTree>
    <p:extLst>
      <p:ext uri="{BB962C8B-B14F-4D97-AF65-F5344CB8AC3E}">
        <p14:creationId xmlns:p14="http://schemas.microsoft.com/office/powerpoint/2010/main" val="366595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Data Science - Text </a:t>
            </a:r>
            <a:r>
              <a:rPr lang="en-US" dirty="0" smtClean="0"/>
              <a:t>Analysis	</a:t>
            </a:r>
            <a:endParaRPr lang="en-CA" dirty="0"/>
          </a:p>
        </p:txBody>
      </p:sp>
      <p:sp>
        <p:nvSpPr>
          <p:cNvPr id="3" name="Content Placeholder 2"/>
          <p:cNvSpPr>
            <a:spLocks noGrp="1"/>
          </p:cNvSpPr>
          <p:nvPr>
            <p:ph idx="1"/>
          </p:nvPr>
        </p:nvSpPr>
        <p:spPr/>
        <p:txBody>
          <a:bodyPr>
            <a:normAutofit fontScale="92500" lnSpcReduction="10000"/>
          </a:bodyPr>
          <a:lstStyle/>
          <a:p>
            <a:r>
              <a:rPr lang="en-US" sz="2700" dirty="0" smtClean="0"/>
              <a:t>Popular for text </a:t>
            </a:r>
            <a:r>
              <a:rPr lang="en-US" sz="2700" dirty="0"/>
              <a:t>mining and N</a:t>
            </a:r>
            <a:r>
              <a:rPr lang="en-US" sz="2700" dirty="0" smtClean="0"/>
              <a:t>atural </a:t>
            </a:r>
            <a:r>
              <a:rPr lang="en-US" sz="2700" dirty="0"/>
              <a:t>L</a:t>
            </a:r>
            <a:r>
              <a:rPr lang="en-US" sz="2700" dirty="0" smtClean="0"/>
              <a:t>anguage Processing (NLP)</a:t>
            </a:r>
          </a:p>
          <a:p>
            <a:pPr marL="0" indent="0">
              <a:buNone/>
            </a:pPr>
            <a:endParaRPr lang="en-US" sz="2700" dirty="0" smtClean="0"/>
          </a:p>
          <a:p>
            <a:r>
              <a:rPr lang="en-US" sz="2900" b="1" dirty="0" smtClean="0">
                <a:hlinkClick r:id="rId3"/>
              </a:rPr>
              <a:t>NLTK</a:t>
            </a:r>
            <a:r>
              <a:rPr lang="en-US" sz="2900" dirty="0" smtClean="0"/>
              <a:t> </a:t>
            </a:r>
          </a:p>
          <a:p>
            <a:pPr lvl="1"/>
            <a:r>
              <a:rPr lang="en-US" sz="2700" dirty="0" smtClean="0"/>
              <a:t>been around a long time</a:t>
            </a:r>
            <a:r>
              <a:rPr lang="en-US" sz="2700" dirty="0"/>
              <a:t> </a:t>
            </a:r>
            <a:r>
              <a:rPr lang="en-US" sz="2700" dirty="0" smtClean="0"/>
              <a:t>as an education and research tool</a:t>
            </a:r>
          </a:p>
          <a:p>
            <a:pPr lvl="1"/>
            <a:r>
              <a:rPr lang="en-US" sz="2700" dirty="0"/>
              <a:t>p</a:t>
            </a:r>
            <a:r>
              <a:rPr lang="en-US" sz="2700" dirty="0" smtClean="0"/>
              <a:t>rovides common natural language </a:t>
            </a:r>
            <a:r>
              <a:rPr lang="en-US" sz="2700" dirty="0" smtClean="0"/>
              <a:t>functions</a:t>
            </a:r>
          </a:p>
          <a:p>
            <a:pPr marL="228600" lvl="1">
              <a:spcBef>
                <a:spcPts val="1000"/>
              </a:spcBef>
            </a:pPr>
            <a:r>
              <a:rPr lang="en-US" sz="2900" b="1" dirty="0" err="1" smtClean="0">
                <a:hlinkClick r:id="rId4"/>
              </a:rPr>
              <a:t>spaCy</a:t>
            </a:r>
            <a:endParaRPr lang="en-US" sz="2900" b="1" dirty="0" smtClean="0"/>
          </a:p>
          <a:p>
            <a:pPr lvl="1"/>
            <a:r>
              <a:rPr lang="en-US" sz="2700" dirty="0" smtClean="0"/>
              <a:t>modern </a:t>
            </a:r>
            <a:r>
              <a:rPr lang="en-US" sz="2700" dirty="0" smtClean="0"/>
              <a:t>library that invested </a:t>
            </a:r>
            <a:r>
              <a:rPr lang="en-US" sz="2700" dirty="0"/>
              <a:t>in performance and accuracy benchmarking and </a:t>
            </a:r>
            <a:r>
              <a:rPr lang="en-US" sz="2700" dirty="0" smtClean="0"/>
              <a:t>tuning</a:t>
            </a:r>
            <a:endParaRPr lang="en-US" sz="2700" b="1" dirty="0"/>
          </a:p>
          <a:p>
            <a:r>
              <a:rPr lang="en-US" sz="2900" b="1" dirty="0" err="1" smtClean="0">
                <a:hlinkClick r:id="rId5"/>
              </a:rPr>
              <a:t>Gensim</a:t>
            </a:r>
            <a:r>
              <a:rPr lang="en-US" sz="2900" b="1" dirty="0" smtClean="0"/>
              <a:t> </a:t>
            </a:r>
            <a:endParaRPr lang="en-US" sz="2900" b="1" dirty="0" smtClean="0"/>
          </a:p>
          <a:p>
            <a:pPr lvl="1"/>
            <a:r>
              <a:rPr lang="en-US" sz="2700" dirty="0" smtClean="0"/>
              <a:t>leading </a:t>
            </a:r>
            <a:r>
              <a:rPr lang="en-US" sz="2700" dirty="0" smtClean="0"/>
              <a:t>state-of-the-art package for processing text and working with word vector models, a notable advancement in NLP </a:t>
            </a:r>
            <a:endParaRPr lang="en-US" sz="2700"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9430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Data Science - </a:t>
            </a:r>
            <a:r>
              <a:rPr lang="en-US" dirty="0" smtClean="0"/>
              <a:t>Web Scraping</a:t>
            </a:r>
            <a:endParaRPr lang="en-CA" dirty="0"/>
          </a:p>
        </p:txBody>
      </p:sp>
      <p:sp>
        <p:nvSpPr>
          <p:cNvPr id="3" name="Content Placeholder 2"/>
          <p:cNvSpPr>
            <a:spLocks noGrp="1"/>
          </p:cNvSpPr>
          <p:nvPr>
            <p:ph idx="1"/>
          </p:nvPr>
        </p:nvSpPr>
        <p:spPr/>
        <p:txBody>
          <a:bodyPr>
            <a:normAutofit/>
          </a:bodyPr>
          <a:lstStyle/>
          <a:p>
            <a:r>
              <a:rPr lang="en-US" b="0" dirty="0" smtClean="0">
                <a:effectLst/>
              </a:rPr>
              <a:t>Web scraping is about extracting data from websites.</a:t>
            </a:r>
          </a:p>
          <a:p>
            <a:r>
              <a:rPr lang="en-US" b="0" dirty="0" smtClean="0">
                <a:effectLst/>
              </a:rPr>
              <a:t>Python is one of the most popular language for web </a:t>
            </a:r>
            <a:r>
              <a:rPr lang="en-US" b="0" dirty="0" smtClean="0">
                <a:effectLst/>
              </a:rPr>
              <a:t>scraping</a:t>
            </a:r>
          </a:p>
          <a:p>
            <a:r>
              <a:rPr lang="en-US" dirty="0" smtClean="0"/>
              <a:t>No need to start from scratch</a:t>
            </a:r>
          </a:p>
          <a:p>
            <a:r>
              <a:rPr lang="en-US" dirty="0"/>
              <a:t>P</a:t>
            </a:r>
            <a:r>
              <a:rPr lang="en-US" dirty="0" smtClean="0"/>
              <a:t>ython </a:t>
            </a:r>
            <a:r>
              <a:rPr lang="en-US" dirty="0" smtClean="0"/>
              <a:t>libraries for web-scrapping </a:t>
            </a:r>
            <a:r>
              <a:rPr lang="en-US" dirty="0" smtClean="0"/>
              <a:t>to get started:</a:t>
            </a:r>
            <a:endParaRPr lang="en-US" dirty="0" smtClean="0"/>
          </a:p>
          <a:p>
            <a:pPr lvl="1">
              <a:lnSpc>
                <a:spcPct val="100000"/>
              </a:lnSpc>
            </a:pPr>
            <a:r>
              <a:rPr lang="en-US" dirty="0" smtClean="0"/>
              <a:t>To make </a:t>
            </a:r>
            <a:r>
              <a:rPr lang="en-US" dirty="0" smtClean="0"/>
              <a:t>web requests </a:t>
            </a:r>
            <a:r>
              <a:rPr lang="en-US" dirty="0" smtClean="0"/>
              <a:t>- </a:t>
            </a:r>
            <a:r>
              <a:rPr lang="en-US" b="0" dirty="0" smtClean="0">
                <a:effectLst/>
                <a:hlinkClick r:id="rId3"/>
              </a:rPr>
              <a:t>requests</a:t>
            </a:r>
            <a:endParaRPr lang="en-US" dirty="0"/>
          </a:p>
          <a:p>
            <a:pPr lvl="1"/>
            <a:r>
              <a:rPr lang="en-US" dirty="0" smtClean="0"/>
              <a:t>To p</a:t>
            </a:r>
            <a:r>
              <a:rPr lang="en-US" b="0" dirty="0" smtClean="0">
                <a:effectLst/>
              </a:rPr>
              <a:t>rocess </a:t>
            </a:r>
            <a:r>
              <a:rPr lang="en-US" b="0" dirty="0" smtClean="0">
                <a:effectLst/>
              </a:rPr>
              <a:t>HTML </a:t>
            </a:r>
            <a:r>
              <a:rPr lang="en-US" dirty="0" smtClean="0"/>
              <a:t>content</a:t>
            </a:r>
            <a:r>
              <a:rPr lang="en-US" b="0" dirty="0" smtClean="0">
                <a:effectLst/>
              </a:rPr>
              <a:t> - </a:t>
            </a:r>
            <a:r>
              <a:rPr lang="en-US" dirty="0" err="1" smtClean="0">
                <a:hlinkClick r:id="rId3"/>
              </a:rPr>
              <a:t>Scrap</a:t>
            </a:r>
            <a:r>
              <a:rPr lang="en-US" b="0" dirty="0" err="1" smtClean="0">
                <a:effectLst/>
                <a:hlinkClick r:id="rId3"/>
              </a:rPr>
              <a:t>y</a:t>
            </a:r>
            <a:r>
              <a:rPr lang="en-US" b="0" dirty="0" smtClean="0">
                <a:effectLst/>
              </a:rPr>
              <a:t> and </a:t>
            </a:r>
            <a:r>
              <a:rPr lang="en-US" b="0" dirty="0" smtClean="0">
                <a:effectLst/>
                <a:hlinkClick r:id="rId4"/>
              </a:rPr>
              <a:t>Beautiful Soup</a:t>
            </a:r>
            <a:endParaRPr lang="en-US" b="0" dirty="0" smtClean="0">
              <a:effectLst/>
            </a:endParaRPr>
          </a:p>
          <a:p>
            <a:pPr lvl="1"/>
            <a:r>
              <a:rPr lang="en-US" dirty="0" smtClean="0"/>
              <a:t>Other libraries </a:t>
            </a:r>
            <a:r>
              <a:rPr lang="en-US" dirty="0" smtClean="0"/>
              <a:t>- </a:t>
            </a:r>
            <a:r>
              <a:rPr lang="en-US" dirty="0" smtClean="0"/>
              <a:t> </a:t>
            </a:r>
            <a:r>
              <a:rPr lang="en-US" dirty="0" err="1" smtClean="0">
                <a:hlinkClick r:id="rId4"/>
              </a:rPr>
              <a:t>lxml</a:t>
            </a:r>
            <a:r>
              <a:rPr lang="en-US" dirty="0"/>
              <a:t>,</a:t>
            </a:r>
            <a:r>
              <a:rPr lang="en-US" dirty="0" smtClean="0"/>
              <a:t> </a:t>
            </a:r>
            <a:r>
              <a:rPr lang="en-US" dirty="0" smtClean="0">
                <a:hlinkClick r:id="rId4"/>
              </a:rPr>
              <a:t>Selenium</a:t>
            </a:r>
            <a:r>
              <a:rPr lang="en-US" dirty="0" smtClean="0"/>
              <a:t>, </a:t>
            </a:r>
            <a:r>
              <a:rPr lang="en-US" dirty="0" err="1" smtClean="0"/>
              <a:t>etc</a:t>
            </a:r>
            <a:endParaRPr lang="en-US" b="0" dirty="0" smtClean="0">
              <a:effectLst/>
            </a:endParaRP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17349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Others</a:t>
            </a:r>
            <a:endParaRPr lang="en-CA" dirty="0"/>
          </a:p>
        </p:txBody>
      </p:sp>
      <p:sp>
        <p:nvSpPr>
          <p:cNvPr id="3" name="Content Placeholder 2"/>
          <p:cNvSpPr>
            <a:spLocks noGrp="1"/>
          </p:cNvSpPr>
          <p:nvPr>
            <p:ph idx="1"/>
          </p:nvPr>
        </p:nvSpPr>
        <p:spPr>
          <a:xfrm>
            <a:off x="838200" y="1825625"/>
            <a:ext cx="5731054" cy="4530725"/>
          </a:xfrm>
        </p:spPr>
        <p:txBody>
          <a:bodyPr>
            <a:normAutofit/>
          </a:bodyPr>
          <a:lstStyle/>
          <a:p>
            <a:pPr lvl="1"/>
            <a:r>
              <a:rPr lang="en-US" sz="2600" dirty="0" smtClean="0"/>
              <a:t>Object-oriented programming</a:t>
            </a:r>
          </a:p>
          <a:p>
            <a:pPr lvl="1"/>
            <a:r>
              <a:rPr lang="en-US" sz="2600" dirty="0" smtClean="0"/>
              <a:t>Functional programming</a:t>
            </a:r>
          </a:p>
          <a:p>
            <a:pPr lvl="1"/>
            <a:endParaRPr lang="en-US" sz="2600" dirty="0" smtClean="0"/>
          </a:p>
          <a:p>
            <a:pPr lvl="1"/>
            <a:r>
              <a:rPr lang="en-US" sz="2600" dirty="0"/>
              <a:t>Scripting &amp; Automation</a:t>
            </a:r>
            <a:r>
              <a:rPr lang="en-US" sz="2600" dirty="0" smtClean="0"/>
              <a:t>*</a:t>
            </a:r>
          </a:p>
          <a:p>
            <a:pPr lvl="1"/>
            <a:r>
              <a:rPr lang="en-US" sz="2600" dirty="0"/>
              <a:t>Big data </a:t>
            </a:r>
            <a:r>
              <a:rPr lang="en-US" sz="2600" dirty="0" smtClean="0"/>
              <a:t>application</a:t>
            </a:r>
          </a:p>
          <a:p>
            <a:pPr lvl="1"/>
            <a:r>
              <a:rPr lang="en-US" sz="2600" dirty="0"/>
              <a:t>Rapid </a:t>
            </a:r>
            <a:r>
              <a:rPr lang="en-US" sz="2600" dirty="0" smtClean="0"/>
              <a:t>Prototyping</a:t>
            </a:r>
          </a:p>
          <a:p>
            <a:pPr lvl="1"/>
            <a:r>
              <a:rPr lang="en-US" sz="2600" dirty="0" smtClean="0"/>
              <a:t>Web-Development</a:t>
            </a:r>
            <a:endParaRPr lang="en-US" sz="2600" dirty="0"/>
          </a:p>
          <a:p>
            <a:pPr lvl="1"/>
            <a:r>
              <a:rPr lang="en-US" sz="2600" dirty="0" smtClean="0"/>
              <a:t>Desktop &amp; Mobile Applications</a:t>
            </a:r>
          </a:p>
          <a:p>
            <a:pPr lvl="1"/>
            <a:r>
              <a:rPr lang="en-US" sz="2600" dirty="0" smtClean="0"/>
              <a:t>Education!</a:t>
            </a:r>
          </a:p>
        </p:txBody>
      </p:sp>
      <p:sp>
        <p:nvSpPr>
          <p:cNvPr id="4" name="Footer Placeholder 3"/>
          <p:cNvSpPr>
            <a:spLocks noGrp="1"/>
          </p:cNvSpPr>
          <p:nvPr>
            <p:ph type="ftr" sz="quarter" idx="11"/>
          </p:nvPr>
        </p:nvSpPr>
        <p:spPr/>
        <p:txBody>
          <a:bodyPr/>
          <a:lstStyle/>
          <a:p>
            <a:endParaRPr lang="en-CA"/>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254" y="365125"/>
            <a:ext cx="5102793" cy="5991225"/>
          </a:xfrm>
          <a:prstGeom prst="rect">
            <a:avLst/>
          </a:prstGeom>
        </p:spPr>
      </p:pic>
    </p:spTree>
    <p:extLst>
      <p:ext uri="{BB962C8B-B14F-4D97-AF65-F5344CB8AC3E}">
        <p14:creationId xmlns:p14="http://schemas.microsoft.com/office/powerpoint/2010/main" val="2552296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296" y="1281898"/>
            <a:ext cx="8639783" cy="4355109"/>
          </a:xfrm>
        </p:spPr>
      </p:pic>
    </p:spTree>
    <p:extLst>
      <p:ext uri="{BB962C8B-B14F-4D97-AF65-F5344CB8AC3E}">
        <p14:creationId xmlns:p14="http://schemas.microsoft.com/office/powerpoint/2010/main" val="1390188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2 : Agenda</a:t>
            </a:r>
            <a:endParaRPr lang="en-CA" dirty="0"/>
          </a:p>
        </p:txBody>
      </p:sp>
      <p:sp>
        <p:nvSpPr>
          <p:cNvPr id="3" name="Content Placeholder 2"/>
          <p:cNvSpPr>
            <a:spLocks noGrp="1"/>
          </p:cNvSpPr>
          <p:nvPr>
            <p:ph idx="1"/>
          </p:nvPr>
        </p:nvSpPr>
        <p:spPr>
          <a:xfrm>
            <a:off x="838200" y="1825625"/>
            <a:ext cx="10515600" cy="3488653"/>
          </a:xfrm>
        </p:spPr>
        <p:txBody>
          <a:bodyPr numCol="2">
            <a:normAutofit fontScale="92500" lnSpcReduction="20000"/>
          </a:bodyPr>
          <a:lstStyle/>
          <a:p>
            <a:pPr marL="0" indent="0">
              <a:buNone/>
            </a:pPr>
            <a:r>
              <a:rPr lang="en-US" dirty="0" smtClean="0"/>
              <a:t>1. Data Structures</a:t>
            </a:r>
          </a:p>
          <a:p>
            <a:pPr marL="0" indent="0">
              <a:buNone/>
            </a:pPr>
            <a:endParaRPr lang="en-US" dirty="0" smtClean="0"/>
          </a:p>
          <a:p>
            <a:pPr lvl="1"/>
            <a:r>
              <a:rPr lang="en-US" sz="2600" dirty="0" smtClean="0"/>
              <a:t>Basic</a:t>
            </a:r>
          </a:p>
          <a:p>
            <a:pPr lvl="2"/>
            <a:r>
              <a:rPr lang="en-US" sz="2600" dirty="0" smtClean="0"/>
              <a:t>Values </a:t>
            </a:r>
            <a:r>
              <a:rPr lang="en-US" sz="2600" dirty="0"/>
              <a:t>and </a:t>
            </a:r>
            <a:r>
              <a:rPr lang="en-US" sz="2600" dirty="0" smtClean="0"/>
              <a:t>Types</a:t>
            </a:r>
          </a:p>
          <a:p>
            <a:pPr lvl="2"/>
            <a:r>
              <a:rPr lang="en-US" sz="2600" dirty="0" smtClean="0"/>
              <a:t>Type - S</a:t>
            </a:r>
            <a:r>
              <a:rPr lang="en-US" sz="2600" dirty="0" smtClean="0"/>
              <a:t>tring</a:t>
            </a:r>
            <a:endParaRPr lang="en-US" sz="2600" dirty="0" smtClean="0"/>
          </a:p>
          <a:p>
            <a:pPr lvl="2"/>
            <a:r>
              <a:rPr lang="en-US" sz="2600" dirty="0" smtClean="0"/>
              <a:t>Variables</a:t>
            </a:r>
          </a:p>
          <a:p>
            <a:pPr marL="914400" lvl="2" indent="0">
              <a:buNone/>
            </a:pPr>
            <a:endParaRPr lang="en-US" sz="2600" dirty="0" smtClean="0"/>
          </a:p>
          <a:p>
            <a:pPr lvl="1"/>
            <a:r>
              <a:rPr lang="en-US" sz="2600" dirty="0" smtClean="0"/>
              <a:t>Native to Python</a:t>
            </a:r>
          </a:p>
          <a:p>
            <a:pPr lvl="2"/>
            <a:r>
              <a:rPr lang="en-US" sz="2600" dirty="0" smtClean="0"/>
              <a:t>List </a:t>
            </a:r>
            <a:endParaRPr lang="en-US" sz="2600" dirty="0"/>
          </a:p>
          <a:p>
            <a:pPr lvl="2"/>
            <a:r>
              <a:rPr lang="en-US" sz="2600" dirty="0" smtClean="0"/>
              <a:t>Dictionary</a:t>
            </a:r>
          </a:p>
          <a:p>
            <a:pPr marL="0" indent="0">
              <a:buNone/>
            </a:pPr>
            <a:r>
              <a:rPr lang="en-US" dirty="0" smtClean="0"/>
              <a:t>2. Operations</a:t>
            </a:r>
          </a:p>
          <a:p>
            <a:pPr marL="0" indent="0">
              <a:buNone/>
            </a:pPr>
            <a:r>
              <a:rPr lang="en-US" dirty="0" smtClean="0"/>
              <a:t> </a:t>
            </a:r>
          </a:p>
          <a:p>
            <a:pPr lvl="1"/>
            <a:r>
              <a:rPr lang="en-US" sz="2600" dirty="0" smtClean="0"/>
              <a:t>Indexing &amp; Slicing</a:t>
            </a:r>
          </a:p>
          <a:p>
            <a:pPr lvl="1"/>
            <a:r>
              <a:rPr lang="en-US" sz="2600" dirty="0" smtClean="0"/>
              <a:t>Membership </a:t>
            </a:r>
          </a:p>
          <a:p>
            <a:pPr lvl="1"/>
            <a:r>
              <a:rPr lang="en-US" sz="2600" dirty="0" smtClean="0"/>
              <a:t>Arithmetic</a:t>
            </a:r>
            <a:endParaRPr lang="en-US" sz="2600" dirty="0" smtClean="0"/>
          </a:p>
          <a:p>
            <a:pPr marL="457200" lvl="1" indent="0">
              <a:buNone/>
            </a:pPr>
            <a:endParaRPr lang="en-US" sz="2600" dirty="0"/>
          </a:p>
          <a:p>
            <a:pPr lvl="1"/>
            <a:r>
              <a:rPr lang="en-US" sz="2600" dirty="0" smtClean="0"/>
              <a:t>Functions</a:t>
            </a:r>
          </a:p>
          <a:p>
            <a:pPr lvl="1"/>
            <a:r>
              <a:rPr lang="en-US" sz="2600" dirty="0" smtClean="0"/>
              <a:t>Iterations</a:t>
            </a:r>
            <a:endParaRPr lang="en-US" sz="2600" dirty="0"/>
          </a:p>
          <a:p>
            <a:pPr lvl="1"/>
            <a:r>
              <a:rPr lang="en-US" sz="2600" dirty="0" smtClean="0"/>
              <a:t>Conditionals</a:t>
            </a:r>
            <a:endParaRPr lang="en-US" sz="2600"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905580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Values and Types</a:t>
            </a:r>
            <a:endParaRPr lang="en-CA" dirty="0"/>
          </a:p>
        </p:txBody>
      </p:sp>
      <p:sp>
        <p:nvSpPr>
          <p:cNvPr id="3" name="Content Placeholder 2"/>
          <p:cNvSpPr>
            <a:spLocks noGrp="1"/>
          </p:cNvSpPr>
          <p:nvPr>
            <p:ph idx="1"/>
          </p:nvPr>
        </p:nvSpPr>
        <p:spPr>
          <a:xfrm>
            <a:off x="838200" y="1825625"/>
            <a:ext cx="10515600" cy="4058644"/>
          </a:xfrm>
        </p:spPr>
        <p:txBody>
          <a:bodyPr>
            <a:normAutofit/>
          </a:bodyPr>
          <a:lstStyle/>
          <a:p>
            <a:r>
              <a:rPr lang="en-US" dirty="0" smtClean="0"/>
              <a:t>A program works with values</a:t>
            </a:r>
          </a:p>
          <a:p>
            <a:endParaRPr lang="en-US" dirty="0" smtClean="0"/>
          </a:p>
          <a:p>
            <a:r>
              <a:rPr lang="en-US" dirty="0"/>
              <a:t>Values can be numbers or </a:t>
            </a:r>
            <a:r>
              <a:rPr lang="en-US" dirty="0" smtClean="0"/>
              <a:t>texts, special characters, etc.</a:t>
            </a:r>
          </a:p>
          <a:p>
            <a:endParaRPr lang="en-US" dirty="0" smtClean="0"/>
          </a:p>
          <a:p>
            <a:r>
              <a:rPr lang="en-US" dirty="0" smtClean="0"/>
              <a:t> </a:t>
            </a:r>
            <a:r>
              <a:rPr lang="en-US" dirty="0"/>
              <a:t>Values belong to different </a:t>
            </a:r>
            <a:r>
              <a:rPr lang="en-US" dirty="0" smtClean="0"/>
              <a:t>types </a:t>
            </a:r>
          </a:p>
          <a:p>
            <a:pPr lvl="1"/>
            <a:r>
              <a:rPr lang="en-US" sz="2600" dirty="0" smtClean="0"/>
              <a:t>Numbers </a:t>
            </a:r>
            <a:r>
              <a:rPr lang="en-US" sz="2600" dirty="0"/>
              <a:t>are usually of type integer </a:t>
            </a:r>
            <a:r>
              <a:rPr lang="en-US" sz="2600" dirty="0" smtClean="0"/>
              <a:t>(e.g. 42) or </a:t>
            </a:r>
            <a:r>
              <a:rPr lang="en-US" sz="2600" dirty="0"/>
              <a:t>float </a:t>
            </a:r>
            <a:r>
              <a:rPr lang="en-US" sz="2600" dirty="0" smtClean="0"/>
              <a:t>(e.g. 35.5)</a:t>
            </a:r>
          </a:p>
          <a:p>
            <a:pPr lvl="1"/>
            <a:r>
              <a:rPr lang="en-US" sz="2600" dirty="0" smtClean="0"/>
              <a:t>Texts </a:t>
            </a:r>
            <a:r>
              <a:rPr lang="en-US" sz="2600" dirty="0"/>
              <a:t>are of type </a:t>
            </a:r>
            <a:r>
              <a:rPr lang="en-US" sz="2600" dirty="0" smtClean="0"/>
              <a:t>string (e.g. ‘Hello World!’)</a:t>
            </a:r>
          </a:p>
          <a:p>
            <a:pPr lvl="1"/>
            <a:r>
              <a:rPr lang="en-US" sz="2600" dirty="0" smtClean="0"/>
              <a:t>True or False are of type </a:t>
            </a:r>
            <a:r>
              <a:rPr lang="en-US" sz="2600" dirty="0" err="1" smtClean="0"/>
              <a:t>boolean</a:t>
            </a:r>
            <a:endParaRPr lang="en-US" sz="2600" dirty="0"/>
          </a:p>
          <a:p>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277691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Structure - </a:t>
            </a:r>
            <a:r>
              <a:rPr lang="en-US" dirty="0" smtClean="0"/>
              <a:t>Strings</a:t>
            </a:r>
            <a:endParaRPr lang="en-CA" dirty="0"/>
          </a:p>
        </p:txBody>
      </p:sp>
      <p:sp>
        <p:nvSpPr>
          <p:cNvPr id="3" name="Content Placeholder 2"/>
          <p:cNvSpPr>
            <a:spLocks noGrp="1"/>
          </p:cNvSpPr>
          <p:nvPr>
            <p:ph idx="1"/>
          </p:nvPr>
        </p:nvSpPr>
        <p:spPr/>
        <p:txBody>
          <a:bodyPr/>
          <a:lstStyle/>
          <a:p>
            <a:r>
              <a:rPr lang="en-US" dirty="0" smtClean="0"/>
              <a:t>Strings are sequence of character(s)</a:t>
            </a:r>
          </a:p>
          <a:p>
            <a:pPr marL="0" indent="0">
              <a:buNone/>
            </a:pPr>
            <a:endParaRPr lang="en-US" dirty="0" smtClean="0"/>
          </a:p>
          <a:p>
            <a:r>
              <a:rPr lang="en-US" dirty="0" smtClean="0"/>
              <a:t>Strings are contained by either single or double quotes</a:t>
            </a:r>
          </a:p>
          <a:p>
            <a:endParaRPr lang="en-US" dirty="0" smtClean="0"/>
          </a:p>
          <a:p>
            <a:r>
              <a:rPr lang="en-US" dirty="0" smtClean="0"/>
              <a:t>Two strings can be combined by using + operator</a:t>
            </a:r>
          </a:p>
          <a:p>
            <a:endParaRPr lang="en-US" dirty="0"/>
          </a:p>
          <a:p>
            <a:r>
              <a:rPr lang="en-US" dirty="0" smtClean="0"/>
              <a:t>Strings </a:t>
            </a:r>
            <a:r>
              <a:rPr lang="en-US" dirty="0"/>
              <a:t>can be </a:t>
            </a:r>
            <a:r>
              <a:rPr lang="en-US" dirty="0" smtClean="0"/>
              <a:t>repeated by * </a:t>
            </a:r>
            <a:r>
              <a:rPr lang="en-US" dirty="0"/>
              <a:t>operator</a:t>
            </a:r>
          </a:p>
          <a:p>
            <a:endParaRPr lang="en-US" dirty="0" smtClean="0"/>
          </a:p>
          <a:p>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044423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Structure - </a:t>
            </a:r>
            <a:r>
              <a:rPr lang="en-US" dirty="0" smtClean="0"/>
              <a:t>Variables</a:t>
            </a:r>
            <a:endParaRPr lang="en-CA" dirty="0"/>
          </a:p>
        </p:txBody>
      </p:sp>
      <p:sp>
        <p:nvSpPr>
          <p:cNvPr id="3" name="Content Placeholder 2"/>
          <p:cNvSpPr>
            <a:spLocks noGrp="1"/>
          </p:cNvSpPr>
          <p:nvPr>
            <p:ph idx="1"/>
          </p:nvPr>
        </p:nvSpPr>
        <p:spPr/>
        <p:txBody>
          <a:bodyPr/>
          <a:lstStyle/>
          <a:p>
            <a:r>
              <a:rPr lang="en-US" dirty="0" smtClean="0"/>
              <a:t>A powerful feature of programming languages is the ability to manipulate variables</a:t>
            </a:r>
          </a:p>
          <a:p>
            <a:pPr marL="0" indent="0">
              <a:buNone/>
            </a:pPr>
            <a:endParaRPr lang="en-US" dirty="0" smtClean="0"/>
          </a:p>
          <a:p>
            <a:r>
              <a:rPr lang="en-US" dirty="0" smtClean="0"/>
              <a:t>Variable is a name that it refers to a value</a:t>
            </a:r>
          </a:p>
          <a:p>
            <a:endParaRPr lang="en-US" dirty="0" smtClean="0"/>
          </a:p>
          <a:p>
            <a:r>
              <a:rPr lang="en-US" dirty="0" smtClean="0"/>
              <a:t>Variable names must follow naming rules</a:t>
            </a:r>
          </a:p>
          <a:p>
            <a:endParaRPr lang="en-US" dirty="0" smtClean="0"/>
          </a:p>
          <a:p>
            <a:r>
              <a:rPr lang="en-US" dirty="0" err="1" smtClean="0"/>
              <a:t>NameError</a:t>
            </a:r>
            <a:r>
              <a:rPr lang="en-US" dirty="0" smtClean="0"/>
              <a:t> is a common error</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278630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 Functions</a:t>
            </a:r>
            <a:endParaRPr lang="en-CA" dirty="0"/>
          </a:p>
        </p:txBody>
      </p:sp>
      <p:sp>
        <p:nvSpPr>
          <p:cNvPr id="3" name="Content Placeholder 2"/>
          <p:cNvSpPr>
            <a:spLocks noGrp="1"/>
          </p:cNvSpPr>
          <p:nvPr>
            <p:ph idx="1"/>
          </p:nvPr>
        </p:nvSpPr>
        <p:spPr/>
        <p:txBody>
          <a:bodyPr>
            <a:normAutofit fontScale="92500" lnSpcReduction="20000"/>
          </a:bodyPr>
          <a:lstStyle/>
          <a:p>
            <a:r>
              <a:rPr lang="en-US" dirty="0"/>
              <a:t>Variables are manipulated using functions (and operators</a:t>
            </a:r>
            <a:r>
              <a:rPr lang="en-US" dirty="0" smtClean="0"/>
              <a:t>) </a:t>
            </a:r>
          </a:p>
          <a:p>
            <a:endParaRPr lang="en-US" dirty="0" smtClean="0"/>
          </a:p>
          <a:p>
            <a:r>
              <a:rPr lang="en-US" dirty="0"/>
              <a:t>The name of the function is bound to compound </a:t>
            </a:r>
            <a:r>
              <a:rPr lang="en-US" dirty="0" smtClean="0"/>
              <a:t>operation</a:t>
            </a:r>
          </a:p>
          <a:p>
            <a:pPr marL="0" indent="0">
              <a:buNone/>
            </a:pPr>
            <a:endParaRPr lang="en-US" dirty="0" smtClean="0"/>
          </a:p>
          <a:p>
            <a:r>
              <a:rPr lang="en-US" dirty="0" smtClean="0"/>
              <a:t>Functions that are attached to specific class of objects are called methods and </a:t>
            </a:r>
            <a:r>
              <a:rPr lang="en-US" dirty="0" smtClean="0"/>
              <a:t>are accessed using the dot expression</a:t>
            </a:r>
            <a:endParaRPr lang="en-US" dirty="0" smtClean="0"/>
          </a:p>
          <a:p>
            <a:endParaRPr lang="en-US" dirty="0" smtClean="0"/>
          </a:p>
          <a:p>
            <a:r>
              <a:rPr lang="en-US" dirty="0" smtClean="0"/>
              <a:t>Python has </a:t>
            </a:r>
            <a:endParaRPr lang="en-US" dirty="0" smtClean="0"/>
          </a:p>
          <a:p>
            <a:pPr lvl="1"/>
            <a:r>
              <a:rPr lang="en-US" dirty="0" smtClean="0"/>
              <a:t>Built-in functions</a:t>
            </a:r>
          </a:p>
          <a:p>
            <a:pPr lvl="1"/>
            <a:r>
              <a:rPr lang="en-US" dirty="0" smtClean="0"/>
              <a:t>Third party </a:t>
            </a:r>
            <a:r>
              <a:rPr lang="en-US" dirty="0" smtClean="0"/>
              <a:t>functions and</a:t>
            </a:r>
            <a:endParaRPr lang="en-US" dirty="0" smtClean="0"/>
          </a:p>
          <a:p>
            <a:pPr lvl="1"/>
            <a:r>
              <a:rPr lang="en-US" dirty="0" smtClean="0"/>
              <a:t>You can create your own </a:t>
            </a:r>
            <a:r>
              <a:rPr lang="en-US" dirty="0" smtClean="0"/>
              <a:t>functions</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6092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Python’s Popularity	</a:t>
            </a:r>
            <a:endParaRPr lang="en-C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80547" y="1449860"/>
            <a:ext cx="5279772" cy="4315212"/>
          </a:xfrm>
        </p:spPr>
      </p:pic>
      <p:sp>
        <p:nvSpPr>
          <p:cNvPr id="4" name="Footer Placeholder 3"/>
          <p:cNvSpPr>
            <a:spLocks noGrp="1"/>
          </p:cNvSpPr>
          <p:nvPr>
            <p:ph type="ftr" sz="quarter" idx="11"/>
          </p:nvPr>
        </p:nvSpPr>
        <p:spPr/>
        <p:txBody>
          <a:bodyPr/>
          <a:lstStyle/>
          <a:p>
            <a:endParaRPr lang="en-CA" b="1" dirty="0"/>
          </a:p>
        </p:txBody>
      </p:sp>
      <p:sp>
        <p:nvSpPr>
          <p:cNvPr id="6" name="TextBox 5"/>
          <p:cNvSpPr txBox="1"/>
          <p:nvPr/>
        </p:nvSpPr>
        <p:spPr>
          <a:xfrm>
            <a:off x="838200" y="1690688"/>
            <a:ext cx="5542347" cy="421653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In 2018, Python became the biggest gainer in the </a:t>
            </a:r>
            <a:r>
              <a:rPr lang="en-US" sz="2800" dirty="0" err="1" smtClean="0"/>
              <a:t>Tiobe</a:t>
            </a:r>
            <a:r>
              <a:rPr lang="en-US" sz="2800" dirty="0" smtClean="0"/>
              <a:t> index of language popularity</a:t>
            </a:r>
          </a:p>
          <a:p>
            <a:endParaRPr lang="en-US" sz="2800" dirty="0"/>
          </a:p>
          <a:p>
            <a:pPr marL="285750" indent="-285750">
              <a:buFont typeface="Arial" panose="020B0604020202020204" pitchFamily="34" charset="0"/>
              <a:buChar char="•"/>
            </a:pPr>
            <a:r>
              <a:rPr lang="en-CA" sz="2600" dirty="0" smtClean="0"/>
              <a:t>In </a:t>
            </a:r>
            <a:r>
              <a:rPr lang="en-CA" sz="2600" dirty="0"/>
              <a:t>June 2017, </a:t>
            </a:r>
            <a:r>
              <a:rPr lang="en-CA" sz="2600" dirty="0" smtClean="0"/>
              <a:t>Python </a:t>
            </a:r>
            <a:r>
              <a:rPr lang="en-CA" sz="2600" dirty="0"/>
              <a:t>became the most visited tag on Stack </a:t>
            </a:r>
            <a:r>
              <a:rPr lang="en-CA" sz="2600" dirty="0" smtClean="0"/>
              <a:t>Overflow </a:t>
            </a:r>
          </a:p>
          <a:p>
            <a:pPr marL="285750" indent="-285750">
              <a:buFont typeface="Arial" panose="020B0604020202020204" pitchFamily="34" charset="0"/>
              <a:buChar char="•"/>
            </a:pPr>
            <a:endParaRPr lang="en-CA" sz="2600" dirty="0" smtClean="0"/>
          </a:p>
          <a:p>
            <a:pPr marL="285750" indent="-285750">
              <a:buFont typeface="Arial" panose="020B0604020202020204" pitchFamily="34" charset="0"/>
              <a:buChar char="•"/>
            </a:pPr>
            <a:r>
              <a:rPr lang="en-CA" sz="2600" dirty="0"/>
              <a:t>In 2016, Python </a:t>
            </a:r>
            <a:r>
              <a:rPr lang="en-CA" sz="2600" dirty="0" smtClean="0"/>
              <a:t>became the </a:t>
            </a:r>
            <a:r>
              <a:rPr lang="en-CA" sz="2600" dirty="0"/>
              <a:t>most </a:t>
            </a:r>
            <a:r>
              <a:rPr lang="en-CA" sz="2600" dirty="0" smtClean="0"/>
              <a:t>frequently taught </a:t>
            </a:r>
            <a:r>
              <a:rPr lang="en-CA" sz="2600" dirty="0"/>
              <a:t>language in colleges and </a:t>
            </a:r>
            <a:r>
              <a:rPr lang="en-CA" sz="2600" dirty="0" smtClean="0"/>
              <a:t>universities</a:t>
            </a:r>
          </a:p>
        </p:txBody>
      </p:sp>
      <p:sp>
        <p:nvSpPr>
          <p:cNvPr id="7" name="TextBox 6"/>
          <p:cNvSpPr txBox="1"/>
          <p:nvPr/>
        </p:nvSpPr>
        <p:spPr>
          <a:xfrm>
            <a:off x="6787978" y="5765072"/>
            <a:ext cx="4565822" cy="646331"/>
          </a:xfrm>
          <a:prstGeom prst="rect">
            <a:avLst/>
          </a:prstGeom>
          <a:noFill/>
        </p:spPr>
        <p:txBody>
          <a:bodyPr wrap="square" rtlCol="0">
            <a:spAutoFit/>
          </a:bodyPr>
          <a:lstStyle/>
          <a:p>
            <a:r>
              <a:rPr lang="en-CA" sz="1200" i="1" dirty="0" smtClean="0"/>
              <a:t>Fig. 1 Six </a:t>
            </a:r>
            <a:r>
              <a:rPr lang="en-CA" sz="1200" i="1" dirty="0"/>
              <a:t>of the ten most-visited Stack Overflow tags in high-income countries from 2012 to </a:t>
            </a:r>
            <a:r>
              <a:rPr lang="en-CA" sz="1200" i="1" dirty="0" smtClean="0"/>
              <a:t>2018 (Source: </a:t>
            </a:r>
            <a:r>
              <a:rPr lang="en-CA" sz="1200" i="1" dirty="0" smtClean="0">
                <a:hlinkClick r:id="rId4"/>
              </a:rPr>
              <a:t>https://stackoverflow.blog/2017/09/06/incredible-growth-python/</a:t>
            </a:r>
            <a:r>
              <a:rPr lang="en-CA" sz="1200" i="1" dirty="0" smtClean="0"/>
              <a:t> )</a:t>
            </a:r>
            <a:endParaRPr lang="en-CA" sz="1200" i="1" dirty="0"/>
          </a:p>
        </p:txBody>
      </p:sp>
    </p:spTree>
    <p:extLst>
      <p:ext uri="{BB962C8B-B14F-4D97-AF65-F5344CB8AC3E}">
        <p14:creationId xmlns:p14="http://schemas.microsoft.com/office/powerpoint/2010/main" val="597949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Structure - List</a:t>
            </a:r>
            <a:endParaRPr lang="en-CA" dirty="0"/>
          </a:p>
        </p:txBody>
      </p:sp>
      <p:sp>
        <p:nvSpPr>
          <p:cNvPr id="3" name="Content Placeholder 2"/>
          <p:cNvSpPr>
            <a:spLocks noGrp="1"/>
          </p:cNvSpPr>
          <p:nvPr>
            <p:ph idx="1"/>
          </p:nvPr>
        </p:nvSpPr>
        <p:spPr/>
        <p:txBody>
          <a:bodyPr/>
          <a:lstStyle/>
          <a:p>
            <a:pPr fontAlgn="base">
              <a:spcAft>
                <a:spcPct val="0"/>
              </a:spcAft>
            </a:pPr>
            <a:r>
              <a:rPr lang="en-US" altLang="en-US" dirty="0"/>
              <a:t>A list is a mutable, ordered sequence of </a:t>
            </a:r>
            <a:r>
              <a:rPr lang="en-US" altLang="en-US" dirty="0" smtClean="0"/>
              <a:t>items</a:t>
            </a:r>
          </a:p>
          <a:p>
            <a:pPr fontAlgn="base">
              <a:spcAft>
                <a:spcPct val="0"/>
              </a:spcAft>
            </a:pPr>
            <a:endParaRPr lang="en-US" altLang="en-US" dirty="0"/>
          </a:p>
          <a:p>
            <a:pPr fontAlgn="base">
              <a:spcAft>
                <a:spcPct val="0"/>
              </a:spcAft>
            </a:pPr>
            <a:r>
              <a:rPr lang="en-US" altLang="en-US" dirty="0" smtClean="0"/>
              <a:t>It can </a:t>
            </a:r>
            <a:r>
              <a:rPr lang="en-US" altLang="en-US" dirty="0"/>
              <a:t>be indexed, sliced, and </a:t>
            </a:r>
            <a:r>
              <a:rPr lang="en-US" altLang="en-US" dirty="0" smtClean="0"/>
              <a:t>changed</a:t>
            </a:r>
          </a:p>
          <a:p>
            <a:pPr fontAlgn="base">
              <a:spcAft>
                <a:spcPct val="0"/>
              </a:spcAft>
            </a:pPr>
            <a:endParaRPr lang="en-US" altLang="en-US" dirty="0"/>
          </a:p>
          <a:p>
            <a:pPr fontAlgn="base">
              <a:spcAft>
                <a:spcPct val="0"/>
              </a:spcAft>
            </a:pPr>
            <a:r>
              <a:rPr lang="en-US" altLang="en-US" dirty="0"/>
              <a:t>Each element can be accessed using its position in the </a:t>
            </a:r>
            <a:r>
              <a:rPr lang="en-US" altLang="en-US" dirty="0" smtClean="0"/>
              <a:t>list </a:t>
            </a:r>
          </a:p>
          <a:p>
            <a:pPr fontAlgn="base">
              <a:spcAft>
                <a:spcPct val="0"/>
              </a:spcAft>
            </a:pPr>
            <a:endParaRPr lang="en-US" altLang="en-US" dirty="0" smtClean="0"/>
          </a:p>
          <a:p>
            <a:pPr fontAlgn="base">
              <a:spcAft>
                <a:spcPct val="0"/>
              </a:spcAft>
            </a:pPr>
            <a:r>
              <a:rPr lang="en-US" altLang="en-US" dirty="0" smtClean="0"/>
              <a:t>Positions are indicated by an integer value called index</a:t>
            </a:r>
            <a:endParaRPr lang="en-US" altLang="en-US"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300872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Operation – Indexing and Slicing </a:t>
            </a:r>
            <a:endParaRPr lang="en-CA" dirty="0"/>
          </a:p>
        </p:txBody>
      </p:sp>
      <p:sp>
        <p:nvSpPr>
          <p:cNvPr id="3" name="Content Placeholder 2"/>
          <p:cNvSpPr>
            <a:spLocks noGrp="1"/>
          </p:cNvSpPr>
          <p:nvPr>
            <p:ph idx="1"/>
          </p:nvPr>
        </p:nvSpPr>
        <p:spPr/>
        <p:txBody>
          <a:bodyPr numCol="2" spcCol="457200">
            <a:normAutofit/>
          </a:bodyPr>
          <a:lstStyle/>
          <a:p>
            <a:pPr marL="0" indent="0">
              <a:buNone/>
            </a:pPr>
            <a:r>
              <a:rPr lang="en-US" b="1" dirty="0" smtClean="0"/>
              <a:t>Indexing</a:t>
            </a:r>
          </a:p>
          <a:p>
            <a:pPr lvl="1"/>
            <a:r>
              <a:rPr lang="en-US" sz="2600" dirty="0" smtClean="0"/>
              <a:t>[ ] operator</a:t>
            </a:r>
          </a:p>
          <a:p>
            <a:pPr lvl="1"/>
            <a:r>
              <a:rPr lang="en-US" sz="2600" dirty="0" smtClean="0"/>
              <a:t>Selects one element from a sequence</a:t>
            </a:r>
          </a:p>
          <a:p>
            <a:pPr lvl="1"/>
            <a:r>
              <a:rPr lang="en-US" sz="2600" dirty="0" smtClean="0"/>
              <a:t>Integer inside [ ] indicates the position of the element</a:t>
            </a:r>
          </a:p>
          <a:p>
            <a:pPr lvl="1"/>
            <a:endParaRPr lang="en-US" dirty="0" smtClean="0"/>
          </a:p>
          <a:p>
            <a:pPr lvl="1"/>
            <a:endParaRPr lang="en-US" dirty="0"/>
          </a:p>
          <a:p>
            <a:pPr lvl="1"/>
            <a:endParaRPr lang="en-US" dirty="0" smtClean="0"/>
          </a:p>
          <a:p>
            <a:pPr lvl="1"/>
            <a:endParaRPr lang="en-US" dirty="0" smtClean="0"/>
          </a:p>
          <a:p>
            <a:pPr marL="0" indent="0">
              <a:buNone/>
            </a:pPr>
            <a:r>
              <a:rPr lang="en-US" b="1" dirty="0" smtClean="0"/>
              <a:t>Slicing</a:t>
            </a:r>
          </a:p>
          <a:p>
            <a:pPr lvl="1"/>
            <a:r>
              <a:rPr lang="en-US" sz="2600" dirty="0" smtClean="0"/>
              <a:t>[ : ] </a:t>
            </a:r>
            <a:r>
              <a:rPr lang="en-US" sz="2600" dirty="0" smtClean="0"/>
              <a:t>operator</a:t>
            </a:r>
          </a:p>
          <a:p>
            <a:pPr lvl="1"/>
            <a:r>
              <a:rPr lang="en-US" sz="2600" dirty="0"/>
              <a:t>Selects </a:t>
            </a:r>
            <a:r>
              <a:rPr lang="en-US" sz="2600" dirty="0" smtClean="0"/>
              <a:t>a subsequence from a sequence</a:t>
            </a:r>
          </a:p>
          <a:p>
            <a:pPr lvl="1"/>
            <a:r>
              <a:rPr lang="en-US" sz="2600" dirty="0" smtClean="0"/>
              <a:t>Integer before and after : indicates start and stop indices </a:t>
            </a:r>
          </a:p>
          <a:p>
            <a:pPr lvl="1"/>
            <a:r>
              <a:rPr lang="en-US" sz="2600" dirty="0" smtClean="0"/>
              <a:t>If </a:t>
            </a:r>
            <a:r>
              <a:rPr lang="en-US" sz="2600" dirty="0"/>
              <a:t>no integers are defined then it returns everything</a:t>
            </a:r>
          </a:p>
          <a:p>
            <a:pPr marL="0" indent="0">
              <a:buNone/>
            </a:pPr>
            <a:endParaRPr lang="en-US" dirty="0" smtClean="0"/>
          </a:p>
        </p:txBody>
      </p:sp>
      <p:sp>
        <p:nvSpPr>
          <p:cNvPr id="4" name="Footer Placeholder 3"/>
          <p:cNvSpPr>
            <a:spLocks noGrp="1"/>
          </p:cNvSpPr>
          <p:nvPr>
            <p:ph type="ftr" sz="quarter" idx="11"/>
          </p:nvPr>
        </p:nvSpPr>
        <p:spPr/>
        <p:txBody>
          <a:bodyPr/>
          <a:lstStyle/>
          <a:p>
            <a:endParaRPr lang="en-CA"/>
          </a:p>
        </p:txBody>
      </p:sp>
      <p:sp>
        <p:nvSpPr>
          <p:cNvPr id="5" name="TextBox 4"/>
          <p:cNvSpPr txBox="1"/>
          <p:nvPr/>
        </p:nvSpPr>
        <p:spPr>
          <a:xfrm>
            <a:off x="1763486" y="5434213"/>
            <a:ext cx="9427028" cy="1169551"/>
          </a:xfrm>
          <a:prstGeom prst="rect">
            <a:avLst/>
          </a:prstGeom>
          <a:noFill/>
        </p:spPr>
        <p:txBody>
          <a:bodyPr wrap="square" rtlCol="0">
            <a:spAutoFit/>
          </a:bodyPr>
          <a:lstStyle/>
          <a:p>
            <a:pPr marL="914400" lvl="1" indent="-457200">
              <a:buFont typeface="Arial" panose="020B0604020202020204" pitchFamily="34" charset="0"/>
              <a:buChar char="•"/>
            </a:pPr>
            <a:r>
              <a:rPr lang="en-US" sz="2600" i="1" dirty="0"/>
              <a:t>Python index starts at 0</a:t>
            </a:r>
          </a:p>
          <a:p>
            <a:pPr marL="914400" lvl="1" indent="-457200">
              <a:buFont typeface="Arial" panose="020B0604020202020204" pitchFamily="34" charset="0"/>
              <a:buChar char="•"/>
            </a:pPr>
            <a:r>
              <a:rPr lang="en-US" sz="2600" i="1" dirty="0"/>
              <a:t>A minus sign before index indicates backward indexing</a:t>
            </a:r>
          </a:p>
          <a:p>
            <a:pPr marL="285750" indent="-285750">
              <a:buFont typeface="Arial" panose="020B0604020202020204" pitchFamily="34" charset="0"/>
              <a:buChar char="•"/>
            </a:pPr>
            <a:endParaRPr lang="en-CA" dirty="0"/>
          </a:p>
        </p:txBody>
      </p:sp>
      <p:cxnSp>
        <p:nvCxnSpPr>
          <p:cNvPr id="7" name="Straight Connector 6"/>
          <p:cNvCxnSpPr/>
          <p:nvPr/>
        </p:nvCxnSpPr>
        <p:spPr>
          <a:xfrm>
            <a:off x="566057" y="5246914"/>
            <a:ext cx="10896600" cy="1088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169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 Arithmetic</a:t>
            </a:r>
            <a:endParaRPr lang="en-CA" dirty="0"/>
          </a:p>
        </p:txBody>
      </p:sp>
      <p:sp>
        <p:nvSpPr>
          <p:cNvPr id="3" name="Content Placeholder 2"/>
          <p:cNvSpPr>
            <a:spLocks noGrp="1"/>
          </p:cNvSpPr>
          <p:nvPr>
            <p:ph idx="1"/>
          </p:nvPr>
        </p:nvSpPr>
        <p:spPr/>
        <p:txBody>
          <a:bodyPr>
            <a:normAutofit/>
          </a:bodyPr>
          <a:lstStyle/>
          <a:p>
            <a:r>
              <a:rPr lang="en-US" dirty="0" smtClean="0"/>
              <a:t>Elements of lists and lists themselves can be </a:t>
            </a:r>
            <a:r>
              <a:rPr lang="en-US" dirty="0"/>
              <a:t>manipulated using </a:t>
            </a:r>
            <a:endParaRPr lang="en-US" dirty="0" smtClean="0"/>
          </a:p>
          <a:p>
            <a:pPr lvl="1"/>
            <a:r>
              <a:rPr lang="en-US" dirty="0" smtClean="0"/>
              <a:t>+</a:t>
            </a:r>
          </a:p>
          <a:p>
            <a:pPr lvl="1"/>
            <a:r>
              <a:rPr lang="en-US" dirty="0" smtClean="0"/>
              <a:t>- </a:t>
            </a:r>
          </a:p>
          <a:p>
            <a:pPr lvl="1"/>
            <a:r>
              <a:rPr lang="en-US" dirty="0" smtClean="0"/>
              <a:t>*  </a:t>
            </a:r>
          </a:p>
          <a:p>
            <a:pPr marL="457200" lvl="1" indent="0">
              <a:buNone/>
            </a:pPr>
            <a:r>
              <a:rPr lang="en-US" sz="2800" dirty="0" smtClean="0"/>
              <a:t>and other such operators known as arithmetic operators</a:t>
            </a:r>
          </a:p>
          <a:p>
            <a:endParaRPr lang="en-US" dirty="0" smtClean="0"/>
          </a:p>
          <a:p>
            <a:r>
              <a:rPr lang="en-US" dirty="0"/>
              <a:t>Arithmetic operators behave differently on </a:t>
            </a:r>
            <a:endParaRPr lang="en-US" dirty="0" smtClean="0"/>
          </a:p>
          <a:p>
            <a:pPr lvl="1"/>
            <a:r>
              <a:rPr lang="en-US" dirty="0" smtClean="0"/>
              <a:t>lists </a:t>
            </a:r>
            <a:r>
              <a:rPr lang="en-US" dirty="0"/>
              <a:t>and strings vs </a:t>
            </a:r>
            <a:endParaRPr lang="en-US" dirty="0" smtClean="0"/>
          </a:p>
          <a:p>
            <a:pPr lvl="1"/>
            <a:r>
              <a:rPr lang="en-US" dirty="0" smtClean="0"/>
              <a:t>integers </a:t>
            </a:r>
            <a:r>
              <a:rPr lang="en-US" dirty="0"/>
              <a:t>and </a:t>
            </a:r>
            <a:r>
              <a:rPr lang="en-US" dirty="0" smtClean="0"/>
              <a:t>float</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509641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 Iterations</a:t>
            </a:r>
            <a:endParaRPr lang="en-CA" dirty="0"/>
          </a:p>
        </p:txBody>
      </p:sp>
      <p:sp>
        <p:nvSpPr>
          <p:cNvPr id="3" name="Content Placeholder 2"/>
          <p:cNvSpPr>
            <a:spLocks noGrp="1"/>
          </p:cNvSpPr>
          <p:nvPr>
            <p:ph idx="1"/>
          </p:nvPr>
        </p:nvSpPr>
        <p:spPr/>
        <p:txBody>
          <a:bodyPr/>
          <a:lstStyle/>
          <a:p>
            <a:r>
              <a:rPr lang="en-US" dirty="0" smtClean="0"/>
              <a:t>Iterations are useful for manipulating each item in a list</a:t>
            </a:r>
          </a:p>
          <a:p>
            <a:endParaRPr lang="en-US" dirty="0" smtClean="0"/>
          </a:p>
          <a:p>
            <a:r>
              <a:rPr lang="en-US" dirty="0" smtClean="0"/>
              <a:t>“</a:t>
            </a:r>
            <a:r>
              <a:rPr lang="en-US" dirty="0" err="1" smtClean="0"/>
              <a:t>for”statement</a:t>
            </a:r>
            <a:r>
              <a:rPr lang="en-US" dirty="0" smtClean="0"/>
              <a:t> combined with “in” is most commonly used for iterating over sequence of item</a:t>
            </a:r>
          </a:p>
          <a:p>
            <a:endParaRPr lang="en-US" dirty="0" smtClean="0"/>
          </a:p>
          <a:p>
            <a:r>
              <a:rPr lang="en-US" dirty="0" smtClean="0"/>
              <a:t>“in” is a membership operator </a:t>
            </a:r>
          </a:p>
          <a:p>
            <a:pPr lvl="1"/>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947943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 Conditionals</a:t>
            </a:r>
            <a:endParaRPr lang="en-CA" dirty="0"/>
          </a:p>
        </p:txBody>
      </p:sp>
      <p:sp>
        <p:nvSpPr>
          <p:cNvPr id="3" name="Content Placeholder 2"/>
          <p:cNvSpPr>
            <a:spLocks noGrp="1"/>
          </p:cNvSpPr>
          <p:nvPr>
            <p:ph idx="1"/>
          </p:nvPr>
        </p:nvSpPr>
        <p:spPr/>
        <p:txBody>
          <a:bodyPr>
            <a:normAutofit lnSpcReduction="10000"/>
          </a:bodyPr>
          <a:lstStyle/>
          <a:p>
            <a:r>
              <a:rPr lang="en-US" dirty="0" smtClean="0"/>
              <a:t>In order to write useful programs </a:t>
            </a:r>
          </a:p>
          <a:p>
            <a:pPr lvl="1"/>
            <a:r>
              <a:rPr lang="en-US" dirty="0" smtClean="0"/>
              <a:t>we almost always need the ability to check conditions and </a:t>
            </a:r>
          </a:p>
          <a:p>
            <a:pPr lvl="1"/>
            <a:r>
              <a:rPr lang="en-US" dirty="0"/>
              <a:t>c</a:t>
            </a:r>
            <a:r>
              <a:rPr lang="en-US" dirty="0" smtClean="0"/>
              <a:t>hange the behavior of program accordingly</a:t>
            </a:r>
          </a:p>
          <a:p>
            <a:pPr marL="457200" lvl="1" indent="0">
              <a:buNone/>
            </a:pPr>
            <a:endParaRPr lang="en-US" dirty="0" smtClean="0"/>
          </a:p>
          <a:p>
            <a:r>
              <a:rPr lang="en-US" dirty="0" smtClean="0"/>
              <a:t>In Python, conditionals can be created with ‘if’ directive</a:t>
            </a:r>
          </a:p>
          <a:p>
            <a:endParaRPr lang="en-US" dirty="0"/>
          </a:p>
          <a:p>
            <a:r>
              <a:rPr lang="en-US" dirty="0" smtClean="0"/>
              <a:t>Conditionals are often combined with comparison operators</a:t>
            </a:r>
          </a:p>
          <a:p>
            <a:pPr lvl="1"/>
            <a:r>
              <a:rPr lang="en-US" dirty="0" smtClean="0"/>
              <a:t>==</a:t>
            </a:r>
          </a:p>
          <a:p>
            <a:pPr lvl="1"/>
            <a:r>
              <a:rPr lang="en-US" dirty="0" smtClean="0"/>
              <a:t>!=</a:t>
            </a:r>
          </a:p>
          <a:p>
            <a:pPr lvl="1"/>
            <a:r>
              <a:rPr lang="en-US" dirty="0" smtClean="0"/>
              <a:t>&gt;=</a:t>
            </a:r>
          </a:p>
          <a:p>
            <a:pPr lvl="1"/>
            <a:r>
              <a:rPr lang="en-US" dirty="0" smtClean="0"/>
              <a:t>&lt; , </a:t>
            </a:r>
            <a:r>
              <a:rPr lang="en-US" dirty="0" err="1" smtClean="0"/>
              <a:t>etc</a:t>
            </a:r>
            <a:endParaRPr lang="en-US" dirty="0" smtClean="0"/>
          </a:p>
          <a:p>
            <a:pPr lvl="1"/>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279327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Dictionary</a:t>
            </a:r>
            <a:endParaRPr lang="en-CA" dirty="0"/>
          </a:p>
        </p:txBody>
      </p:sp>
      <p:sp>
        <p:nvSpPr>
          <p:cNvPr id="3" name="Content Placeholder 2"/>
          <p:cNvSpPr>
            <a:spLocks noGrp="1"/>
          </p:cNvSpPr>
          <p:nvPr>
            <p:ph idx="1"/>
          </p:nvPr>
        </p:nvSpPr>
        <p:spPr/>
        <p:txBody>
          <a:bodyPr>
            <a:normAutofit lnSpcReduction="10000"/>
          </a:bodyPr>
          <a:lstStyle/>
          <a:p>
            <a:r>
              <a:rPr lang="en-US" dirty="0"/>
              <a:t>A </a:t>
            </a:r>
            <a:r>
              <a:rPr lang="en-US" dirty="0" smtClean="0"/>
              <a:t>mutable</a:t>
            </a:r>
            <a:r>
              <a:rPr lang="en-US" dirty="0"/>
              <a:t>, unordered set of key-value </a:t>
            </a:r>
            <a:r>
              <a:rPr lang="en-US" dirty="0" smtClean="0"/>
              <a:t>pairs separated by :</a:t>
            </a:r>
          </a:p>
          <a:p>
            <a:endParaRPr lang="en-US" dirty="0" smtClean="0"/>
          </a:p>
          <a:p>
            <a:r>
              <a:rPr lang="en-US" dirty="0" smtClean="0"/>
              <a:t>Each </a:t>
            </a:r>
            <a:r>
              <a:rPr lang="en-US" dirty="0"/>
              <a:t>key must be </a:t>
            </a:r>
            <a:r>
              <a:rPr lang="en-US" dirty="0" smtClean="0"/>
              <a:t>unique</a:t>
            </a:r>
          </a:p>
          <a:p>
            <a:endParaRPr lang="en-US" dirty="0" smtClean="0"/>
          </a:p>
          <a:p>
            <a:r>
              <a:rPr lang="en-US" dirty="0" smtClean="0"/>
              <a:t>To </a:t>
            </a:r>
            <a:r>
              <a:rPr lang="en-US" dirty="0"/>
              <a:t>access a given element, </a:t>
            </a:r>
            <a:r>
              <a:rPr lang="en-US" dirty="0" smtClean="0"/>
              <a:t>refer </a:t>
            </a:r>
            <a:r>
              <a:rPr lang="en-US" dirty="0"/>
              <a:t>to it by </a:t>
            </a:r>
            <a:r>
              <a:rPr lang="en-US" dirty="0" smtClean="0"/>
              <a:t>its key</a:t>
            </a:r>
            <a:r>
              <a:rPr lang="en-US" dirty="0"/>
              <a:t> </a:t>
            </a:r>
            <a:endParaRPr lang="en-US" dirty="0" smtClean="0"/>
          </a:p>
          <a:p>
            <a:endParaRPr lang="en-US" dirty="0" smtClean="0"/>
          </a:p>
          <a:p>
            <a:r>
              <a:rPr lang="en-US" dirty="0" smtClean="0"/>
              <a:t>Are written using curly brackets</a:t>
            </a:r>
          </a:p>
          <a:p>
            <a:endParaRPr lang="en-US" dirty="0" smtClean="0"/>
          </a:p>
          <a:p>
            <a:r>
              <a:rPr lang="en-US" dirty="0" smtClean="0"/>
              <a:t>Each key-value pair is separated from the next with a comma</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7614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vs Dictionary</a:t>
            </a:r>
            <a:endParaRPr lang="en-CA" dirty="0"/>
          </a:p>
        </p:txBody>
      </p:sp>
      <p:sp>
        <p:nvSpPr>
          <p:cNvPr id="3" name="Content Placeholder 2"/>
          <p:cNvSpPr>
            <a:spLocks noGrp="1"/>
          </p:cNvSpPr>
          <p:nvPr>
            <p:ph idx="1"/>
          </p:nvPr>
        </p:nvSpPr>
        <p:spPr>
          <a:xfrm>
            <a:off x="838200" y="1825625"/>
            <a:ext cx="10515600" cy="1364305"/>
          </a:xfrm>
        </p:spPr>
        <p:txBody>
          <a:bodyPr numCol="2">
            <a:normAutofit/>
          </a:bodyPr>
          <a:lstStyle/>
          <a:p>
            <a:pPr marL="0" indent="0">
              <a:buNone/>
            </a:pPr>
            <a:r>
              <a:rPr lang="en-US" dirty="0" smtClean="0"/>
              <a:t>List</a:t>
            </a:r>
          </a:p>
          <a:p>
            <a:pPr lvl="1"/>
            <a:r>
              <a:rPr lang="en-US" dirty="0" smtClean="0"/>
              <a:t>ordered </a:t>
            </a:r>
            <a:r>
              <a:rPr lang="en-US" dirty="0"/>
              <a:t>collection of </a:t>
            </a:r>
            <a:r>
              <a:rPr lang="en-US" dirty="0" smtClean="0"/>
              <a:t>items</a:t>
            </a:r>
          </a:p>
          <a:p>
            <a:pPr lvl="1"/>
            <a:r>
              <a:rPr lang="en-US" dirty="0"/>
              <a:t>c</a:t>
            </a:r>
            <a:r>
              <a:rPr lang="en-US" dirty="0" smtClean="0"/>
              <a:t>ontains </a:t>
            </a:r>
            <a:r>
              <a:rPr lang="en-US" dirty="0" smtClean="0"/>
              <a:t>only values</a:t>
            </a:r>
          </a:p>
          <a:p>
            <a:pPr marL="0" indent="0">
              <a:buNone/>
            </a:pPr>
            <a:r>
              <a:rPr lang="en-US" dirty="0" smtClean="0"/>
              <a:t>Dictionaries </a:t>
            </a:r>
          </a:p>
          <a:p>
            <a:pPr lvl="1"/>
            <a:r>
              <a:rPr lang="en-US" dirty="0" smtClean="0"/>
              <a:t>don’t </a:t>
            </a:r>
            <a:r>
              <a:rPr lang="en-US" dirty="0"/>
              <a:t>have any </a:t>
            </a:r>
            <a:r>
              <a:rPr lang="en-US" dirty="0" smtClean="0"/>
              <a:t>order</a:t>
            </a:r>
            <a:endParaRPr lang="en-US" dirty="0"/>
          </a:p>
          <a:p>
            <a:pPr lvl="1"/>
            <a:r>
              <a:rPr lang="en-US" dirty="0" smtClean="0"/>
              <a:t>associates </a:t>
            </a:r>
            <a:r>
              <a:rPr lang="en-US" dirty="0"/>
              <a:t>each key with a </a:t>
            </a:r>
            <a:r>
              <a:rPr lang="en-US" dirty="0" smtClean="0"/>
              <a:t>value</a:t>
            </a:r>
            <a:endParaRPr lang="en-US" dirty="0"/>
          </a:p>
        </p:txBody>
      </p:sp>
      <p:sp>
        <p:nvSpPr>
          <p:cNvPr id="4" name="Footer Placeholder 3"/>
          <p:cNvSpPr>
            <a:spLocks noGrp="1"/>
          </p:cNvSpPr>
          <p:nvPr>
            <p:ph type="ftr" sz="quarter" idx="11"/>
          </p:nvPr>
        </p:nvSpPr>
        <p:spPr/>
        <p:txBody>
          <a:bodyPr/>
          <a:lstStyle/>
          <a:p>
            <a:endParaRPr lang="en-CA"/>
          </a:p>
        </p:txBody>
      </p:sp>
      <p:sp>
        <p:nvSpPr>
          <p:cNvPr id="5" name="TextBox 4"/>
          <p:cNvSpPr txBox="1"/>
          <p:nvPr/>
        </p:nvSpPr>
        <p:spPr>
          <a:xfrm>
            <a:off x="838200" y="3483096"/>
            <a:ext cx="10434747" cy="1846659"/>
          </a:xfrm>
          <a:prstGeom prst="rect">
            <a:avLst/>
          </a:prstGeom>
          <a:noFill/>
        </p:spPr>
        <p:txBody>
          <a:bodyPr wrap="square" rtlCol="0">
            <a:spAutoFit/>
          </a:bodyPr>
          <a:lstStyle/>
          <a:p>
            <a:pPr marL="285750" indent="-285750">
              <a:buFontTx/>
              <a:buChar char="-"/>
            </a:pPr>
            <a:r>
              <a:rPr lang="en-US" sz="2400" dirty="0" smtClean="0"/>
              <a:t>Use </a:t>
            </a:r>
            <a:r>
              <a:rPr lang="en-US" sz="2400" dirty="0"/>
              <a:t>dictionary when </a:t>
            </a:r>
            <a:r>
              <a:rPr lang="en-US" sz="2400" dirty="0" smtClean="0"/>
              <a:t>there is an </a:t>
            </a:r>
            <a:r>
              <a:rPr lang="en-US" sz="2400" dirty="0"/>
              <a:t>unordered set of unique keys that map to </a:t>
            </a:r>
            <a:r>
              <a:rPr lang="en-US" sz="2400" dirty="0" smtClean="0"/>
              <a:t>values</a:t>
            </a:r>
          </a:p>
          <a:p>
            <a:endParaRPr lang="en-US" sz="2400" dirty="0" smtClean="0"/>
          </a:p>
          <a:p>
            <a:pPr marL="285750" indent="-285750">
              <a:buFontTx/>
              <a:buChar char="-"/>
            </a:pPr>
            <a:r>
              <a:rPr lang="en-US" sz="2400" dirty="0" smtClean="0"/>
              <a:t>Because keys </a:t>
            </a:r>
            <a:r>
              <a:rPr lang="en-US" sz="2400" dirty="0"/>
              <a:t>and values </a:t>
            </a:r>
            <a:r>
              <a:rPr lang="en-US" sz="2400" dirty="0" smtClean="0"/>
              <a:t>linked </a:t>
            </a:r>
            <a:r>
              <a:rPr lang="en-US" sz="2400" dirty="0"/>
              <a:t>to each other, the performance will be better than lists </a:t>
            </a:r>
            <a:r>
              <a:rPr lang="en-US" sz="2400" dirty="0" smtClean="0"/>
              <a:t>when </a:t>
            </a:r>
            <a:r>
              <a:rPr lang="en-US" sz="2400" dirty="0"/>
              <a:t>checking membership of an </a:t>
            </a:r>
            <a:r>
              <a:rPr lang="en-US" sz="2400" dirty="0" smtClean="0"/>
              <a:t>element</a:t>
            </a:r>
            <a:endParaRPr lang="en-US" sz="2400" dirty="0"/>
          </a:p>
          <a:p>
            <a:endParaRPr lang="en-CA" dirty="0"/>
          </a:p>
        </p:txBody>
      </p:sp>
      <p:cxnSp>
        <p:nvCxnSpPr>
          <p:cNvPr id="7" name="Straight Connector 6"/>
          <p:cNvCxnSpPr/>
          <p:nvPr/>
        </p:nvCxnSpPr>
        <p:spPr>
          <a:xfrm>
            <a:off x="1005142" y="3266711"/>
            <a:ext cx="10267805" cy="5815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56147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 : Agenda</a:t>
            </a:r>
            <a:endParaRPr lang="en-CA"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err="1" smtClean="0"/>
              <a:t>NumPy</a:t>
            </a:r>
            <a:endParaRPr lang="en-US" dirty="0"/>
          </a:p>
          <a:p>
            <a:pPr lvl="1"/>
            <a:r>
              <a:rPr lang="en-US" dirty="0" smtClean="0"/>
              <a:t>List </a:t>
            </a:r>
            <a:r>
              <a:rPr lang="en-US" dirty="0" smtClean="0"/>
              <a:t>vs </a:t>
            </a:r>
            <a:r>
              <a:rPr lang="en-US" dirty="0" err="1" smtClean="0"/>
              <a:t>ndarra</a:t>
            </a:r>
            <a:r>
              <a:rPr lang="en-US" dirty="0" err="1" smtClean="0"/>
              <a:t>y</a:t>
            </a:r>
            <a:endParaRPr lang="en-US" dirty="0" smtClean="0"/>
          </a:p>
          <a:p>
            <a:pPr lvl="1"/>
            <a:endParaRPr lang="en-US" dirty="0" smtClean="0"/>
          </a:p>
          <a:p>
            <a:r>
              <a:rPr lang="en-US" dirty="0" smtClean="0"/>
              <a:t>Pandas</a:t>
            </a:r>
          </a:p>
          <a:p>
            <a:pPr marL="0" indent="0">
              <a:buNone/>
            </a:pPr>
            <a:endParaRPr lang="en-US" dirty="0" smtClean="0"/>
          </a:p>
          <a:p>
            <a:r>
              <a:rPr lang="en-US" dirty="0" err="1" smtClean="0"/>
              <a:t>Matplotlib</a:t>
            </a:r>
            <a:endParaRPr lang="en-US"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573706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CA" dirty="0"/>
          </a:p>
        </p:txBody>
      </p:sp>
      <p:sp>
        <p:nvSpPr>
          <p:cNvPr id="3" name="Content Placeholder 2"/>
          <p:cNvSpPr>
            <a:spLocks noGrp="1"/>
          </p:cNvSpPr>
          <p:nvPr>
            <p:ph idx="1"/>
          </p:nvPr>
        </p:nvSpPr>
        <p:spPr>
          <a:xfrm>
            <a:off x="694981" y="1684778"/>
            <a:ext cx="10515600" cy="4351338"/>
          </a:xfrm>
        </p:spPr>
        <p:txBody>
          <a:bodyPr>
            <a:normAutofit/>
          </a:bodyPr>
          <a:lstStyle/>
          <a:p>
            <a:r>
              <a:rPr lang="en-US" dirty="0"/>
              <a:t>On its own Python isn't ideal for working with large data</a:t>
            </a:r>
          </a:p>
          <a:p>
            <a:r>
              <a:rPr lang="en-US" dirty="0" smtClean="0"/>
              <a:t>This is where </a:t>
            </a:r>
            <a:r>
              <a:rPr lang="en-US" dirty="0" err="1" smtClean="0"/>
              <a:t>Numpy</a:t>
            </a:r>
            <a:r>
              <a:rPr lang="en-US" dirty="0" smtClean="0"/>
              <a:t> comes in</a:t>
            </a:r>
            <a:r>
              <a:rPr lang="en-US" dirty="0" smtClean="0"/>
              <a:t>:</a:t>
            </a:r>
            <a:endParaRPr lang="en-US" dirty="0" smtClean="0"/>
          </a:p>
          <a:p>
            <a:pPr lvl="1"/>
            <a:r>
              <a:rPr lang="en-US" dirty="0" smtClean="0"/>
              <a:t>Stands for “Numerical Python”</a:t>
            </a:r>
          </a:p>
          <a:p>
            <a:pPr lvl="1"/>
            <a:r>
              <a:rPr lang="en-US" dirty="0" smtClean="0"/>
              <a:t>Core of Python’s scientific computing</a:t>
            </a:r>
            <a:endParaRPr lang="en-US" dirty="0" smtClean="0"/>
          </a:p>
          <a:p>
            <a:pPr lvl="1"/>
            <a:endParaRPr lang="en-US" dirty="0"/>
          </a:p>
          <a:p>
            <a:pPr lvl="1"/>
            <a:r>
              <a:rPr lang="en-US" dirty="0" smtClean="0"/>
              <a:t>Provides “</a:t>
            </a:r>
            <a:r>
              <a:rPr lang="en-US" dirty="0" err="1" smtClean="0"/>
              <a:t>ndarray</a:t>
            </a:r>
            <a:r>
              <a:rPr lang="en-US" dirty="0"/>
              <a:t>” objects i.e. </a:t>
            </a:r>
            <a:r>
              <a:rPr lang="en-US" dirty="0" smtClean="0"/>
              <a:t>multidimensional arrays</a:t>
            </a:r>
          </a:p>
          <a:p>
            <a:pPr lvl="1"/>
            <a:r>
              <a:rPr lang="en-US" dirty="0" err="1" smtClean="0"/>
              <a:t>Ndarray</a:t>
            </a:r>
            <a:r>
              <a:rPr lang="en-US" dirty="0" smtClean="0"/>
              <a:t> takes up less space and are faster in performance</a:t>
            </a:r>
            <a:endParaRPr lang="en-US" dirty="0" smtClean="0"/>
          </a:p>
          <a:p>
            <a:pPr lvl="1"/>
            <a:r>
              <a:rPr lang="en-US" dirty="0" smtClean="0"/>
              <a:t>Supports </a:t>
            </a:r>
            <a:r>
              <a:rPr lang="en-US" dirty="0"/>
              <a:t>o</a:t>
            </a:r>
            <a:r>
              <a:rPr lang="en-US" dirty="0" smtClean="0"/>
              <a:t>ptimized implementations of </a:t>
            </a:r>
            <a:r>
              <a:rPr lang="en-US" dirty="0" smtClean="0"/>
              <a:t>arrays such </a:t>
            </a:r>
            <a:r>
              <a:rPr lang="en-US" dirty="0" smtClean="0"/>
              <a:t>as </a:t>
            </a:r>
            <a:r>
              <a:rPr lang="en-US" dirty="0" err="1" smtClean="0"/>
              <a:t>vectorised</a:t>
            </a:r>
            <a:r>
              <a:rPr lang="en-US" dirty="0" smtClean="0"/>
              <a:t> operations </a:t>
            </a:r>
          </a:p>
          <a:p>
            <a:pPr lvl="1"/>
            <a:r>
              <a:rPr lang="en-US" dirty="0" smtClean="0"/>
              <a:t>Bears similarities with R and MATLAB</a:t>
            </a:r>
          </a:p>
          <a:p>
            <a:pPr lvl="1"/>
            <a:r>
              <a:rPr lang="en-US" dirty="0" smtClean="0"/>
              <a:t>Pandas </a:t>
            </a:r>
            <a:r>
              <a:rPr lang="en-US" dirty="0"/>
              <a:t>is built on top of </a:t>
            </a:r>
            <a:r>
              <a:rPr lang="en-US" dirty="0" err="1"/>
              <a:t>Numpy</a:t>
            </a:r>
            <a:endParaRPr lang="en-US" dirty="0"/>
          </a:p>
          <a:p>
            <a:pPr marL="0" indent="0">
              <a:buNone/>
            </a:pPr>
            <a:endParaRPr lang="en-US" dirty="0" smtClean="0"/>
          </a:p>
          <a:p>
            <a:endParaRPr lang="en-US" dirty="0" smtClean="0"/>
          </a:p>
          <a:p>
            <a:pPr marL="457200" lvl="1" indent="0">
              <a:buNone/>
            </a:pPr>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5496030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vs </a:t>
            </a:r>
            <a:r>
              <a:rPr lang="en-US" dirty="0" err="1" smtClean="0"/>
              <a:t>ndarray</a:t>
            </a:r>
            <a:endParaRPr lang="en-CA" dirty="0"/>
          </a:p>
        </p:txBody>
      </p:sp>
      <p:sp>
        <p:nvSpPr>
          <p:cNvPr id="3" name="Content Placeholder 2"/>
          <p:cNvSpPr>
            <a:spLocks noGrp="1"/>
          </p:cNvSpPr>
          <p:nvPr>
            <p:ph idx="1"/>
          </p:nvPr>
        </p:nvSpPr>
        <p:spPr/>
        <p:txBody>
          <a:bodyPr numCol="2" spcCol="457200">
            <a:normAutofit fontScale="92500" lnSpcReduction="20000"/>
          </a:bodyPr>
          <a:lstStyle/>
          <a:p>
            <a:pPr marL="0" indent="0">
              <a:buNone/>
            </a:pPr>
            <a:r>
              <a:rPr lang="en-US" b="1" dirty="0" smtClean="0"/>
              <a:t>List</a:t>
            </a:r>
          </a:p>
          <a:p>
            <a:pPr lvl="1"/>
            <a:r>
              <a:rPr lang="en-US" sz="2600" dirty="0" smtClean="0"/>
              <a:t>made for heterogeneous types</a:t>
            </a:r>
            <a:br>
              <a:rPr lang="en-US" sz="2600" dirty="0" smtClean="0"/>
            </a:br>
            <a:endParaRPr lang="en-US" sz="2600" dirty="0" smtClean="0"/>
          </a:p>
          <a:p>
            <a:pPr lvl="1"/>
            <a:r>
              <a:rPr lang="en-US" sz="2600" dirty="0" smtClean="0"/>
              <a:t>support adding and removing elements</a:t>
            </a:r>
          </a:p>
          <a:p>
            <a:pPr lvl="1"/>
            <a:endParaRPr lang="en-US" sz="2600" dirty="0" smtClean="0"/>
          </a:p>
          <a:p>
            <a:pPr lvl="1"/>
            <a:r>
              <a:rPr lang="en-US" sz="2600" dirty="0"/>
              <a:t>t</a:t>
            </a:r>
            <a:r>
              <a:rPr lang="en-US" sz="2600" dirty="0" smtClean="0"/>
              <a:t>akes more memory space</a:t>
            </a:r>
          </a:p>
          <a:p>
            <a:pPr lvl="1"/>
            <a:endParaRPr lang="en-US" sz="2600" dirty="0" smtClean="0"/>
          </a:p>
          <a:p>
            <a:pPr lvl="1"/>
            <a:r>
              <a:rPr lang="en-US" sz="2600" dirty="0"/>
              <a:t>p</a:t>
            </a:r>
            <a:r>
              <a:rPr lang="en-US" sz="2600" dirty="0" smtClean="0"/>
              <a:t>erformance can lag</a:t>
            </a:r>
            <a:endParaRPr lang="en-US" sz="2600" dirty="0" smtClean="0"/>
          </a:p>
          <a:p>
            <a:pPr lvl="1"/>
            <a:endParaRPr lang="en-US" sz="2600" dirty="0" smtClean="0"/>
          </a:p>
          <a:p>
            <a:pPr lvl="1"/>
            <a:endParaRPr lang="en-US" dirty="0" smtClean="0"/>
          </a:p>
          <a:p>
            <a:pPr marL="0" indent="0">
              <a:buNone/>
            </a:pPr>
            <a:endParaRPr lang="en-US" b="1" dirty="0" smtClean="0"/>
          </a:p>
          <a:p>
            <a:pPr marL="0" indent="0">
              <a:buNone/>
            </a:pPr>
            <a:endParaRPr lang="en-US" b="1" dirty="0"/>
          </a:p>
          <a:p>
            <a:pPr marL="0" indent="0">
              <a:buNone/>
            </a:pPr>
            <a:r>
              <a:rPr lang="en-US" b="1" dirty="0" err="1" smtClean="0"/>
              <a:t>nda</a:t>
            </a:r>
            <a:r>
              <a:rPr lang="en-US" b="1" dirty="0" err="1" smtClean="0"/>
              <a:t>rray</a:t>
            </a:r>
            <a:endParaRPr lang="en-US" b="1" dirty="0" smtClean="0"/>
          </a:p>
          <a:p>
            <a:pPr lvl="1"/>
            <a:r>
              <a:rPr lang="en-US" sz="2600" dirty="0" smtClean="0"/>
              <a:t>works </a:t>
            </a:r>
            <a:r>
              <a:rPr lang="en-US" sz="2600" dirty="0"/>
              <a:t>on homogeneous </a:t>
            </a:r>
            <a:r>
              <a:rPr lang="en-US" sz="2600" dirty="0" smtClean="0"/>
              <a:t>types</a:t>
            </a:r>
          </a:p>
          <a:p>
            <a:pPr marL="457200" lvl="1" indent="0">
              <a:buNone/>
            </a:pPr>
            <a:endParaRPr lang="en-US" sz="2600" dirty="0"/>
          </a:p>
          <a:p>
            <a:pPr lvl="1"/>
            <a:r>
              <a:rPr lang="en-US" sz="2600" dirty="0" smtClean="0"/>
              <a:t>does </a:t>
            </a:r>
            <a:r>
              <a:rPr lang="en-US" sz="2600" dirty="0" smtClean="0"/>
              <a:t>not allow removing or adding </a:t>
            </a:r>
            <a:r>
              <a:rPr lang="en-US" sz="2600" dirty="0" smtClean="0"/>
              <a:t>items</a:t>
            </a:r>
          </a:p>
          <a:p>
            <a:pPr lvl="1"/>
            <a:endParaRPr lang="en-US" sz="2600" dirty="0" smtClean="0"/>
          </a:p>
          <a:p>
            <a:pPr lvl="1"/>
            <a:r>
              <a:rPr lang="en-US" sz="2600" dirty="0"/>
              <a:t>p</a:t>
            </a:r>
            <a:r>
              <a:rPr lang="en-US" sz="2600" dirty="0" smtClean="0"/>
              <a:t>acked into memory more efficiently</a:t>
            </a:r>
          </a:p>
          <a:p>
            <a:pPr lvl="1"/>
            <a:endParaRPr lang="en-US" sz="2600" dirty="0" smtClean="0"/>
          </a:p>
          <a:p>
            <a:pPr lvl="1"/>
            <a:r>
              <a:rPr lang="en-US" sz="2600" dirty="0" smtClean="0"/>
              <a:t>Performance is usually faster</a:t>
            </a:r>
            <a:endParaRPr lang="en-US" sz="2600" dirty="0" smtClean="0"/>
          </a:p>
          <a:p>
            <a:pPr lvl="1"/>
            <a:endParaRPr lang="en-US" sz="2600" dirty="0" smtClean="0"/>
          </a:p>
          <a:p>
            <a:pPr marL="0" indent="0">
              <a:buNone/>
            </a:pP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80386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leads in many domains</a:t>
            </a:r>
            <a:endParaRPr lang="en-CA" dirty="0"/>
          </a:p>
        </p:txBody>
      </p:sp>
      <p:sp>
        <p:nvSpPr>
          <p:cNvPr id="3" name="Content Placeholder 2"/>
          <p:cNvSpPr>
            <a:spLocks noGrp="1"/>
          </p:cNvSpPr>
          <p:nvPr>
            <p:ph idx="1"/>
          </p:nvPr>
        </p:nvSpPr>
        <p:spPr>
          <a:xfrm>
            <a:off x="1093573" y="2265405"/>
            <a:ext cx="10515600" cy="3360844"/>
          </a:xfrm>
        </p:spPr>
        <p:txBody>
          <a:bodyPr numCol="2">
            <a:normAutofit/>
          </a:bodyPr>
          <a:lstStyle/>
          <a:p>
            <a:r>
              <a:rPr lang="en-US" sz="3000" dirty="0" smtClean="0"/>
              <a:t>Statistical analysis</a:t>
            </a:r>
          </a:p>
          <a:p>
            <a:r>
              <a:rPr lang="en-US" sz="3000" dirty="0"/>
              <a:t>S</a:t>
            </a:r>
            <a:r>
              <a:rPr lang="en-US" sz="3000" dirty="0" smtClean="0"/>
              <a:t>cientific computing</a:t>
            </a:r>
          </a:p>
          <a:p>
            <a:r>
              <a:rPr lang="en-US" sz="3000" dirty="0" smtClean="0"/>
              <a:t>Machine </a:t>
            </a:r>
            <a:r>
              <a:rPr lang="en-US" sz="3000" dirty="0" smtClean="0"/>
              <a:t>learning</a:t>
            </a:r>
          </a:p>
          <a:p>
            <a:r>
              <a:rPr lang="en-US" sz="3000" dirty="0" smtClean="0"/>
              <a:t>Data visualization</a:t>
            </a:r>
          </a:p>
          <a:p>
            <a:r>
              <a:rPr lang="en-US" sz="3000" dirty="0"/>
              <a:t>Artificial intelligence</a:t>
            </a:r>
          </a:p>
          <a:p>
            <a:endParaRPr lang="en-US" sz="3000" dirty="0" smtClean="0"/>
          </a:p>
          <a:p>
            <a:r>
              <a:rPr lang="en-US" sz="3000" dirty="0" smtClean="0"/>
              <a:t>Others:</a:t>
            </a:r>
          </a:p>
          <a:p>
            <a:pPr lvl="1"/>
            <a:r>
              <a:rPr lang="en-US" sz="2600" dirty="0" smtClean="0"/>
              <a:t>Scripting &amp; automation</a:t>
            </a:r>
          </a:p>
          <a:p>
            <a:pPr lvl="1"/>
            <a:r>
              <a:rPr lang="en-US" sz="2600" dirty="0" smtClean="0"/>
              <a:t>Web development</a:t>
            </a:r>
          </a:p>
          <a:p>
            <a:pPr lvl="1"/>
            <a:r>
              <a:rPr lang="en-US" sz="2600" dirty="0" smtClean="0"/>
              <a:t>Systems testing &amp; prototyping</a:t>
            </a:r>
          </a:p>
          <a:p>
            <a:pPr lvl="1"/>
            <a:r>
              <a:rPr lang="en-US" sz="2600" dirty="0" smtClean="0"/>
              <a:t>Desktop &amp; mobile </a:t>
            </a:r>
            <a:r>
              <a:rPr lang="en-US" sz="2600" dirty="0"/>
              <a:t>a</a:t>
            </a:r>
            <a:r>
              <a:rPr lang="en-US" sz="2600" dirty="0" smtClean="0"/>
              <a:t>pplications</a:t>
            </a:r>
          </a:p>
          <a:p>
            <a:pPr lvl="1"/>
            <a:r>
              <a:rPr lang="en-US" sz="2600" dirty="0" smtClean="0"/>
              <a:t>Education!</a:t>
            </a:r>
          </a:p>
          <a:p>
            <a:pPr lvl="1"/>
            <a:endParaRPr lang="en-CA" sz="2600"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42204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Most widely used python </a:t>
            </a:r>
            <a:r>
              <a:rPr lang="en-US" dirty="0" smtClean="0"/>
              <a:t>library </a:t>
            </a:r>
            <a:r>
              <a:rPr lang="en-US" dirty="0" smtClean="0"/>
              <a:t>in data </a:t>
            </a:r>
            <a:r>
              <a:rPr lang="en-US" dirty="0" smtClean="0"/>
              <a:t>science</a:t>
            </a:r>
          </a:p>
          <a:p>
            <a:r>
              <a:rPr lang="en-US" dirty="0" smtClean="0"/>
              <a:t>Provides high-performance tools </a:t>
            </a:r>
            <a:r>
              <a:rPr lang="en-US" dirty="0"/>
              <a:t>to </a:t>
            </a:r>
            <a:r>
              <a:rPr lang="en-US" dirty="0" smtClean="0"/>
              <a:t>extract</a:t>
            </a:r>
            <a:r>
              <a:rPr lang="en-US" dirty="0"/>
              <a:t>, clean, transform and analyze your data</a:t>
            </a:r>
          </a:p>
          <a:p>
            <a:endParaRPr lang="en-US" dirty="0" smtClean="0"/>
          </a:p>
          <a:p>
            <a:r>
              <a:rPr lang="en-US" dirty="0" smtClean="0"/>
              <a:t>Data structures:</a:t>
            </a:r>
          </a:p>
          <a:p>
            <a:pPr lvl="1"/>
            <a:r>
              <a:rPr lang="en-US" dirty="0" smtClean="0"/>
              <a:t>2d table object called “</a:t>
            </a:r>
            <a:r>
              <a:rPr lang="en-US" dirty="0" err="1" smtClean="0"/>
              <a:t>Dataframe</a:t>
            </a:r>
            <a:r>
              <a:rPr lang="en-US" dirty="0" smtClean="0"/>
              <a:t>”</a:t>
            </a:r>
          </a:p>
          <a:p>
            <a:pPr lvl="1"/>
            <a:r>
              <a:rPr lang="en-US" dirty="0" smtClean="0"/>
              <a:t>1d array object called “Series</a:t>
            </a:r>
            <a:endParaRPr lang="en-US" dirty="0"/>
          </a:p>
          <a:p>
            <a:endParaRPr lang="en-US" dirty="0" smtClean="0"/>
          </a:p>
          <a:p>
            <a:r>
              <a:rPr lang="en-US" dirty="0" smtClean="0"/>
              <a:t>Additional functionalities over </a:t>
            </a:r>
            <a:r>
              <a:rPr lang="en-US" dirty="0" err="1"/>
              <a:t>N</a:t>
            </a:r>
            <a:r>
              <a:rPr lang="en-US" dirty="0" err="1" smtClean="0"/>
              <a:t>umpy</a:t>
            </a:r>
            <a:r>
              <a:rPr lang="en-US" dirty="0" smtClean="0"/>
              <a:t>:</a:t>
            </a:r>
          </a:p>
          <a:p>
            <a:pPr lvl="1"/>
            <a:r>
              <a:rPr lang="en-US" dirty="0" smtClean="0"/>
              <a:t>Pivot table</a:t>
            </a:r>
          </a:p>
          <a:p>
            <a:pPr lvl="1"/>
            <a:r>
              <a:rPr lang="en-US" dirty="0" smtClean="0"/>
              <a:t>Column based computations </a:t>
            </a:r>
          </a:p>
          <a:p>
            <a:pPr lvl="1"/>
            <a:r>
              <a:rPr lang="en-US" dirty="0" smtClean="0"/>
              <a:t>Plotting graphs</a:t>
            </a:r>
          </a:p>
          <a:p>
            <a:endParaRPr lang="en-US" dirty="0" smtClean="0"/>
          </a:p>
          <a:p>
            <a:pPr marL="457200" lvl="1" indent="0">
              <a:buNone/>
            </a:pPr>
            <a:endParaRPr lang="en-US"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808256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CA" dirty="0"/>
          </a:p>
        </p:txBody>
      </p:sp>
      <p:sp>
        <p:nvSpPr>
          <p:cNvPr id="3" name="Content Placeholder 2"/>
          <p:cNvSpPr>
            <a:spLocks noGrp="1"/>
          </p:cNvSpPr>
          <p:nvPr>
            <p:ph idx="1"/>
          </p:nvPr>
        </p:nvSpPr>
        <p:spPr/>
        <p:txBody>
          <a:bodyPr numCol="2">
            <a:normAutofit/>
          </a:bodyPr>
          <a:lstStyle/>
          <a:p>
            <a:r>
              <a:rPr lang="en-US" dirty="0" smtClean="0"/>
              <a:t>Importing </a:t>
            </a:r>
          </a:p>
          <a:p>
            <a:r>
              <a:rPr lang="en-US" dirty="0" smtClean="0"/>
              <a:t>Indexing </a:t>
            </a:r>
          </a:p>
          <a:p>
            <a:pPr lvl="1"/>
            <a:r>
              <a:rPr lang="en-US" dirty="0" smtClean="0"/>
              <a:t>By column names</a:t>
            </a:r>
          </a:p>
          <a:p>
            <a:pPr lvl="1"/>
            <a:r>
              <a:rPr lang="en-US" dirty="0" smtClean="0"/>
              <a:t>By index numbers</a:t>
            </a:r>
          </a:p>
          <a:p>
            <a:pPr lvl="1"/>
            <a:r>
              <a:rPr lang="en-US" dirty="0" smtClean="0"/>
              <a:t>By index labels (if applicable)</a:t>
            </a:r>
          </a:p>
          <a:p>
            <a:r>
              <a:rPr lang="en-US" dirty="0" smtClean="0"/>
              <a:t>Changing data types</a:t>
            </a:r>
          </a:p>
          <a:p>
            <a:r>
              <a:rPr lang="en-US" dirty="0" smtClean="0"/>
              <a:t>Math Operations</a:t>
            </a:r>
          </a:p>
          <a:p>
            <a:r>
              <a:rPr lang="en-US" dirty="0" smtClean="0"/>
              <a:t>Resetting Index</a:t>
            </a:r>
          </a:p>
          <a:p>
            <a:endParaRPr lang="en-US" dirty="0" smtClean="0"/>
          </a:p>
          <a:p>
            <a:r>
              <a:rPr lang="en-US" dirty="0"/>
              <a:t>Dropping Columns </a:t>
            </a:r>
            <a:endParaRPr lang="en-US" dirty="0" smtClean="0"/>
          </a:p>
          <a:p>
            <a:r>
              <a:rPr lang="en-US" dirty="0" smtClean="0"/>
              <a:t>Creating new columns</a:t>
            </a:r>
          </a:p>
          <a:p>
            <a:r>
              <a:rPr lang="en-US" dirty="0" smtClean="0"/>
              <a:t>Aggregating and Grouping in Pandas</a:t>
            </a:r>
          </a:p>
          <a:p>
            <a:r>
              <a:rPr lang="en-US" dirty="0" smtClean="0"/>
              <a:t>Visualization</a:t>
            </a:r>
          </a:p>
          <a:p>
            <a:pPr lvl="1"/>
            <a:r>
              <a:rPr lang="en-US" dirty="0" smtClean="0"/>
              <a:t>Built-in functions</a:t>
            </a:r>
          </a:p>
          <a:p>
            <a:pPr lvl="1"/>
            <a:r>
              <a:rPr lang="en-US" dirty="0" err="1" smtClean="0"/>
              <a:t>Matplotlib</a:t>
            </a:r>
            <a:endParaRPr lang="en-US" dirty="0" smtClean="0"/>
          </a:p>
          <a:p>
            <a:pPr lvl="1"/>
            <a:r>
              <a:rPr lang="en-US" dirty="0" err="1" smtClean="0"/>
              <a:t>Seaborn</a:t>
            </a:r>
            <a:r>
              <a:rPr lang="en-US" dirty="0" smtClean="0"/>
              <a:t> </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751201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i="1" dirty="0" smtClean="0"/>
              <a:t>		End of presentation</a:t>
            </a:r>
            <a:endParaRPr lang="en-CA" i="1"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798590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Python’s Key Advantages	</a:t>
            </a:r>
            <a:endParaRPr lang="en-CA" dirty="0"/>
          </a:p>
        </p:txBody>
      </p:sp>
      <p:sp>
        <p:nvSpPr>
          <p:cNvPr id="4" name="Footer Placeholder 3"/>
          <p:cNvSpPr>
            <a:spLocks noGrp="1"/>
          </p:cNvSpPr>
          <p:nvPr>
            <p:ph type="ftr" sz="quarter" idx="11"/>
          </p:nvPr>
        </p:nvSpPr>
        <p:spPr/>
        <p:txBody>
          <a:bodyPr/>
          <a:lstStyle/>
          <a:p>
            <a:endParaRPr lang="en-CA"/>
          </a:p>
        </p:txBody>
      </p:sp>
      <p:sp>
        <p:nvSpPr>
          <p:cNvPr id="5" name="Content Placeholder 4"/>
          <p:cNvSpPr>
            <a:spLocks noGrp="1"/>
          </p:cNvSpPr>
          <p:nvPr>
            <p:ph idx="1"/>
          </p:nvPr>
        </p:nvSpPr>
        <p:spPr>
          <a:xfrm>
            <a:off x="838199" y="1825624"/>
            <a:ext cx="5637905" cy="4264457"/>
          </a:xfrm>
        </p:spPr>
        <p:txBody>
          <a:bodyPr numCol="1">
            <a:normAutofit fontScale="92500" lnSpcReduction="20000"/>
          </a:bodyPr>
          <a:lstStyle/>
          <a:p>
            <a:pPr marL="514350" indent="-514350">
              <a:buFont typeface="+mj-lt"/>
              <a:buAutoNum type="arabicPeriod"/>
            </a:pPr>
            <a:r>
              <a:rPr lang="en-US" dirty="0" smtClean="0"/>
              <a:t>General-purpose language</a:t>
            </a:r>
          </a:p>
          <a:p>
            <a:pPr marL="514350" indent="-514350">
              <a:buFont typeface="+mj-lt"/>
              <a:buAutoNum type="arabicPeriod"/>
            </a:pPr>
            <a:r>
              <a:rPr lang="en-US" dirty="0" smtClean="0"/>
              <a:t>Interpreted </a:t>
            </a:r>
            <a:r>
              <a:rPr lang="en-US" dirty="0" smtClean="0"/>
              <a:t>language</a:t>
            </a:r>
          </a:p>
          <a:p>
            <a:pPr marL="514350" indent="-514350">
              <a:buFont typeface="+mj-lt"/>
              <a:buAutoNum type="arabicPeriod"/>
            </a:pPr>
            <a:r>
              <a:rPr lang="en-US" dirty="0" smtClean="0"/>
              <a:t>Dynamically-typed language</a:t>
            </a:r>
          </a:p>
          <a:p>
            <a:pPr marL="0" indent="0">
              <a:buNone/>
            </a:pPr>
            <a:endParaRPr lang="en-US" dirty="0" smtClean="0"/>
          </a:p>
          <a:p>
            <a:pPr marL="514350" indent="-514350">
              <a:buFont typeface="+mj-lt"/>
              <a:buAutoNum type="arabicPeriod" startAt="4"/>
            </a:pPr>
            <a:r>
              <a:rPr lang="en-US" dirty="0" smtClean="0"/>
              <a:t>Easy to learn</a:t>
            </a:r>
          </a:p>
          <a:p>
            <a:pPr marL="514350" indent="-514350">
              <a:buFont typeface="+mj-lt"/>
              <a:buAutoNum type="arabicPeriod" startAt="4"/>
            </a:pPr>
            <a:r>
              <a:rPr lang="en-US" dirty="0" smtClean="0"/>
              <a:t>Broad support</a:t>
            </a:r>
          </a:p>
          <a:p>
            <a:pPr marL="514350" indent="-514350">
              <a:buFont typeface="+mj-lt"/>
              <a:buAutoNum type="arabicPeriod" startAt="4"/>
            </a:pPr>
            <a:endParaRPr lang="en-US" dirty="0" smtClean="0"/>
          </a:p>
          <a:p>
            <a:pPr marL="514350" indent="-514350">
              <a:buFont typeface="+mj-lt"/>
              <a:buAutoNum type="arabicPeriod" startAt="4"/>
            </a:pPr>
            <a:r>
              <a:rPr lang="en-US" dirty="0" smtClean="0"/>
              <a:t>Data science libraries</a:t>
            </a:r>
          </a:p>
          <a:p>
            <a:pPr lvl="1"/>
            <a:r>
              <a:rPr lang="en-US" dirty="0" smtClean="0"/>
              <a:t>Machine learning</a:t>
            </a:r>
          </a:p>
          <a:p>
            <a:pPr lvl="1"/>
            <a:r>
              <a:rPr lang="en-US" dirty="0" smtClean="0"/>
              <a:t>Text analysis</a:t>
            </a:r>
          </a:p>
          <a:p>
            <a:pPr lvl="1"/>
            <a:r>
              <a:rPr lang="en-US" dirty="0" smtClean="0"/>
              <a:t>Web scrapping</a:t>
            </a:r>
            <a:endParaRPr lang="en-US" dirty="0" smtClean="0"/>
          </a:p>
          <a:p>
            <a:pPr marL="514350" indent="-514350">
              <a:buFont typeface="+mj-lt"/>
              <a:buAutoNum type="arabicPeriod" startAt="4"/>
            </a:pPr>
            <a:endParaRPr lang="en-US" dirty="0" smtClean="0"/>
          </a:p>
          <a:p>
            <a:pPr marL="514350" indent="-514350">
              <a:buFont typeface="+mj-lt"/>
              <a:buAutoNum type="arabicPeriod" startAt="4"/>
            </a:pPr>
            <a:endParaRPr lang="en-US" dirty="0" smtClean="0"/>
          </a:p>
          <a:p>
            <a:pPr marL="514350" indent="-514350">
              <a:buFont typeface="+mj-lt"/>
              <a:buAutoNum type="arabicPeriod" startAt="4"/>
            </a:pPr>
            <a:endParaRPr lang="en-US" dirty="0"/>
          </a:p>
          <a:p>
            <a:pPr marL="514350" indent="-514350">
              <a:buFont typeface="+mj-lt"/>
              <a:buAutoNum type="arabicPeriod" startAt="4"/>
            </a:pPr>
            <a:endParaRPr lang="en-US" dirty="0" smtClean="0"/>
          </a:p>
          <a:p>
            <a:pPr marL="514350" indent="-514350">
              <a:buFont typeface="+mj-lt"/>
              <a:buAutoNum type="arabicPeriod" startAt="4"/>
            </a:pPr>
            <a:endParaRPr lang="en-US" dirty="0"/>
          </a:p>
          <a:p>
            <a:pPr marL="0" indent="0">
              <a:buNone/>
            </a:pPr>
            <a:endParaRPr lang="en-US" dirty="0" smtClean="0"/>
          </a:p>
          <a:p>
            <a:pPr marL="514350" indent="-514350">
              <a:buFont typeface="+mj-lt"/>
              <a:buAutoNum type="arabicPeriod"/>
            </a:pPr>
            <a:endParaRPr lang="en-US" dirty="0"/>
          </a:p>
        </p:txBody>
      </p:sp>
      <p:sp>
        <p:nvSpPr>
          <p:cNvPr id="6" name="TextBox 5"/>
          <p:cNvSpPr txBox="1"/>
          <p:nvPr/>
        </p:nvSpPr>
        <p:spPr>
          <a:xfrm>
            <a:off x="6476104" y="1730544"/>
            <a:ext cx="4615030" cy="4308872"/>
          </a:xfrm>
          <a:prstGeom prst="rect">
            <a:avLst/>
          </a:prstGeom>
          <a:noFill/>
        </p:spPr>
        <p:txBody>
          <a:bodyPr wrap="square" rtlCol="0">
            <a:spAutoFit/>
          </a:bodyPr>
          <a:lstStyle/>
          <a:p>
            <a:pPr marL="514350" indent="-514350">
              <a:buFont typeface="+mj-lt"/>
              <a:buAutoNum type="arabicPeriod" startAt="8"/>
            </a:pPr>
            <a:r>
              <a:rPr lang="en-US" sz="2600" dirty="0" smtClean="0"/>
              <a:t>Others:</a:t>
            </a:r>
          </a:p>
          <a:p>
            <a:pPr marL="971550" lvl="1" indent="-514350">
              <a:buFont typeface="+mj-lt"/>
              <a:buAutoNum type="romanLcPeriod"/>
            </a:pPr>
            <a:r>
              <a:rPr lang="en-US" sz="2200" dirty="0" smtClean="0"/>
              <a:t>Object-oriented programming</a:t>
            </a:r>
          </a:p>
          <a:p>
            <a:pPr marL="971550" lvl="1" indent="-514350">
              <a:buFont typeface="+mj-lt"/>
              <a:buAutoNum type="romanLcPeriod"/>
            </a:pPr>
            <a:r>
              <a:rPr lang="en-US" sz="2200" dirty="0" smtClean="0"/>
              <a:t>Functional programming</a:t>
            </a:r>
          </a:p>
          <a:p>
            <a:pPr marL="971550" lvl="1" indent="-514350">
              <a:buFont typeface="+mj-lt"/>
              <a:buAutoNum type="romanLcPeriod"/>
            </a:pPr>
            <a:endParaRPr lang="en-US" sz="2200" dirty="0" smtClean="0"/>
          </a:p>
          <a:p>
            <a:pPr marL="971550" lvl="1" indent="-514350">
              <a:buFont typeface="+mj-lt"/>
              <a:buAutoNum type="romanLcPeriod"/>
            </a:pPr>
            <a:endParaRPr lang="en-US" sz="2200" dirty="0"/>
          </a:p>
          <a:p>
            <a:pPr marL="971550" lvl="1" indent="-514350">
              <a:buFont typeface="+mj-lt"/>
              <a:buAutoNum type="romanLcPeriod"/>
            </a:pPr>
            <a:r>
              <a:rPr lang="en-US" sz="2200" dirty="0" smtClean="0"/>
              <a:t>Big data application</a:t>
            </a:r>
          </a:p>
          <a:p>
            <a:pPr marL="971550" lvl="1" indent="-514350">
              <a:buFont typeface="+mj-lt"/>
              <a:buAutoNum type="romanLcPeriod"/>
            </a:pPr>
            <a:r>
              <a:rPr lang="en-US" sz="2200" dirty="0" smtClean="0"/>
              <a:t>Scripting and automation</a:t>
            </a:r>
          </a:p>
          <a:p>
            <a:pPr marL="971550" lvl="1" indent="-514350">
              <a:buFont typeface="+mj-lt"/>
              <a:buAutoNum type="romanLcPeriod"/>
            </a:pPr>
            <a:r>
              <a:rPr lang="en-US" sz="2200" dirty="0" smtClean="0"/>
              <a:t>Rapid prototyping</a:t>
            </a:r>
          </a:p>
          <a:p>
            <a:pPr marL="971550" lvl="1" indent="-514350">
              <a:buFont typeface="+mj-lt"/>
              <a:buAutoNum type="romanLcPeriod"/>
            </a:pPr>
            <a:r>
              <a:rPr lang="en-US" sz="2200" dirty="0" smtClean="0"/>
              <a:t>Web development</a:t>
            </a:r>
          </a:p>
          <a:p>
            <a:pPr lvl="1"/>
            <a:endParaRPr lang="en-US" dirty="0" smtClean="0"/>
          </a:p>
          <a:p>
            <a:endParaRPr lang="en-US" dirty="0" smtClean="0"/>
          </a:p>
          <a:p>
            <a:endParaRPr lang="en-CA" dirty="0" smtClean="0"/>
          </a:p>
          <a:p>
            <a:endParaRPr lang="en-CA" dirty="0"/>
          </a:p>
        </p:txBody>
      </p:sp>
    </p:spTree>
    <p:extLst>
      <p:ext uri="{BB962C8B-B14F-4D97-AF65-F5344CB8AC3E}">
        <p14:creationId xmlns:p14="http://schemas.microsoft.com/office/powerpoint/2010/main" val="388975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General-Purpose Language</a:t>
            </a:r>
            <a:endParaRPr lang="en-CA" dirty="0"/>
          </a:p>
        </p:txBody>
      </p:sp>
      <p:sp>
        <p:nvSpPr>
          <p:cNvPr id="3" name="Content Placeholder 2"/>
          <p:cNvSpPr>
            <a:spLocks noGrp="1"/>
          </p:cNvSpPr>
          <p:nvPr>
            <p:ph idx="1"/>
          </p:nvPr>
        </p:nvSpPr>
        <p:spPr>
          <a:xfrm>
            <a:off x="838200" y="1825625"/>
            <a:ext cx="10515600" cy="3079862"/>
          </a:xfrm>
        </p:spPr>
        <p:txBody>
          <a:bodyPr numCol="1" spcCol="914400">
            <a:normAutofit fontScale="92500" lnSpcReduction="10000"/>
          </a:bodyPr>
          <a:lstStyle/>
          <a:p>
            <a:pPr lvl="0"/>
            <a:r>
              <a:rPr lang="en-CA" sz="2600" dirty="0" smtClean="0"/>
              <a:t>Greatness for many </a:t>
            </a:r>
            <a:r>
              <a:rPr lang="en-CA" sz="2600" dirty="0"/>
              <a:t>o</a:t>
            </a:r>
            <a:r>
              <a:rPr lang="en-CA" sz="2600" dirty="0" smtClean="0"/>
              <a:t>ver excellence </a:t>
            </a:r>
            <a:r>
              <a:rPr lang="en-CA" sz="2600" dirty="0"/>
              <a:t>for one </a:t>
            </a:r>
            <a:r>
              <a:rPr lang="en-CA" sz="2600" dirty="0" smtClean="0"/>
              <a:t>application </a:t>
            </a:r>
          </a:p>
          <a:p>
            <a:pPr marL="0" lvl="0" indent="0">
              <a:buNone/>
            </a:pPr>
            <a:endParaRPr lang="en-CA" sz="2600" dirty="0" smtClean="0"/>
          </a:p>
          <a:p>
            <a:r>
              <a:rPr lang="en-US" sz="2600" baseline="0" dirty="0" smtClean="0"/>
              <a:t>Solve a lot of different problems across a lot of different domains</a:t>
            </a:r>
            <a:endParaRPr lang="en-US" sz="2600" dirty="0" smtClean="0"/>
          </a:p>
          <a:p>
            <a:endParaRPr lang="en-US" sz="2600" dirty="0" smtClean="0"/>
          </a:p>
          <a:p>
            <a:r>
              <a:rPr lang="en-US" sz="2600" dirty="0" smtClean="0"/>
              <a:t>No need to switch to another language when writing scientific code</a:t>
            </a:r>
          </a:p>
          <a:p>
            <a:endParaRPr lang="en-US" sz="2600" dirty="0" smtClean="0"/>
          </a:p>
          <a:p>
            <a:r>
              <a:rPr lang="en-US" sz="2600" dirty="0" smtClean="0"/>
              <a:t>Becoming better at Python leads to genuine programming skill!</a:t>
            </a:r>
          </a:p>
          <a:p>
            <a:endParaRPr lang="en-CA" dirty="0" smtClean="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34206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smtClean="0"/>
              <a:t>Interpreted language</a:t>
            </a:r>
            <a:r>
              <a:rPr lang="en-US" dirty="0" smtClean="0"/>
              <a:t>	</a:t>
            </a:r>
            <a:endParaRPr lang="en-CA" dirty="0"/>
          </a:p>
        </p:txBody>
      </p:sp>
      <p:sp>
        <p:nvSpPr>
          <p:cNvPr id="3" name="Content Placeholder 2"/>
          <p:cNvSpPr>
            <a:spLocks noGrp="1"/>
          </p:cNvSpPr>
          <p:nvPr>
            <p:ph idx="1"/>
          </p:nvPr>
        </p:nvSpPr>
        <p:spPr>
          <a:xfrm>
            <a:off x="838200" y="1825625"/>
            <a:ext cx="10515600" cy="3757594"/>
          </a:xfrm>
        </p:spPr>
        <p:txBody>
          <a:bodyPr numCol="2">
            <a:normAutofit/>
          </a:bodyPr>
          <a:lstStyle/>
          <a:p>
            <a:r>
              <a:rPr lang="en-US" dirty="0" smtClean="0"/>
              <a:t>Ease of Use</a:t>
            </a:r>
          </a:p>
          <a:p>
            <a:endParaRPr lang="en-US" dirty="0" smtClean="0"/>
          </a:p>
          <a:p>
            <a:r>
              <a:rPr lang="en-US" dirty="0" smtClean="0"/>
              <a:t>Time</a:t>
            </a:r>
          </a:p>
          <a:p>
            <a:endParaRPr lang="en-US" dirty="0" smtClean="0"/>
          </a:p>
          <a:p>
            <a:r>
              <a:rPr lang="en-US" dirty="0" smtClean="0"/>
              <a:t>Portable and Extensible</a:t>
            </a:r>
          </a:p>
          <a:p>
            <a:endParaRPr lang="en-US" dirty="0" smtClean="0"/>
          </a:p>
          <a:p>
            <a:endParaRPr lang="en-US" dirty="0"/>
          </a:p>
          <a:p>
            <a:r>
              <a:rPr lang="en-US" dirty="0" smtClean="0"/>
              <a:t>Modes of use:</a:t>
            </a:r>
            <a:endParaRPr lang="en-US" dirty="0" smtClean="0"/>
          </a:p>
          <a:p>
            <a:pPr lvl="1"/>
            <a:r>
              <a:rPr lang="en-US" dirty="0" smtClean="0"/>
              <a:t>Command-line mode</a:t>
            </a:r>
          </a:p>
          <a:p>
            <a:pPr lvl="1"/>
            <a:r>
              <a:rPr lang="en-US" dirty="0" smtClean="0"/>
              <a:t>Script mode</a:t>
            </a:r>
          </a:p>
          <a:p>
            <a:pPr lvl="1"/>
            <a:r>
              <a:rPr lang="en-US" dirty="0" err="1" smtClean="0"/>
              <a:t>Jupyter</a:t>
            </a:r>
            <a:r>
              <a:rPr lang="en-US" dirty="0" smtClean="0"/>
              <a:t> notebook</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41291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Dynamically-typed language</a:t>
            </a:r>
            <a:endParaRPr lang="en-CA" dirty="0"/>
          </a:p>
        </p:txBody>
      </p:sp>
      <p:sp>
        <p:nvSpPr>
          <p:cNvPr id="3" name="Content Placeholder 2"/>
          <p:cNvSpPr>
            <a:spLocks noGrp="1"/>
          </p:cNvSpPr>
          <p:nvPr>
            <p:ph idx="1"/>
          </p:nvPr>
        </p:nvSpPr>
        <p:spPr/>
        <p:txBody>
          <a:bodyPr/>
          <a:lstStyle/>
          <a:p>
            <a:r>
              <a:rPr lang="en-CA" dirty="0"/>
              <a:t>Different type-systems differ based on </a:t>
            </a:r>
            <a:r>
              <a:rPr lang="en-CA" u="sng" dirty="0"/>
              <a:t>when types are checked</a:t>
            </a:r>
            <a:r>
              <a:rPr lang="en-CA" dirty="0" smtClean="0"/>
              <a:t>.</a:t>
            </a:r>
          </a:p>
          <a:p>
            <a:endParaRPr lang="en-CA" dirty="0" smtClean="0"/>
          </a:p>
          <a:p>
            <a:r>
              <a:rPr lang="en-CA" dirty="0" smtClean="0"/>
              <a:t>In Python, types </a:t>
            </a:r>
            <a:r>
              <a:rPr lang="en-CA" dirty="0"/>
              <a:t>are checked </a:t>
            </a:r>
            <a:r>
              <a:rPr lang="en-CA" dirty="0" smtClean="0"/>
              <a:t>on the fly i.e. during the execution </a:t>
            </a:r>
          </a:p>
          <a:p>
            <a:endParaRPr lang="en-US" sz="2800" dirty="0" smtClean="0"/>
          </a:p>
          <a:p>
            <a:pPr marL="228600" lvl="1">
              <a:spcBef>
                <a:spcPts val="1000"/>
              </a:spcBef>
            </a:pPr>
            <a:r>
              <a:rPr lang="en-US" sz="2800" dirty="0" smtClean="0"/>
              <a:t>Allows </a:t>
            </a:r>
            <a:r>
              <a:rPr lang="en-US" sz="2800" dirty="0"/>
              <a:t>type of the variable to change over its </a:t>
            </a:r>
            <a:r>
              <a:rPr lang="en-US" sz="2800" dirty="0" smtClean="0"/>
              <a:t>lifetime</a:t>
            </a:r>
          </a:p>
          <a:p>
            <a:pPr marL="228600" lvl="1">
              <a:spcBef>
                <a:spcPts val="1000"/>
              </a:spcBef>
            </a:pPr>
            <a:endParaRPr lang="en-US" sz="2800" dirty="0" smtClean="0"/>
          </a:p>
          <a:p>
            <a:pPr marL="228600" lvl="1">
              <a:spcBef>
                <a:spcPts val="1000"/>
              </a:spcBef>
            </a:pPr>
            <a:r>
              <a:rPr lang="en-CA" sz="2800" dirty="0" smtClean="0"/>
              <a:t>This makes testing/debugging slightly faster and easier</a:t>
            </a:r>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20522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Easy to Learn</a:t>
            </a:r>
            <a:endParaRPr lang="en-CA" dirty="0"/>
          </a:p>
        </p:txBody>
      </p:sp>
      <p:sp>
        <p:nvSpPr>
          <p:cNvPr id="3" name="Content Placeholder 2"/>
          <p:cNvSpPr>
            <a:spLocks noGrp="1"/>
          </p:cNvSpPr>
          <p:nvPr>
            <p:ph idx="1"/>
          </p:nvPr>
        </p:nvSpPr>
        <p:spPr/>
        <p:txBody>
          <a:bodyPr>
            <a:normAutofit/>
          </a:bodyPr>
          <a:lstStyle/>
          <a:p>
            <a:r>
              <a:rPr lang="en-CA" dirty="0" smtClean="0"/>
              <a:t>Simple and </a:t>
            </a:r>
            <a:r>
              <a:rPr lang="en-CA" dirty="0"/>
              <a:t>straightforward </a:t>
            </a:r>
            <a:r>
              <a:rPr lang="en-CA" dirty="0" smtClean="0"/>
              <a:t>syntax</a:t>
            </a:r>
          </a:p>
          <a:p>
            <a:endParaRPr lang="en-CA" dirty="0" smtClean="0"/>
          </a:p>
          <a:p>
            <a:r>
              <a:rPr lang="en-CA" dirty="0" smtClean="0"/>
              <a:t>Easy </a:t>
            </a:r>
            <a:r>
              <a:rPr lang="en-CA" dirty="0"/>
              <a:t>to read and closely resembles the English </a:t>
            </a:r>
            <a:r>
              <a:rPr lang="en-CA" dirty="0" smtClean="0"/>
              <a:t>language</a:t>
            </a:r>
            <a:endParaRPr lang="en-CA" dirty="0"/>
          </a:p>
          <a:p>
            <a:endParaRPr lang="en-US" dirty="0" smtClean="0"/>
          </a:p>
          <a:p>
            <a:r>
              <a:rPr lang="en-US" dirty="0" smtClean="0"/>
              <a:t>More time solving problem and less time on language complexities</a:t>
            </a:r>
            <a:endParaRPr lang="en-CA" dirty="0" smtClean="0"/>
          </a:p>
          <a:p>
            <a:endParaRPr lang="en-CA" dirty="0" smtClean="0"/>
          </a:p>
          <a:p>
            <a:r>
              <a:rPr lang="en-CA" dirty="0" smtClean="0"/>
              <a:t>Can still learn about programming paradigms</a:t>
            </a:r>
          </a:p>
          <a:p>
            <a:endParaRPr lang="en-CA"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43914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Broad Support</a:t>
            </a:r>
            <a:endParaRPr lang="en-CA" dirty="0"/>
          </a:p>
        </p:txBody>
      </p:sp>
      <p:sp>
        <p:nvSpPr>
          <p:cNvPr id="3" name="Content Placeholder 2"/>
          <p:cNvSpPr>
            <a:spLocks noGrp="1"/>
          </p:cNvSpPr>
          <p:nvPr>
            <p:ph idx="1"/>
          </p:nvPr>
        </p:nvSpPr>
        <p:spPr>
          <a:xfrm>
            <a:off x="838199" y="1825625"/>
            <a:ext cx="10921409" cy="4351338"/>
          </a:xfrm>
        </p:spPr>
        <p:txBody>
          <a:bodyPr>
            <a:normAutofit fontScale="92500" lnSpcReduction="20000"/>
          </a:bodyPr>
          <a:lstStyle/>
          <a:p>
            <a:r>
              <a:rPr lang="en-CA" sz="3200" dirty="0" smtClean="0"/>
              <a:t>Free and open source </a:t>
            </a:r>
          </a:p>
          <a:p>
            <a:endParaRPr lang="en-CA" sz="3200" dirty="0" smtClean="0"/>
          </a:p>
          <a:p>
            <a:r>
              <a:rPr lang="en-US" sz="3200" dirty="0" smtClean="0"/>
              <a:t>Runs on every major operating systems and platforms</a:t>
            </a:r>
            <a:endParaRPr lang="en-CA" sz="3200" dirty="0" smtClean="0"/>
          </a:p>
          <a:p>
            <a:endParaRPr lang="en-CA" sz="3200" dirty="0" smtClean="0"/>
          </a:p>
          <a:p>
            <a:r>
              <a:rPr lang="en-CA" sz="3200" dirty="0" smtClean="0"/>
              <a:t>Contributions from a large community of users</a:t>
            </a:r>
          </a:p>
          <a:p>
            <a:endParaRPr lang="en-CA" sz="3200" dirty="0" smtClean="0"/>
          </a:p>
          <a:p>
            <a:r>
              <a:rPr lang="en-CA" sz="3200" dirty="0" smtClean="0"/>
              <a:t>Well-furnished standard library - </a:t>
            </a:r>
            <a:r>
              <a:rPr lang="en-CA" sz="3200" dirty="0" smtClean="0">
                <a:hlinkClick r:id="rId3"/>
              </a:rPr>
              <a:t>https</a:t>
            </a:r>
            <a:r>
              <a:rPr lang="en-CA" sz="3200" dirty="0">
                <a:hlinkClick r:id="rId3"/>
              </a:rPr>
              <a:t>://docs.python.org/3/library</a:t>
            </a:r>
            <a:r>
              <a:rPr lang="en-CA" sz="3200" dirty="0" smtClean="0">
                <a:hlinkClick r:id="rId3"/>
              </a:rPr>
              <a:t>/</a:t>
            </a:r>
            <a:r>
              <a:rPr lang="en-CA" sz="3200" dirty="0" smtClean="0"/>
              <a:t> </a:t>
            </a:r>
          </a:p>
          <a:p>
            <a:endParaRPr lang="en-US" sz="3200" dirty="0" smtClean="0"/>
          </a:p>
          <a:p>
            <a:r>
              <a:rPr lang="en-US" sz="3200" dirty="0" smtClean="0"/>
              <a:t>Free and seamless interfaces for major libraries and API-powered servers</a:t>
            </a:r>
            <a:endParaRPr lang="en-CA" sz="3200" dirty="0"/>
          </a:p>
        </p:txBody>
      </p:sp>
      <p:sp>
        <p:nvSpPr>
          <p:cNvPr id="4" name="Footer Placeholder 3"/>
          <p:cNvSpPr>
            <a:spLocks noGrp="1"/>
          </p:cNvSpPr>
          <p:nvPr>
            <p:ph type="ftr" sz="quarter" idx="11"/>
          </p:nvPr>
        </p:nvSpPr>
        <p:spPr/>
        <p:txBody>
          <a:bodyPr/>
          <a:lstStyle/>
          <a:p>
            <a:endParaRPr lang="en-CA"/>
          </a:p>
        </p:txBody>
      </p:sp>
    </p:spTree>
    <p:extLst>
      <p:ext uri="{BB962C8B-B14F-4D97-AF65-F5344CB8AC3E}">
        <p14:creationId xmlns:p14="http://schemas.microsoft.com/office/powerpoint/2010/main" val="137760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13535</TotalTime>
  <Words>2341</Words>
  <Application>Microsoft Office PowerPoint</Application>
  <PresentationFormat>Widescreen</PresentationFormat>
  <Paragraphs>465</Paragraphs>
  <Slides>32</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Introducing Python</vt:lpstr>
      <vt:lpstr>Python’s Popularity </vt:lpstr>
      <vt:lpstr>Python leads in many domains</vt:lpstr>
      <vt:lpstr>Python’s Key Advantages </vt:lpstr>
      <vt:lpstr>1. General-Purpose Language</vt:lpstr>
      <vt:lpstr>2. Interpreted language </vt:lpstr>
      <vt:lpstr>3. Dynamically-typed language</vt:lpstr>
      <vt:lpstr>4. Easy to Learn</vt:lpstr>
      <vt:lpstr>5. Broad Support</vt:lpstr>
      <vt:lpstr>6. Data Science - Machine Learning</vt:lpstr>
      <vt:lpstr>6. Data Science - Text Analysis </vt:lpstr>
      <vt:lpstr>6. Data Science - Web Scraping</vt:lpstr>
      <vt:lpstr>8. Others</vt:lpstr>
      <vt:lpstr>PowerPoint Presentation</vt:lpstr>
      <vt:lpstr>Session 2 : Agenda</vt:lpstr>
      <vt:lpstr>Data Structure - Values and Types</vt:lpstr>
      <vt:lpstr>Data Structure - Strings</vt:lpstr>
      <vt:lpstr>Data Structure - Variables</vt:lpstr>
      <vt:lpstr>Operation - Functions</vt:lpstr>
      <vt:lpstr>Data Structure - List</vt:lpstr>
      <vt:lpstr>Operation – Indexing and Slicing </vt:lpstr>
      <vt:lpstr>Operation – Arithmetic</vt:lpstr>
      <vt:lpstr>Operation - Iterations</vt:lpstr>
      <vt:lpstr>Operation - Conditionals</vt:lpstr>
      <vt:lpstr>Data Structure - Dictionary</vt:lpstr>
      <vt:lpstr>List vs Dictionary</vt:lpstr>
      <vt:lpstr>Session 3 : Agenda</vt:lpstr>
      <vt:lpstr>NumPy</vt:lpstr>
      <vt:lpstr>List vs ndarray</vt:lpstr>
      <vt:lpstr>Pandas</vt:lpstr>
      <vt:lpstr>Pandas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Python</dc:title>
  <dc:creator>Niti Mishra</dc:creator>
  <cp:lastModifiedBy>Niti Mishra</cp:lastModifiedBy>
  <cp:revision>164</cp:revision>
  <dcterms:created xsi:type="dcterms:W3CDTF">2019-06-14T15:14:48Z</dcterms:created>
  <dcterms:modified xsi:type="dcterms:W3CDTF">2019-06-25T18:44:56Z</dcterms:modified>
</cp:coreProperties>
</file>