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3" r:id="rId9"/>
    <p:sldId id="264" r:id="rId10"/>
    <p:sldId id="268" r:id="rId11"/>
    <p:sldId id="283" r:id="rId12"/>
    <p:sldId id="269" r:id="rId13"/>
    <p:sldId id="270" r:id="rId14"/>
    <p:sldId id="261" r:id="rId15"/>
    <p:sldId id="272" r:id="rId16"/>
    <p:sldId id="273" r:id="rId17"/>
    <p:sldId id="274" r:id="rId18"/>
    <p:sldId id="271" r:id="rId19"/>
    <p:sldId id="287" r:id="rId20"/>
    <p:sldId id="286" r:id="rId21"/>
    <p:sldId id="291" r:id="rId22"/>
    <p:sldId id="288" r:id="rId23"/>
    <p:sldId id="275" r:id="rId24"/>
    <p:sldId id="289" r:id="rId25"/>
    <p:sldId id="284" r:id="rId26"/>
    <p:sldId id="290" r:id="rId27"/>
    <p:sldId id="279" r:id="rId28"/>
    <p:sldId id="276" r:id="rId29"/>
    <p:sldId id="292" r:id="rId30"/>
    <p:sldId id="278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40250" autoAdjust="0"/>
  </p:normalViewPr>
  <p:slideViewPr>
    <p:cSldViewPr snapToGrid="0">
      <p:cViewPr varScale="1">
        <p:scale>
          <a:sx n="54" d="100"/>
          <a:sy n="54" d="100"/>
        </p:scale>
        <p:origin x="2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5852-E733-48CB-B94B-BDA4655C96DB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65B0D-E704-4AD5-8770-EDF0921F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01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yst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TIOBE:             </a:t>
            </a:r>
            <a:r>
              <a:rPr lang="en-US" dirty="0" smtClean="0"/>
              <a:t>The </a:t>
            </a:r>
            <a:r>
              <a:rPr lang="en-US" dirty="0" smtClean="0"/>
              <a:t>main reason for this is that </a:t>
            </a:r>
            <a:r>
              <a:rPr lang="en-US" b="1" dirty="0" smtClean="0"/>
              <a:t>software engineering is booming.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It </a:t>
            </a:r>
            <a:r>
              <a:rPr lang="en-US" b="1" dirty="0" smtClean="0"/>
              <a:t>attracts lots of newcomers</a:t>
            </a:r>
            <a:r>
              <a:rPr lang="en-US" dirty="0" smtClean="0"/>
              <a:t> to the field.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Java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US" b="1" dirty="0" smtClean="0"/>
              <a:t>too verbose for beginners</a:t>
            </a:r>
            <a:r>
              <a:rPr lang="en-US" dirty="0" smtClean="0"/>
              <a:t> because to run a simple program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such </a:t>
            </a:r>
            <a:r>
              <a:rPr lang="en-US" dirty="0" smtClean="0"/>
              <a:t>as "hello world" in Java you need to have knowledge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of </a:t>
            </a:r>
            <a:r>
              <a:rPr lang="en-US" dirty="0" smtClean="0"/>
              <a:t>classes, static methods and packages.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C </a:t>
            </a:r>
            <a:r>
              <a:rPr lang="en-US" dirty="0" smtClean="0"/>
              <a:t>this is a bit easier, but then you need to face </a:t>
            </a:r>
            <a:r>
              <a:rPr lang="en-US" b="1" dirty="0" smtClean="0"/>
              <a:t>explicit memory management</a:t>
            </a:r>
            <a:r>
              <a:rPr lang="en-US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b="1" dirty="0" smtClean="0"/>
              <a:t>In Python this is just a one-liner. </a:t>
            </a: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STACKOVERFLOW:   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wealthy countries (defined as high income by World Bank).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  the six of the ten most-visited Stack Overflow tags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endParaRPr lang="en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 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is also growing in non-high income countries,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not surpassed the level of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java, C#, 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248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Spacy becoming the choice for building products and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47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When </a:t>
            </a:r>
            <a:r>
              <a:rPr lang="en-US" b="0" dirty="0" smtClean="0">
                <a:effectLst/>
              </a:rPr>
              <a:t>you start out with web scraping, 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	</a:t>
            </a:r>
            <a:r>
              <a:rPr lang="en-US" b="1" dirty="0" smtClean="0">
                <a:effectLst/>
              </a:rPr>
              <a:t>no </a:t>
            </a:r>
            <a:r>
              <a:rPr lang="en-US" b="1" dirty="0" smtClean="0">
                <a:effectLst/>
              </a:rPr>
              <a:t>need to start from the scratch 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effectLst/>
              </a:rPr>
              <a:t>	many </a:t>
            </a:r>
            <a:r>
              <a:rPr lang="en-US" b="1" dirty="0" smtClean="0">
                <a:effectLst/>
              </a:rPr>
              <a:t>third party libraries </a:t>
            </a:r>
            <a:r>
              <a:rPr lang="en-US" b="0" dirty="0" smtClean="0">
                <a:effectLst/>
              </a:rPr>
              <a:t>dedicated to web </a:t>
            </a:r>
            <a:r>
              <a:rPr lang="en-US" b="0" dirty="0" smtClean="0">
                <a:effectLst/>
              </a:rPr>
              <a:t>scraping</a:t>
            </a:r>
          </a:p>
          <a:p>
            <a:r>
              <a:rPr lang="en-US" b="0" dirty="0" smtClean="0">
                <a:effectLst/>
              </a:rPr>
              <a:t>	which </a:t>
            </a:r>
            <a:r>
              <a:rPr lang="en-US" b="0" dirty="0" smtClean="0">
                <a:effectLst/>
              </a:rPr>
              <a:t>you can </a:t>
            </a:r>
            <a:r>
              <a:rPr lang="en-US" b="1" dirty="0" smtClean="0">
                <a:effectLst/>
              </a:rPr>
              <a:t>easily </a:t>
            </a:r>
            <a:r>
              <a:rPr lang="en-US" b="1" dirty="0" smtClean="0">
                <a:effectLst/>
              </a:rPr>
              <a:t>master</a:t>
            </a:r>
          </a:p>
          <a:p>
            <a:endParaRPr lang="en-US" b="0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Scrapy</a:t>
            </a:r>
            <a:r>
              <a:rPr lang="en-US" b="1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has some great features 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	</a:t>
            </a:r>
            <a:r>
              <a:rPr lang="en-US" b="1" dirty="0" smtClean="0">
                <a:effectLst/>
              </a:rPr>
              <a:t>enhanced </a:t>
            </a:r>
            <a:r>
              <a:rPr lang="en-US" b="1" dirty="0" smtClean="0">
                <a:effectLst/>
              </a:rPr>
              <a:t>performance </a:t>
            </a:r>
            <a:r>
              <a:rPr lang="en-US" b="0" dirty="0" smtClean="0">
                <a:effectLst/>
              </a:rPr>
              <a:t>owing to the Twisted </a:t>
            </a:r>
            <a:r>
              <a:rPr lang="en-US" b="0" dirty="0" smtClean="0">
                <a:effectLst/>
              </a:rPr>
              <a:t>library</a:t>
            </a:r>
          </a:p>
          <a:p>
            <a:r>
              <a:rPr lang="en-US" b="0" dirty="0" smtClean="0">
                <a:effectLst/>
              </a:rPr>
              <a:t>	and </a:t>
            </a:r>
            <a:r>
              <a:rPr lang="en-US" b="0" dirty="0" smtClean="0">
                <a:effectLst/>
              </a:rPr>
              <a:t>a variety of </a:t>
            </a:r>
            <a:r>
              <a:rPr lang="en-US" b="1" dirty="0" smtClean="0">
                <a:effectLst/>
              </a:rPr>
              <a:t>debugging </a:t>
            </a:r>
            <a:r>
              <a:rPr lang="en-US" b="1" dirty="0" smtClean="0">
                <a:effectLst/>
              </a:rPr>
              <a:t>tools</a:t>
            </a:r>
            <a:endParaRPr lang="en-US" b="1" dirty="0" smtClean="0"/>
          </a:p>
          <a:p>
            <a:endParaRPr lang="en-US" b="0" dirty="0" smtClean="0">
              <a:effectLst/>
            </a:endParaRPr>
          </a:p>
          <a:p>
            <a:r>
              <a:rPr lang="en-US" b="1" dirty="0" smtClean="0">
                <a:effectLst/>
              </a:rPr>
              <a:t>Beautiful </a:t>
            </a:r>
            <a:r>
              <a:rPr lang="en-US" b="1" dirty="0" smtClean="0">
                <a:effectLst/>
              </a:rPr>
              <a:t>soup </a:t>
            </a:r>
            <a:r>
              <a:rPr lang="en-US" b="0" dirty="0" smtClean="0">
                <a:effectLst/>
              </a:rPr>
              <a:t>is a Python library that’s 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	</a:t>
            </a:r>
            <a:r>
              <a:rPr lang="en-US" b="1" dirty="0" smtClean="0">
                <a:effectLst/>
              </a:rPr>
              <a:t>designed </a:t>
            </a:r>
            <a:r>
              <a:rPr lang="en-US" b="1" dirty="0" smtClean="0">
                <a:effectLst/>
              </a:rPr>
              <a:t>for fast and highly efficient web scraping</a:t>
            </a:r>
            <a:r>
              <a:rPr lang="en-US" b="0" dirty="0" smtClean="0">
                <a:effectLst/>
              </a:rPr>
              <a:t>. 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	</a:t>
            </a:r>
            <a:r>
              <a:rPr lang="en-US" b="1" dirty="0" err="1" smtClean="0">
                <a:effectLst/>
              </a:rPr>
              <a:t>Pythonic</a:t>
            </a:r>
            <a:r>
              <a:rPr lang="en-US" b="1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idioms </a:t>
            </a:r>
            <a:r>
              <a:rPr lang="en-US" b="0" dirty="0" smtClean="0">
                <a:effectLst/>
              </a:rPr>
              <a:t>for navigation, searching, and modifying a parse tree. 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	can </a:t>
            </a:r>
            <a:r>
              <a:rPr lang="en-US" b="0" dirty="0" smtClean="0">
                <a:effectLst/>
              </a:rPr>
              <a:t>also convert incoming documents to Unicode and outgoing documents to </a:t>
            </a:r>
            <a:r>
              <a:rPr lang="en-US" b="0" dirty="0" smtClean="0">
                <a:effectLst/>
              </a:rPr>
              <a:t>UTF-8</a:t>
            </a:r>
          </a:p>
          <a:p>
            <a:r>
              <a:rPr lang="en-US" b="0" dirty="0" smtClean="0">
                <a:effectLst/>
              </a:rPr>
              <a:t>	works </a:t>
            </a:r>
            <a:r>
              <a:rPr lang="en-US" b="0" dirty="0" smtClean="0">
                <a:effectLst/>
              </a:rPr>
              <a:t>on popular Python parsers like </a:t>
            </a:r>
            <a:r>
              <a:rPr lang="en-US" b="0" dirty="0" err="1" smtClean="0">
                <a:effectLst/>
              </a:rPr>
              <a:t>lxml</a:t>
            </a:r>
            <a:r>
              <a:rPr lang="en-US" b="0" dirty="0" smtClean="0">
                <a:effectLst/>
              </a:rPr>
              <a:t> and html5lib, which allow you to try different parsing methodologies</a:t>
            </a:r>
            <a:r>
              <a:rPr lang="en-US" b="0" dirty="0" smtClean="0">
                <a:effectLst/>
              </a:rPr>
              <a:t>.</a:t>
            </a:r>
          </a:p>
          <a:p>
            <a:endParaRPr lang="en-US" dirty="0" smtClean="0"/>
          </a:p>
          <a:p>
            <a:r>
              <a:rPr lang="en-US" b="0" dirty="0" smtClean="0">
                <a:effectLst/>
              </a:rPr>
              <a:t>These highly evolved web scraping libraries make Python the best language for web scraping.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effectLst/>
              </a:rPr>
              <a:t>With very few lines of code you</a:t>
            </a:r>
            <a:r>
              <a:rPr lang="en-US" b="1" baseline="0" dirty="0" smtClean="0">
                <a:effectLst/>
              </a:rPr>
              <a:t> can scrap data from the internet. </a:t>
            </a:r>
          </a:p>
          <a:p>
            <a:r>
              <a:rPr lang="en-US" b="0" baseline="0" dirty="0" smtClean="0">
                <a:effectLst/>
              </a:rPr>
              <a:t>	Talk through the comment.</a:t>
            </a:r>
          </a:p>
          <a:p>
            <a:r>
              <a:rPr lang="en-US" b="0" baseline="0" dirty="0" smtClean="0">
                <a:effectLst/>
              </a:rPr>
              <a:t>	You can learn this and take class to understand further.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07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57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3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25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95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name of the function bounds to itself compound operations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82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0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964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7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Fun fact</a:t>
            </a:r>
            <a:r>
              <a:rPr lang="en-US" dirty="0" smtClean="0"/>
              <a:t>. Python is not named after the snake. It’s named after the British TV show Monty Python.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was </a:t>
            </a:r>
            <a:r>
              <a:rPr lang="en-US" b="1" dirty="0" smtClean="0"/>
              <a:t>designed</a:t>
            </a:r>
            <a:r>
              <a:rPr lang="en-US" b="1" baseline="0" dirty="0" smtClean="0"/>
              <a:t> as a numerical computing languages </a:t>
            </a:r>
            <a:endParaRPr lang="en-US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	</a:t>
            </a:r>
            <a:r>
              <a:rPr lang="en-US" baseline="0" dirty="0" smtClean="0"/>
              <a:t>like </a:t>
            </a:r>
            <a:r>
              <a:rPr lang="en-US" baseline="0" dirty="0" smtClean="0"/>
              <a:t>Fortran, R SAS or the more recent Julia.</a:t>
            </a:r>
          </a:p>
          <a:p>
            <a:endParaRPr lang="en-US" dirty="0" smtClean="0"/>
          </a:p>
          <a:p>
            <a:r>
              <a:rPr lang="en-US" dirty="0" smtClean="0"/>
              <a:t>originally conceptualized by </a:t>
            </a:r>
            <a:r>
              <a:rPr lang="en-US" b="1" dirty="0" smtClean="0"/>
              <a:t>Guido van Rossum </a:t>
            </a:r>
            <a:r>
              <a:rPr lang="en-US" dirty="0" smtClean="0"/>
              <a:t>in the late 1980s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member of the </a:t>
            </a:r>
            <a:r>
              <a:rPr lang="en-US" b="1" dirty="0" smtClean="0"/>
              <a:t>National Research Institute of Mathematics and Computer Science. </a:t>
            </a:r>
          </a:p>
          <a:p>
            <a:endParaRPr lang="en-US" dirty="0" smtClean="0"/>
          </a:p>
          <a:p>
            <a:r>
              <a:rPr lang="en-US" dirty="0" smtClean="0"/>
              <a:t>had </a:t>
            </a:r>
            <a:r>
              <a:rPr lang="en-US" b="1" dirty="0" smtClean="0"/>
              <a:t>exception handling </a:t>
            </a:r>
            <a:r>
              <a:rPr lang="en-US" dirty="0" smtClean="0"/>
              <a:t>and 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b="1" dirty="0" smtClean="0"/>
              <a:t>targeted for the Amoeba </a:t>
            </a:r>
            <a:r>
              <a:rPr lang="en-US" dirty="0" smtClean="0"/>
              <a:t>operating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892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069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909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issue working with each item in a python list isn't very efficient, and can lead to performance problems well before other languages designed for working with data.</a:t>
            </a:r>
            <a:endParaRPr lang="en-CA" dirty="0" smtClean="0"/>
          </a:p>
          <a:p>
            <a:endParaRPr lang="en-US" dirty="0" smtClean="0"/>
          </a:p>
          <a:p>
            <a:r>
              <a:rPr lang="en-US" b="1" dirty="0" err="1" smtClean="0"/>
              <a:t>Ndarray</a:t>
            </a:r>
            <a:r>
              <a:rPr lang="en-US" b="1" dirty="0" smtClean="0"/>
              <a:t> stores data </a:t>
            </a:r>
            <a:r>
              <a:rPr lang="en-US" dirty="0" smtClean="0"/>
              <a:t>in a simpler form, and manipulates it more directly in memory.</a:t>
            </a:r>
          </a:p>
          <a:p>
            <a:endParaRPr lang="en-US" dirty="0" smtClean="0"/>
          </a:p>
          <a:p>
            <a:r>
              <a:rPr lang="en-US" dirty="0" smtClean="0"/>
              <a:t>One of these tools is a high-performance multidimensional array object that is a powerful data structure for efficient computation of arrays and matrices.</a:t>
            </a:r>
          </a:p>
          <a:p>
            <a:endParaRPr lang="en-US" dirty="0" smtClean="0"/>
          </a:p>
          <a:p>
            <a:r>
              <a:rPr lang="en-US" dirty="0" smtClean="0"/>
              <a:t>To work with these arrays, there’s a vast amount of high-level mathematical functions operate on these matrices and arrays.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350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918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05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39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baseline="0" dirty="0" err="1" smtClean="0"/>
              <a:t>Matlab’s</a:t>
            </a:r>
            <a:r>
              <a:rPr lang="en-US" b="1" baseline="0" dirty="0" smtClean="0"/>
              <a:t> </a:t>
            </a:r>
            <a:r>
              <a:rPr lang="en-US" baseline="0" dirty="0" smtClean="0"/>
              <a:t>focused on matrix and linear algebra operations so its one </a:t>
            </a:r>
            <a:r>
              <a:rPr lang="en-US" baseline="0" dirty="0" smtClean="0"/>
              <a:t>liner equations is </a:t>
            </a:r>
            <a:r>
              <a:rPr lang="en-US" baseline="0" dirty="0" smtClean="0"/>
              <a:t>unsurpassed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R</a:t>
            </a:r>
            <a:r>
              <a:rPr lang="en-US" baseline="0" dirty="0" smtClean="0"/>
              <a:t> great for interactive </a:t>
            </a:r>
            <a:r>
              <a:rPr lang="en-US" baseline="0" dirty="0" smtClean="0"/>
              <a:t>data </a:t>
            </a:r>
            <a:r>
              <a:rPr lang="en-US" baseline="0" dirty="0" smtClean="0"/>
              <a:t>analysis and open library for statistics but not larger development projects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Mathematica </a:t>
            </a:r>
            <a:r>
              <a:rPr lang="en-US" baseline="0" dirty="0" smtClean="0"/>
              <a:t>is good for pure math but not </a:t>
            </a:r>
            <a:r>
              <a:rPr lang="en-US" baseline="0" dirty="0" smtClean="0"/>
              <a:t>intended for </a:t>
            </a:r>
            <a:r>
              <a:rPr lang="en-US" baseline="0" dirty="0" smtClean="0"/>
              <a:t>programming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 build just about anything.</a:t>
            </a: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purpose language 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is used to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programs by typing letters, numbers and symbols 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and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programmers to use formal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allows one to easily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other libraries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databases) for scientific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So, the coder doesn’t have to switch to another language when writing non-scientific code 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01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WHEN THE SOURCE CODE IS TRANSLATED TO SOMETHING MACHINE CAN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allow codes to be read and executed as soon as it is written.</a:t>
            </a:r>
          </a:p>
          <a:p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Ease of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</a:t>
            </a:r>
            <a:r>
              <a:rPr lang="en-US" dirty="0" smtClean="0"/>
              <a:t>Codes are shorter and easier to write</a:t>
            </a:r>
          </a:p>
          <a:p>
            <a:endParaRPr lang="en-US" b="1" dirty="0" smtClean="0"/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Needs to be processed by</a:t>
            </a:r>
            <a:r>
              <a:rPr lang="en-US" baseline="0" dirty="0" smtClean="0"/>
              <a:t> the machine before they can run </a:t>
            </a:r>
            <a:endParaRPr lang="en-US" dirty="0" smtClean="0"/>
          </a:p>
          <a:p>
            <a:pPr lvl="1"/>
            <a:r>
              <a:rPr lang="en-US" dirty="0" smtClean="0"/>
              <a:t>But the coding takes less time to write</a:t>
            </a:r>
          </a:p>
          <a:p>
            <a:endParaRPr lang="en-US" dirty="0" smtClean="0"/>
          </a:p>
          <a:p>
            <a:r>
              <a:rPr lang="en-US" dirty="0" smtClean="0"/>
              <a:t>Portable and Extensible</a:t>
            </a:r>
          </a:p>
          <a:p>
            <a:pPr lvl="1"/>
            <a:r>
              <a:rPr lang="en-US" dirty="0" smtClean="0"/>
              <a:t>Windows, Mac, Linux to Solaris, Play-stations,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Integrates with libraries of other languages easily</a:t>
            </a:r>
            <a:endParaRPr lang="en-CA" dirty="0" smtClean="0"/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</a:t>
            </a:r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mode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type Python programs and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interpreter prints the results</a:t>
            </a:r>
          </a:p>
          <a:p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mode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write a program in a file and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interpreter to execute the contents of the file.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file is called a script.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have a working program, you should store it in a script, so you can execute or modify it in the future.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scripts have names that end with .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mode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interact directly with the interpreter like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notebook. It’s an easy way to get started.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working with more than a few lines of code, it can be clumsy.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alternative is to use the script mode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00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programming languages include some kind of </a:t>
            </a:r>
            <a:r>
              <a:rPr lang="en-CA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type system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formalizes which categories of objects </a:t>
            </a:r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work with and </a:t>
            </a:r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categories are treated.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it doesn’t know about the type of the variable until the code is run. 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“5” will raise a type error in strongly types languages, such as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 do not allow for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‘type coercion’: the ability for a value to change type implicitly in certain contexts. </a:t>
            </a:r>
            <a:endParaRPr lang="en-CA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45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There is no need to deal with </a:t>
            </a:r>
            <a:endParaRPr lang="en-CA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="1" dirty="0" smtClean="0"/>
              <a:t>complex </a:t>
            </a:r>
            <a:r>
              <a:rPr lang="en-CA" b="1" dirty="0" smtClean="0"/>
              <a:t>syntax </a:t>
            </a:r>
            <a:r>
              <a:rPr lang="en-CA" dirty="0" smtClean="0"/>
              <a:t>and </a:t>
            </a:r>
            <a:endParaRPr lang="en-CA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="1" dirty="0" smtClean="0"/>
              <a:t>extensive rules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Python </a:t>
            </a:r>
            <a:r>
              <a:rPr lang="en-CA" dirty="0" smtClean="0"/>
              <a:t>is easy to read and closely resembles the English language.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14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100" dirty="0" smtClean="0"/>
              <a:t>Python </a:t>
            </a:r>
            <a:r>
              <a:rPr lang="en-US" sz="1100" dirty="0" smtClean="0"/>
              <a:t>itself isn't very competitive for numerical computing performance, </a:t>
            </a:r>
            <a:endParaRPr lang="en-US" sz="1100" dirty="0" smtClean="0"/>
          </a:p>
          <a:p>
            <a:pPr lvl="1"/>
            <a:endParaRPr lang="en-US" sz="1100" dirty="0" smtClean="0"/>
          </a:p>
          <a:p>
            <a:pPr lvl="1"/>
            <a:r>
              <a:rPr lang="en-US" sz="1100" dirty="0" smtClean="0"/>
              <a:t>but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 smtClean="0"/>
              <a:t>performance </a:t>
            </a:r>
            <a:r>
              <a:rPr lang="en-US" sz="1100" dirty="0" smtClean="0"/>
              <a:t>code can be wrapped and used from python as a supporting library.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 smtClean="0"/>
              <a:t>This gives users the </a:t>
            </a:r>
            <a:r>
              <a:rPr lang="en-US" sz="1100" b="1" dirty="0" smtClean="0"/>
              <a:t>best of both worlds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lvl="1"/>
            <a:r>
              <a:rPr lang="en-US" sz="1100" dirty="0" smtClean="0"/>
              <a:t>	</a:t>
            </a:r>
            <a:r>
              <a:rPr lang="en-US" sz="1100" b="1" dirty="0" smtClean="0"/>
              <a:t>- </a:t>
            </a:r>
            <a:r>
              <a:rPr lang="en-US" sz="1100" b="1" dirty="0" smtClean="0"/>
              <a:t>the ease of use of python, </a:t>
            </a:r>
            <a:r>
              <a:rPr lang="en-US" sz="1100" dirty="0" smtClean="0"/>
              <a:t>and </a:t>
            </a:r>
            <a:endParaRPr lang="en-US" sz="1100" dirty="0" smtClean="0"/>
          </a:p>
          <a:p>
            <a:pPr lvl="1"/>
            <a:r>
              <a:rPr lang="en-US" sz="1100" dirty="0" smtClean="0"/>
              <a:t>	- </a:t>
            </a:r>
            <a:r>
              <a:rPr lang="en-US" sz="1100" b="1" dirty="0" smtClean="0"/>
              <a:t>the </a:t>
            </a:r>
            <a:r>
              <a:rPr lang="en-US" sz="1100" b="1" dirty="0" smtClean="0"/>
              <a:t>performance of </a:t>
            </a:r>
            <a:r>
              <a:rPr lang="en-US" sz="1100" b="1" dirty="0" smtClean="0"/>
              <a:t>optimized </a:t>
            </a:r>
            <a:r>
              <a:rPr lang="en-US" sz="1100" b="1" dirty="0" smtClean="0"/>
              <a:t>low level </a:t>
            </a:r>
            <a:r>
              <a:rPr lang="en-US" sz="1100" b="1" dirty="0" smtClean="0"/>
              <a:t>code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3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reason experienced programmers should learn Python is for Data Science and Machine Learning applications.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long ago R was considered best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became leading language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diversity of its application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automation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data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analytics,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web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and much more. 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scholars and private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researchers were using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 language for scientific research </a:t>
            </a:r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started to change with the release of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engines such as ‘</a:t>
            </a:r>
            <a:r>
              <a:rPr lang="en-C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‘Pandas’.  </a:t>
            </a:r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CA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deals with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tabular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and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visualizes it with popular libraries such as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seaborn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65B0D-E704-4AD5-8770-EDF0921F65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58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B083-0AFC-4A4E-B7A3-BB7D39BE0AF2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5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358-B334-491A-9084-50E10C2F7A46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85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819-DC4A-420B-B23B-EDE7A784A6D8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8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2264-E957-46E8-908F-A310F0296C75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85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76C1-0385-4300-B5CA-E987B0BF0A87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41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F665-5D40-431B-A406-9129515E916C}" type="datetime1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8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9FFD-B498-44E7-A26E-0404771FDD13}" type="datetime1">
              <a:rPr lang="en-CA" smtClean="0"/>
              <a:t>2019-06-25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9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16E3-DB72-4C18-AAE7-DB9E464B2101}" type="datetime1">
              <a:rPr lang="en-CA" smtClean="0"/>
              <a:t>2019-06-25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97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DE4-811B-4F96-92ED-17E16C5011FE}" type="datetime1">
              <a:rPr lang="en-CA" smtClean="0"/>
              <a:t>2019-06-25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0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2D85-2F6D-4663-B181-00BE1744DDEB}" type="datetime1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08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6D-2324-4865-B326-B01F2BA2CF54}" type="datetime1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4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3D3A-224D-4094-A666-7B07A136E3F3}" type="datetime1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C5CE-3C04-4BF7-BBAD-8A4850BB9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9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s://spacy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ptcloud.wpengine.com/web-crawling-servic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blog/2017/09/06/incredible-growth-pyth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Python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Niti / TDMDAL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747" y="6216307"/>
            <a:ext cx="7626178" cy="365125"/>
          </a:xfrm>
        </p:spPr>
        <p:txBody>
          <a:bodyPr/>
          <a:lstStyle/>
          <a:p>
            <a:pPr algn="l"/>
            <a:r>
              <a:rPr lang="en-US" dirty="0" smtClean="0"/>
              <a:t>Workshop Website : https://</a:t>
            </a:r>
            <a:r>
              <a:rPr lang="en-US" dirty="0"/>
              <a:t>tdmdal.github.io/python-workshop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1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Data Science -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628992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400" dirty="0" smtClean="0"/>
              <a:t>Leading </a:t>
            </a:r>
            <a:r>
              <a:rPr lang="en-CA" sz="3400" dirty="0"/>
              <a:t>language of many data </a:t>
            </a:r>
            <a:r>
              <a:rPr lang="en-CA" sz="3400" dirty="0" smtClean="0"/>
              <a:t>scientists</a:t>
            </a:r>
          </a:p>
          <a:p>
            <a:endParaRPr lang="en-CA" sz="3400" dirty="0" smtClean="0"/>
          </a:p>
          <a:p>
            <a:r>
              <a:rPr lang="en-CA" sz="3400" dirty="0"/>
              <a:t>One of the best collection of machine learning and deep learning libraries </a:t>
            </a:r>
            <a:endParaRPr lang="en-CA" sz="3400" dirty="0" smtClean="0"/>
          </a:p>
          <a:p>
            <a:endParaRPr lang="en-CA" sz="3400" dirty="0"/>
          </a:p>
          <a:p>
            <a:r>
              <a:rPr lang="en-CA" sz="3400" dirty="0" smtClean="0"/>
              <a:t>Numerical </a:t>
            </a:r>
            <a:r>
              <a:rPr lang="en-CA" sz="3400" dirty="0"/>
              <a:t>engines </a:t>
            </a:r>
            <a:r>
              <a:rPr lang="en-CA" sz="3400" dirty="0" smtClean="0"/>
              <a:t>have attracted academic scholars and private researchers</a:t>
            </a:r>
          </a:p>
          <a:p>
            <a:endParaRPr lang="en-CA" sz="3400" dirty="0" smtClean="0"/>
          </a:p>
          <a:p>
            <a:r>
              <a:rPr lang="en-CA" sz="3400" dirty="0" smtClean="0"/>
              <a:t>Popular data visualization libraries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294" y="0"/>
            <a:ext cx="152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Science - Text </a:t>
            </a:r>
            <a:r>
              <a:rPr lang="en-US" dirty="0" smtClean="0"/>
              <a:t>Analysis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Popular for text </a:t>
            </a:r>
            <a:r>
              <a:rPr lang="en-US" sz="2700" dirty="0"/>
              <a:t>mining and N</a:t>
            </a:r>
            <a:r>
              <a:rPr lang="en-US" sz="2700" dirty="0" smtClean="0"/>
              <a:t>atural </a:t>
            </a:r>
            <a:r>
              <a:rPr lang="en-US" sz="2700" dirty="0"/>
              <a:t>L</a:t>
            </a:r>
            <a:r>
              <a:rPr lang="en-US" sz="2700" dirty="0" smtClean="0"/>
              <a:t>anguage Processing (NLP)</a:t>
            </a:r>
          </a:p>
          <a:p>
            <a:pPr marL="0" indent="0">
              <a:buNone/>
            </a:pPr>
            <a:endParaRPr lang="en-US" sz="2700" dirty="0" smtClean="0"/>
          </a:p>
          <a:p>
            <a:r>
              <a:rPr lang="en-US" sz="2900" b="1" dirty="0" smtClean="0">
                <a:hlinkClick r:id="rId3"/>
              </a:rPr>
              <a:t>NLTK</a:t>
            </a:r>
            <a:r>
              <a:rPr lang="en-US" sz="2900" dirty="0" smtClean="0"/>
              <a:t> </a:t>
            </a:r>
          </a:p>
          <a:p>
            <a:pPr lvl="1"/>
            <a:r>
              <a:rPr lang="en-US" sz="2700" dirty="0" smtClean="0"/>
              <a:t>been around a long time</a:t>
            </a:r>
            <a:r>
              <a:rPr lang="en-US" sz="2700" dirty="0"/>
              <a:t> </a:t>
            </a:r>
            <a:r>
              <a:rPr lang="en-US" sz="2700" dirty="0" smtClean="0"/>
              <a:t>as an education and research tool</a:t>
            </a:r>
          </a:p>
          <a:p>
            <a:pPr lvl="1"/>
            <a:r>
              <a:rPr lang="en-US" sz="2700" dirty="0"/>
              <a:t>p</a:t>
            </a:r>
            <a:r>
              <a:rPr lang="en-US" sz="2700" dirty="0" smtClean="0"/>
              <a:t>rovides common natural language functions</a:t>
            </a:r>
          </a:p>
          <a:p>
            <a:pPr marL="228600" lvl="1">
              <a:spcBef>
                <a:spcPts val="1000"/>
              </a:spcBef>
            </a:pPr>
            <a:r>
              <a:rPr lang="en-US" sz="2900" b="1" dirty="0" err="1" smtClean="0">
                <a:hlinkClick r:id="rId4"/>
              </a:rPr>
              <a:t>spaCy</a:t>
            </a:r>
            <a:endParaRPr lang="en-US" sz="2900" b="1" dirty="0" smtClean="0"/>
          </a:p>
          <a:p>
            <a:pPr lvl="1"/>
            <a:r>
              <a:rPr lang="en-US" sz="2700" dirty="0" smtClean="0"/>
              <a:t>modern library that invested </a:t>
            </a:r>
            <a:r>
              <a:rPr lang="en-US" sz="2700" dirty="0"/>
              <a:t>in performance and accuracy benchmarking and </a:t>
            </a:r>
            <a:r>
              <a:rPr lang="en-US" sz="2700" dirty="0" smtClean="0"/>
              <a:t>tuning</a:t>
            </a:r>
            <a:endParaRPr lang="en-US" sz="2700" b="1" dirty="0"/>
          </a:p>
          <a:p>
            <a:r>
              <a:rPr lang="en-US" sz="2900" b="1" dirty="0" err="1" smtClean="0">
                <a:hlinkClick r:id="rId5"/>
              </a:rPr>
              <a:t>Gensim</a:t>
            </a:r>
            <a:r>
              <a:rPr lang="en-US" sz="2900" b="1" dirty="0" smtClean="0"/>
              <a:t> </a:t>
            </a:r>
          </a:p>
          <a:p>
            <a:pPr lvl="1"/>
            <a:r>
              <a:rPr lang="en-US" sz="2700" dirty="0" smtClean="0"/>
              <a:t>leading state-of-the-art package for processing text and working with word vector models, a notable advancement in NLP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Science - </a:t>
            </a:r>
            <a:r>
              <a:rPr lang="en-US" dirty="0" smtClean="0"/>
              <a:t>Web Scraping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Web scraping is about extracting data from websites.</a:t>
            </a:r>
          </a:p>
          <a:p>
            <a:r>
              <a:rPr lang="en-US" b="0" dirty="0" smtClean="0">
                <a:effectLst/>
              </a:rPr>
              <a:t>Python is one of the most popular language for web scraping</a:t>
            </a:r>
          </a:p>
          <a:p>
            <a:r>
              <a:rPr lang="en-US" dirty="0" smtClean="0"/>
              <a:t>No need to start from scratch</a:t>
            </a:r>
          </a:p>
          <a:p>
            <a:r>
              <a:rPr lang="en-US" dirty="0"/>
              <a:t>P</a:t>
            </a:r>
            <a:r>
              <a:rPr lang="en-US" dirty="0" smtClean="0"/>
              <a:t>ython libraries for web-scrapping to get started: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web requests - </a:t>
            </a:r>
            <a:r>
              <a:rPr lang="en-US" b="0" dirty="0" smtClean="0">
                <a:effectLst/>
                <a:hlinkClick r:id="rId3"/>
              </a:rPr>
              <a:t>requests</a:t>
            </a:r>
            <a:endParaRPr lang="en-US" dirty="0"/>
          </a:p>
          <a:p>
            <a:pPr lvl="1"/>
            <a:r>
              <a:rPr lang="en-US" dirty="0" smtClean="0"/>
              <a:t>To p</a:t>
            </a:r>
            <a:r>
              <a:rPr lang="en-US" b="0" dirty="0" smtClean="0">
                <a:effectLst/>
              </a:rPr>
              <a:t>rocess HTML </a:t>
            </a:r>
            <a:r>
              <a:rPr lang="en-US" dirty="0" smtClean="0"/>
              <a:t>content</a:t>
            </a:r>
            <a:r>
              <a:rPr lang="en-US" b="0" dirty="0" smtClean="0">
                <a:effectLst/>
              </a:rPr>
              <a:t> - </a:t>
            </a:r>
            <a:r>
              <a:rPr lang="en-US" dirty="0" err="1" smtClean="0">
                <a:hlinkClick r:id="rId3"/>
              </a:rPr>
              <a:t>Scrap</a:t>
            </a:r>
            <a:r>
              <a:rPr lang="en-US" b="0" dirty="0" err="1" smtClean="0">
                <a:effectLst/>
                <a:hlinkClick r:id="rId3"/>
              </a:rPr>
              <a:t>y</a:t>
            </a:r>
            <a:r>
              <a:rPr lang="en-US" b="0" dirty="0" smtClean="0">
                <a:effectLst/>
              </a:rPr>
              <a:t> and </a:t>
            </a:r>
            <a:r>
              <a:rPr lang="en-US" b="0" dirty="0" smtClean="0">
                <a:effectLst/>
                <a:hlinkClick r:id="rId4"/>
              </a:rPr>
              <a:t>Beautiful Soup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Other libraries -  </a:t>
            </a:r>
            <a:r>
              <a:rPr lang="en-US" dirty="0" err="1" smtClean="0">
                <a:hlinkClick r:id="rId4"/>
              </a:rPr>
              <a:t>lxml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Selenium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b="0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4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Others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054" cy="4530725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Object-oriented programming</a:t>
            </a:r>
          </a:p>
          <a:p>
            <a:pPr lvl="1"/>
            <a:r>
              <a:rPr lang="en-US" sz="2600" dirty="0" smtClean="0"/>
              <a:t>Functional programming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/>
              <a:t>Scripting &amp; </a:t>
            </a:r>
            <a:r>
              <a:rPr lang="en-US" sz="2600" dirty="0" smtClean="0"/>
              <a:t>Automation</a:t>
            </a:r>
            <a:endParaRPr lang="en-US" sz="2600" dirty="0" smtClean="0"/>
          </a:p>
          <a:p>
            <a:pPr lvl="1"/>
            <a:r>
              <a:rPr lang="en-US" sz="2600" dirty="0"/>
              <a:t>Big data </a:t>
            </a:r>
            <a:r>
              <a:rPr lang="en-US" sz="2600" dirty="0" smtClean="0"/>
              <a:t>application</a:t>
            </a:r>
          </a:p>
          <a:p>
            <a:pPr lvl="1"/>
            <a:r>
              <a:rPr lang="en-US" sz="2600" dirty="0"/>
              <a:t>Rapid </a:t>
            </a:r>
            <a:r>
              <a:rPr lang="en-US" sz="2600" dirty="0" smtClean="0"/>
              <a:t>Prototyping</a:t>
            </a:r>
          </a:p>
          <a:p>
            <a:pPr lvl="1"/>
            <a:r>
              <a:rPr lang="en-US" sz="2600" dirty="0" smtClean="0"/>
              <a:t>Web-Development</a:t>
            </a:r>
            <a:endParaRPr lang="en-US" sz="2600" dirty="0"/>
          </a:p>
          <a:p>
            <a:pPr lvl="1"/>
            <a:r>
              <a:rPr lang="en-US" sz="2600" dirty="0" smtClean="0"/>
              <a:t>Desktop &amp; Mobile Applications</a:t>
            </a:r>
          </a:p>
          <a:p>
            <a:pPr lvl="1"/>
            <a:r>
              <a:rPr lang="en-US" sz="2600" dirty="0" smtClean="0"/>
              <a:t>Education!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54" y="365125"/>
            <a:ext cx="5102793" cy="5991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11697" y="3351859"/>
            <a:ext cx="1961965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96" y="1281898"/>
            <a:ext cx="8639783" cy="4355109"/>
          </a:xfrm>
        </p:spPr>
      </p:pic>
    </p:spTree>
    <p:extLst>
      <p:ext uri="{BB962C8B-B14F-4D97-AF65-F5344CB8AC3E}">
        <p14:creationId xmlns:p14="http://schemas.microsoft.com/office/powerpoint/2010/main" val="13901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: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8653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Data Structures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600" dirty="0" smtClean="0"/>
              <a:t>Basic</a:t>
            </a:r>
          </a:p>
          <a:p>
            <a:pPr lvl="2"/>
            <a:r>
              <a:rPr lang="en-US" sz="2600" dirty="0" smtClean="0"/>
              <a:t>Values </a:t>
            </a:r>
            <a:r>
              <a:rPr lang="en-US" sz="2600" dirty="0"/>
              <a:t>and </a:t>
            </a:r>
            <a:r>
              <a:rPr lang="en-US" sz="2600" dirty="0" smtClean="0"/>
              <a:t>Types</a:t>
            </a:r>
          </a:p>
          <a:p>
            <a:pPr lvl="2"/>
            <a:r>
              <a:rPr lang="en-US" sz="2600" dirty="0" smtClean="0"/>
              <a:t>Type - String</a:t>
            </a:r>
          </a:p>
          <a:p>
            <a:pPr lvl="2"/>
            <a:r>
              <a:rPr lang="en-US" sz="2600" dirty="0" smtClean="0"/>
              <a:t>Variables</a:t>
            </a:r>
          </a:p>
          <a:p>
            <a:pPr marL="914400" lvl="2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Native to Python</a:t>
            </a:r>
          </a:p>
          <a:p>
            <a:pPr lvl="2"/>
            <a:r>
              <a:rPr lang="en-US" sz="2600" dirty="0" smtClean="0"/>
              <a:t>List </a:t>
            </a:r>
            <a:endParaRPr lang="en-US" sz="2600" dirty="0"/>
          </a:p>
          <a:p>
            <a:pPr lvl="2"/>
            <a:r>
              <a:rPr lang="en-US" sz="2600" dirty="0" smtClean="0"/>
              <a:t>Dictionary</a:t>
            </a:r>
          </a:p>
          <a:p>
            <a:pPr marL="0" indent="0">
              <a:buNone/>
            </a:pPr>
            <a:r>
              <a:rPr lang="en-US" dirty="0" smtClean="0"/>
              <a:t>2.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sz="2600" dirty="0" smtClean="0"/>
              <a:t>Indexing &amp; Slicing</a:t>
            </a:r>
          </a:p>
          <a:p>
            <a:pPr lvl="1"/>
            <a:r>
              <a:rPr lang="en-US" sz="2600" dirty="0" smtClean="0"/>
              <a:t>Membership </a:t>
            </a:r>
          </a:p>
          <a:p>
            <a:pPr lvl="1"/>
            <a:r>
              <a:rPr lang="en-US" sz="2600" dirty="0" smtClean="0"/>
              <a:t>Arithmetic</a:t>
            </a:r>
          </a:p>
          <a:p>
            <a:pPr marL="457200" lvl="1" indent="0">
              <a:buNone/>
            </a:pPr>
            <a:endParaRPr lang="en-US" sz="2600" dirty="0"/>
          </a:p>
          <a:p>
            <a:pPr lvl="1"/>
            <a:r>
              <a:rPr lang="en-US" sz="2600" dirty="0" smtClean="0"/>
              <a:t>Functions</a:t>
            </a:r>
          </a:p>
          <a:p>
            <a:pPr lvl="1"/>
            <a:r>
              <a:rPr lang="en-US" sz="2600" dirty="0" smtClean="0"/>
              <a:t>Iterations</a:t>
            </a:r>
            <a:endParaRPr lang="en-US" sz="2600" dirty="0"/>
          </a:p>
          <a:p>
            <a:pPr lvl="1"/>
            <a:r>
              <a:rPr lang="en-US" sz="2600" dirty="0" smtClean="0"/>
              <a:t>Conditionals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5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- Values and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644"/>
          </a:xfrm>
        </p:spPr>
        <p:txBody>
          <a:bodyPr>
            <a:normAutofit/>
          </a:bodyPr>
          <a:lstStyle/>
          <a:p>
            <a:r>
              <a:rPr lang="en-US" dirty="0" smtClean="0"/>
              <a:t>A program works with values</a:t>
            </a:r>
          </a:p>
          <a:p>
            <a:endParaRPr lang="en-US" dirty="0" smtClean="0"/>
          </a:p>
          <a:p>
            <a:r>
              <a:rPr lang="en-US" dirty="0"/>
              <a:t>Values can be numbers or </a:t>
            </a:r>
            <a:r>
              <a:rPr lang="en-US" dirty="0" smtClean="0"/>
              <a:t>texts, special characters, etc.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Values belong to different </a:t>
            </a:r>
            <a:r>
              <a:rPr lang="en-US" dirty="0" smtClean="0"/>
              <a:t>types </a:t>
            </a:r>
          </a:p>
          <a:p>
            <a:pPr lvl="1"/>
            <a:r>
              <a:rPr lang="en-US" sz="2600" dirty="0" smtClean="0"/>
              <a:t>Numbers </a:t>
            </a:r>
            <a:r>
              <a:rPr lang="en-US" sz="2600" dirty="0"/>
              <a:t>are usually of type integer </a:t>
            </a:r>
            <a:r>
              <a:rPr lang="en-US" sz="2600" dirty="0" smtClean="0"/>
              <a:t>(e.g. 42) or </a:t>
            </a:r>
            <a:r>
              <a:rPr lang="en-US" sz="2600" dirty="0"/>
              <a:t>float </a:t>
            </a:r>
            <a:r>
              <a:rPr lang="en-US" sz="2600" dirty="0" smtClean="0"/>
              <a:t>(e.g. 35.5)</a:t>
            </a:r>
          </a:p>
          <a:p>
            <a:pPr lvl="1"/>
            <a:r>
              <a:rPr lang="en-US" sz="2600" dirty="0" smtClean="0"/>
              <a:t>Texts </a:t>
            </a:r>
            <a:r>
              <a:rPr lang="en-US" sz="2600" dirty="0"/>
              <a:t>are of type </a:t>
            </a:r>
            <a:r>
              <a:rPr lang="en-US" sz="2600" dirty="0" smtClean="0"/>
              <a:t>string (e.g. ‘Hello World!’)</a:t>
            </a:r>
          </a:p>
          <a:p>
            <a:pPr lvl="1"/>
            <a:r>
              <a:rPr lang="en-US" sz="2600" dirty="0" smtClean="0"/>
              <a:t>True or False are of type </a:t>
            </a:r>
            <a:r>
              <a:rPr lang="en-US" sz="2600" dirty="0" err="1" smtClean="0"/>
              <a:t>boolean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Structure - </a:t>
            </a:r>
            <a:r>
              <a:rPr lang="en-US" dirty="0" smtClean="0"/>
              <a:t>Strings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sequence of character(s)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Strings are contained by either single or double quotes</a:t>
            </a:r>
          </a:p>
          <a:p>
            <a:endParaRPr lang="en-US" dirty="0" smtClean="0"/>
          </a:p>
          <a:p>
            <a:r>
              <a:rPr lang="en-US" dirty="0" smtClean="0"/>
              <a:t>Two strings can be combined by using + operator</a:t>
            </a:r>
          </a:p>
          <a:p>
            <a:endParaRPr lang="en-US" dirty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repeated by * </a:t>
            </a:r>
            <a:r>
              <a:rPr lang="en-US" dirty="0"/>
              <a:t>operator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Structure - </a:t>
            </a:r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powerful feature of programming languages is the ability to manipulate variables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Variable is a name that it refers to a value</a:t>
            </a:r>
          </a:p>
          <a:p>
            <a:endParaRPr lang="en-US" dirty="0" smtClean="0"/>
          </a:p>
          <a:p>
            <a:r>
              <a:rPr lang="en-US" dirty="0" smtClean="0"/>
              <a:t>Variable names must follow naming rules</a:t>
            </a:r>
          </a:p>
          <a:p>
            <a:endParaRPr lang="en-US" dirty="0" smtClean="0"/>
          </a:p>
          <a:p>
            <a:r>
              <a:rPr lang="en-US" dirty="0" err="1" smtClean="0"/>
              <a:t>NameError</a:t>
            </a:r>
            <a:r>
              <a:rPr lang="en-US" dirty="0" smtClean="0"/>
              <a:t> is a common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6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-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are manipulated using functions (and operators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/>
              <a:t>The name of the function is bound to compound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that are attached to specific class of objects are called methods and are accessed using the dot expression</a:t>
            </a:r>
          </a:p>
          <a:p>
            <a:endParaRPr lang="en-US" dirty="0" smtClean="0"/>
          </a:p>
          <a:p>
            <a:r>
              <a:rPr lang="en-US" dirty="0" smtClean="0"/>
              <a:t>Python has </a:t>
            </a:r>
          </a:p>
          <a:p>
            <a:pPr lvl="1"/>
            <a:r>
              <a:rPr lang="en-US" dirty="0" smtClean="0"/>
              <a:t>Built-in functions</a:t>
            </a:r>
          </a:p>
          <a:p>
            <a:pPr lvl="1"/>
            <a:r>
              <a:rPr lang="en-US" dirty="0" smtClean="0"/>
              <a:t>Third party functions and</a:t>
            </a:r>
          </a:p>
          <a:p>
            <a:pPr lvl="1"/>
            <a:r>
              <a:rPr lang="en-US" dirty="0" smtClean="0"/>
              <a:t>You can create your own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Popularity	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47" y="1449860"/>
            <a:ext cx="5279772" cy="43152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5423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In 2018, Python became the biggest gainer in the </a:t>
            </a:r>
            <a:r>
              <a:rPr lang="en-US" sz="2600" dirty="0" err="1" smtClean="0"/>
              <a:t>Tiobe</a:t>
            </a:r>
            <a:r>
              <a:rPr lang="en-US" sz="2600" dirty="0" smtClean="0"/>
              <a:t> index of language popularity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b="1" dirty="0" smtClean="0"/>
              <a:t>In </a:t>
            </a:r>
            <a:r>
              <a:rPr lang="en-CA" sz="2600" b="1" dirty="0"/>
              <a:t>June 2017, </a:t>
            </a:r>
            <a:r>
              <a:rPr lang="en-CA" sz="2600" b="1" dirty="0" smtClean="0"/>
              <a:t>Python </a:t>
            </a:r>
            <a:r>
              <a:rPr lang="en-CA" sz="2600" b="1" dirty="0"/>
              <a:t>became the most visited tag on Stack </a:t>
            </a:r>
            <a:r>
              <a:rPr lang="en-CA" sz="2600" b="1" dirty="0" smtClean="0"/>
              <a:t>Overflow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600" dirty="0"/>
              <a:t>In 2016, Python </a:t>
            </a:r>
            <a:r>
              <a:rPr lang="en-CA" sz="2600" dirty="0" smtClean="0"/>
              <a:t>became the </a:t>
            </a:r>
            <a:r>
              <a:rPr lang="en-CA" sz="2600" dirty="0"/>
              <a:t>most </a:t>
            </a:r>
            <a:r>
              <a:rPr lang="en-CA" sz="2600" dirty="0" smtClean="0"/>
              <a:t>frequently taught </a:t>
            </a:r>
            <a:r>
              <a:rPr lang="en-CA" sz="2600" dirty="0"/>
              <a:t>language in colleges and </a:t>
            </a:r>
            <a:r>
              <a:rPr lang="en-CA" sz="2600" dirty="0" smtClean="0"/>
              <a:t>universities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7978" y="5765072"/>
            <a:ext cx="456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 smtClean="0"/>
              <a:t>Fig. 1 Six </a:t>
            </a:r>
            <a:r>
              <a:rPr lang="en-CA" sz="1200" i="1" dirty="0"/>
              <a:t>of the ten most-visited Stack Overflow tags in high-income countries from 2012 to </a:t>
            </a:r>
            <a:r>
              <a:rPr lang="en-CA" sz="1200" i="1" dirty="0" smtClean="0"/>
              <a:t>2018 (Source: </a:t>
            </a:r>
            <a:r>
              <a:rPr lang="en-CA" sz="1200" i="1" dirty="0" smtClean="0">
                <a:hlinkClick r:id="rId4"/>
              </a:rPr>
              <a:t>https://stackoverflow.blog/2017/09/06/incredible-growth-python/</a:t>
            </a:r>
            <a:r>
              <a:rPr lang="en-CA" sz="1200" i="1" dirty="0" smtClean="0"/>
              <a:t> )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5979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Structure -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A list is a mutable, ordered sequence of </a:t>
            </a:r>
            <a:r>
              <a:rPr lang="en-US" altLang="en-US" dirty="0" smtClean="0"/>
              <a:t>items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It can </a:t>
            </a:r>
            <a:r>
              <a:rPr lang="en-US" altLang="en-US" dirty="0"/>
              <a:t>be indexed, sliced, and </a:t>
            </a:r>
            <a:r>
              <a:rPr lang="en-US" altLang="en-US" dirty="0" smtClean="0"/>
              <a:t>changed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Each element can be accessed using its position in the </a:t>
            </a:r>
            <a:r>
              <a:rPr lang="en-US" altLang="en-US" dirty="0" smtClean="0"/>
              <a:t>list 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Positions are indicated by an integer value called index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8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 – Indexing and Slicing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Indexing</a:t>
            </a:r>
          </a:p>
          <a:p>
            <a:pPr lvl="1"/>
            <a:r>
              <a:rPr lang="en-US" sz="2600" dirty="0" smtClean="0"/>
              <a:t>[ ] operator</a:t>
            </a:r>
          </a:p>
          <a:p>
            <a:pPr lvl="1"/>
            <a:r>
              <a:rPr lang="en-US" sz="2600" dirty="0" smtClean="0"/>
              <a:t>Selects one element from a sequence</a:t>
            </a:r>
          </a:p>
          <a:p>
            <a:pPr lvl="1"/>
            <a:r>
              <a:rPr lang="en-US" sz="2600" dirty="0" smtClean="0"/>
              <a:t>Integer inside [ ] indicates the position of the element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Slicing</a:t>
            </a:r>
          </a:p>
          <a:p>
            <a:pPr lvl="1"/>
            <a:r>
              <a:rPr lang="en-US" sz="2600" dirty="0" smtClean="0"/>
              <a:t>[ : ] operator</a:t>
            </a:r>
          </a:p>
          <a:p>
            <a:pPr lvl="1"/>
            <a:r>
              <a:rPr lang="en-US" sz="2600" dirty="0"/>
              <a:t>Selects </a:t>
            </a:r>
            <a:r>
              <a:rPr lang="en-US" sz="2600" dirty="0" smtClean="0"/>
              <a:t>a subsequence from a sequence</a:t>
            </a:r>
          </a:p>
          <a:p>
            <a:pPr lvl="1"/>
            <a:r>
              <a:rPr lang="en-US" sz="2600" dirty="0" smtClean="0"/>
              <a:t>Integer before and after : indicates start and stop indices 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/>
              <a:t>no integers are defined then it returns everything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763486" y="5434213"/>
            <a:ext cx="9427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Python index starts at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 minus sign before index indicates backward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6057" y="5246914"/>
            <a:ext cx="10896600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– Arithmetic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lists and lists themselves can be </a:t>
            </a:r>
            <a:r>
              <a:rPr lang="en-US" dirty="0"/>
              <a:t>manipulated using 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- </a:t>
            </a:r>
          </a:p>
          <a:p>
            <a:pPr lvl="1"/>
            <a:r>
              <a:rPr lang="en-US" dirty="0" smtClean="0"/>
              <a:t>*  </a:t>
            </a:r>
          </a:p>
          <a:p>
            <a:pPr marL="457200" lvl="1" indent="0">
              <a:buNone/>
            </a:pPr>
            <a:r>
              <a:rPr lang="en-US" sz="2800" dirty="0" smtClean="0"/>
              <a:t>and other such operators known as arithmetic operators</a:t>
            </a:r>
          </a:p>
          <a:p>
            <a:endParaRPr lang="en-US" dirty="0" smtClean="0"/>
          </a:p>
          <a:p>
            <a:r>
              <a:rPr lang="en-US" dirty="0"/>
              <a:t>Arithmetic operators behave differently on </a:t>
            </a:r>
            <a:endParaRPr lang="en-US" dirty="0" smtClean="0"/>
          </a:p>
          <a:p>
            <a:pPr lvl="1"/>
            <a:r>
              <a:rPr lang="en-US" dirty="0" smtClean="0"/>
              <a:t>lists </a:t>
            </a:r>
            <a:r>
              <a:rPr lang="en-US" dirty="0"/>
              <a:t>and strings vs </a:t>
            </a:r>
            <a:endParaRPr lang="en-US" dirty="0" smtClean="0"/>
          </a:p>
          <a:p>
            <a:pPr lvl="1"/>
            <a:r>
              <a:rPr lang="en-US" dirty="0" smtClean="0"/>
              <a:t>integers </a:t>
            </a:r>
            <a:r>
              <a:rPr lang="en-US" dirty="0"/>
              <a:t>and </a:t>
            </a:r>
            <a:r>
              <a:rPr lang="en-US" dirty="0" smtClean="0"/>
              <a:t>float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6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- Iterations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are useful for manipulating each item in a list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for”statement</a:t>
            </a:r>
            <a:r>
              <a:rPr lang="en-US" dirty="0" smtClean="0"/>
              <a:t> combined with “in” is most commonly used for iterating over sequence of item</a:t>
            </a:r>
          </a:p>
          <a:p>
            <a:endParaRPr lang="en-US" dirty="0" smtClean="0"/>
          </a:p>
          <a:p>
            <a:r>
              <a:rPr lang="en-US" dirty="0" smtClean="0"/>
              <a:t>“in” is a membership operator 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-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order to write useful programs </a:t>
            </a:r>
          </a:p>
          <a:p>
            <a:pPr lvl="1"/>
            <a:r>
              <a:rPr lang="en-US" dirty="0" smtClean="0"/>
              <a:t>we almost always need the ability to check conditions and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the behavior of program accordingly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Python, conditionals can be created with ‘if’ directive</a:t>
            </a:r>
          </a:p>
          <a:p>
            <a:endParaRPr lang="en-US" dirty="0"/>
          </a:p>
          <a:p>
            <a:r>
              <a:rPr lang="en-US" dirty="0" smtClean="0"/>
              <a:t>Conditionals are often combined with comparison operators</a:t>
            </a:r>
          </a:p>
          <a:p>
            <a:pPr lvl="1"/>
            <a:r>
              <a:rPr lang="en-US" dirty="0" smtClean="0"/>
              <a:t>==</a:t>
            </a:r>
          </a:p>
          <a:p>
            <a:pPr lvl="1"/>
            <a:r>
              <a:rPr lang="en-US" dirty="0" smtClean="0"/>
              <a:t>!=</a:t>
            </a:r>
          </a:p>
          <a:p>
            <a:pPr lvl="1"/>
            <a:r>
              <a:rPr lang="en-US" dirty="0" smtClean="0"/>
              <a:t>&gt;=</a:t>
            </a:r>
          </a:p>
          <a:p>
            <a:pPr lvl="1"/>
            <a:r>
              <a:rPr lang="en-US" dirty="0" smtClean="0"/>
              <a:t>&lt; 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- 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mutable</a:t>
            </a:r>
            <a:r>
              <a:rPr lang="en-US" dirty="0"/>
              <a:t>, unordered set of key-value </a:t>
            </a:r>
            <a:r>
              <a:rPr lang="en-US" dirty="0" smtClean="0"/>
              <a:t>pairs separated by :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key must be </a:t>
            </a:r>
            <a:r>
              <a:rPr lang="en-US" dirty="0" smtClean="0"/>
              <a:t>unique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access a given element, </a:t>
            </a:r>
            <a:r>
              <a:rPr lang="en-US" dirty="0" smtClean="0"/>
              <a:t>refer </a:t>
            </a:r>
            <a:r>
              <a:rPr lang="en-US" dirty="0"/>
              <a:t>to it by </a:t>
            </a:r>
            <a:r>
              <a:rPr lang="en-US" dirty="0" smtClean="0"/>
              <a:t>its key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 written using curly brackets</a:t>
            </a:r>
          </a:p>
          <a:p>
            <a:endParaRPr lang="en-US" dirty="0" smtClean="0"/>
          </a:p>
          <a:p>
            <a:r>
              <a:rPr lang="en-US" dirty="0" smtClean="0"/>
              <a:t>Each key-value pair is separated from the next with a comma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 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430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collection of </a:t>
            </a:r>
            <a:r>
              <a:rPr lang="en-US" dirty="0" smtClean="0"/>
              <a:t>items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only values</a:t>
            </a:r>
          </a:p>
          <a:p>
            <a:pPr marL="0" indent="0">
              <a:buNone/>
            </a:pPr>
            <a:r>
              <a:rPr lang="en-US" dirty="0" smtClean="0"/>
              <a:t>Dictionaries 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have any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 smtClean="0"/>
              <a:t>associates </a:t>
            </a:r>
            <a:r>
              <a:rPr lang="en-US" dirty="0"/>
              <a:t>each key with a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38200" y="3483096"/>
            <a:ext cx="1043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Use </a:t>
            </a:r>
            <a:r>
              <a:rPr lang="en-US" sz="2400" dirty="0"/>
              <a:t>dictionary when </a:t>
            </a:r>
            <a:r>
              <a:rPr lang="en-US" sz="2400" dirty="0" smtClean="0"/>
              <a:t>there is an </a:t>
            </a:r>
            <a:r>
              <a:rPr lang="en-US" sz="2400" dirty="0"/>
              <a:t>unordered set of unique keys that map to </a:t>
            </a:r>
            <a:r>
              <a:rPr lang="en-US" sz="2400" dirty="0" smtClean="0"/>
              <a:t>values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Look-ups are </a:t>
            </a:r>
            <a:r>
              <a:rPr lang="en-US" sz="2400" dirty="0"/>
              <a:t>f</a:t>
            </a:r>
            <a:r>
              <a:rPr lang="en-US" sz="2400" dirty="0" smtClean="0"/>
              <a:t>aster in dictionary vs list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Dictionaries are implemented using </a:t>
            </a:r>
            <a:r>
              <a:rPr lang="en-US" sz="2400" b="1" dirty="0"/>
              <a:t>hash </a:t>
            </a:r>
            <a:r>
              <a:rPr lang="en-US" sz="2400" b="1" dirty="0" smtClean="0"/>
              <a:t>tables </a:t>
            </a:r>
            <a:r>
              <a:rPr lang="en-US" sz="2400" dirty="0" smtClean="0"/>
              <a:t>and are highly optimized for mapping</a:t>
            </a:r>
            <a:endParaRPr lang="en-US" sz="2400" dirty="0"/>
          </a:p>
          <a:p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5142" y="3266711"/>
            <a:ext cx="10267805" cy="581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 :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List vs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Pandas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7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81" y="16847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 its own Python isn't ideal for working with large data</a:t>
            </a:r>
          </a:p>
          <a:p>
            <a:r>
              <a:rPr lang="en-US" dirty="0" smtClean="0"/>
              <a:t>This is where </a:t>
            </a:r>
            <a:r>
              <a:rPr lang="en-US" dirty="0" err="1" smtClean="0"/>
              <a:t>Numpy</a:t>
            </a:r>
            <a:r>
              <a:rPr lang="en-US" dirty="0" smtClean="0"/>
              <a:t> comes in:</a:t>
            </a:r>
          </a:p>
          <a:p>
            <a:pPr lvl="1"/>
            <a:r>
              <a:rPr lang="en-US" dirty="0" smtClean="0"/>
              <a:t>Stands for “Numerical Python”</a:t>
            </a:r>
          </a:p>
          <a:p>
            <a:pPr lvl="1"/>
            <a:r>
              <a:rPr lang="en-US" dirty="0" smtClean="0"/>
              <a:t>Core of Python’s scientific computing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Provides “</a:t>
            </a:r>
            <a:r>
              <a:rPr lang="en-US" dirty="0" err="1" smtClean="0"/>
              <a:t>ndarray</a:t>
            </a:r>
            <a:r>
              <a:rPr lang="en-US" dirty="0"/>
              <a:t>” objects i.e. </a:t>
            </a:r>
            <a:r>
              <a:rPr lang="en-US" dirty="0" smtClean="0"/>
              <a:t>multidimensional arrays</a:t>
            </a:r>
          </a:p>
          <a:p>
            <a:pPr lvl="1"/>
            <a:r>
              <a:rPr lang="en-US" dirty="0" err="1" smtClean="0"/>
              <a:t>Ndarray</a:t>
            </a:r>
            <a:r>
              <a:rPr lang="en-US" dirty="0" smtClean="0"/>
              <a:t> takes up less space and are faster in performance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o</a:t>
            </a:r>
            <a:r>
              <a:rPr lang="en-US" dirty="0" smtClean="0"/>
              <a:t>ptimized implementations of arrays such as </a:t>
            </a:r>
            <a:r>
              <a:rPr lang="en-US" dirty="0" err="1" smtClean="0"/>
              <a:t>vectorised</a:t>
            </a:r>
            <a:r>
              <a:rPr lang="en-US" dirty="0" smtClean="0"/>
              <a:t> operations </a:t>
            </a:r>
          </a:p>
          <a:p>
            <a:pPr lvl="1"/>
            <a:r>
              <a:rPr lang="en-US" dirty="0" smtClean="0"/>
              <a:t>Bears similarities with R and MATLAB</a:t>
            </a:r>
          </a:p>
          <a:p>
            <a:pPr lvl="1"/>
            <a:r>
              <a:rPr lang="en-US" dirty="0" smtClean="0"/>
              <a:t>Pandas </a:t>
            </a:r>
            <a:r>
              <a:rPr lang="en-US" dirty="0"/>
              <a:t>is built on top of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 </a:t>
            </a:r>
            <a:r>
              <a:rPr lang="en-US" dirty="0" err="1" smtClean="0"/>
              <a:t>ndarray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List</a:t>
            </a:r>
          </a:p>
          <a:p>
            <a:pPr lvl="1"/>
            <a:r>
              <a:rPr lang="en-US" sz="2600" dirty="0" smtClean="0"/>
              <a:t>made for heterogeneous types</a:t>
            </a:r>
            <a:br>
              <a:rPr lang="en-US" sz="2600" dirty="0" smtClean="0"/>
            </a:br>
            <a:endParaRPr lang="en-US" sz="2600" dirty="0" smtClean="0"/>
          </a:p>
          <a:p>
            <a:pPr lvl="1"/>
            <a:r>
              <a:rPr lang="en-US" sz="2600" dirty="0" smtClean="0"/>
              <a:t>support adding and removing elements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akes more memory space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erformance can lag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ndarray</a:t>
            </a:r>
            <a:endParaRPr lang="en-US" b="1" dirty="0" smtClean="0"/>
          </a:p>
          <a:p>
            <a:pPr lvl="1"/>
            <a:r>
              <a:rPr lang="en-US" sz="2600" dirty="0" smtClean="0"/>
              <a:t>works </a:t>
            </a:r>
            <a:r>
              <a:rPr lang="en-US" sz="2600" dirty="0"/>
              <a:t>on homogeneous </a:t>
            </a:r>
            <a:r>
              <a:rPr lang="en-US" sz="2600" dirty="0" smtClean="0"/>
              <a:t>types</a:t>
            </a:r>
          </a:p>
          <a:p>
            <a:pPr marL="457200" lvl="1" indent="0">
              <a:buNone/>
            </a:pPr>
            <a:endParaRPr lang="en-US" sz="2600" dirty="0"/>
          </a:p>
          <a:p>
            <a:pPr lvl="1"/>
            <a:r>
              <a:rPr lang="en-US" sz="2600" dirty="0" smtClean="0"/>
              <a:t>does not allow removing or adding items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acked into memory more efficiently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Performance is usually faster</a:t>
            </a:r>
          </a:p>
          <a:p>
            <a:pPr lvl="1"/>
            <a:endParaRPr lang="en-US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8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leads in many domains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573" y="2265405"/>
            <a:ext cx="10515600" cy="3360844"/>
          </a:xfrm>
        </p:spPr>
        <p:txBody>
          <a:bodyPr numCol="2">
            <a:normAutofit/>
          </a:bodyPr>
          <a:lstStyle/>
          <a:p>
            <a:r>
              <a:rPr lang="en-US" sz="3000" dirty="0" smtClean="0"/>
              <a:t>Statistical analysis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cientific computing</a:t>
            </a:r>
          </a:p>
          <a:p>
            <a:r>
              <a:rPr lang="en-US" sz="3000" dirty="0" smtClean="0"/>
              <a:t>Machine learning</a:t>
            </a:r>
          </a:p>
          <a:p>
            <a:r>
              <a:rPr lang="en-US" sz="3000" dirty="0" smtClean="0"/>
              <a:t>Data visualization</a:t>
            </a:r>
          </a:p>
          <a:p>
            <a:r>
              <a:rPr lang="en-US" sz="3000" dirty="0"/>
              <a:t>Artificial intelligence</a:t>
            </a:r>
          </a:p>
          <a:p>
            <a:endParaRPr lang="en-US" sz="3000" dirty="0" smtClean="0"/>
          </a:p>
          <a:p>
            <a:r>
              <a:rPr lang="en-US" sz="3000" dirty="0" smtClean="0"/>
              <a:t>Others:</a:t>
            </a:r>
          </a:p>
          <a:p>
            <a:pPr lvl="1"/>
            <a:r>
              <a:rPr lang="en-US" sz="2600" dirty="0" smtClean="0"/>
              <a:t>Scripting &amp; automation</a:t>
            </a:r>
          </a:p>
          <a:p>
            <a:pPr lvl="1"/>
            <a:r>
              <a:rPr lang="en-US" sz="2600" dirty="0" smtClean="0"/>
              <a:t>Web development</a:t>
            </a:r>
          </a:p>
          <a:p>
            <a:pPr lvl="1"/>
            <a:r>
              <a:rPr lang="en-US" sz="2600" dirty="0" smtClean="0"/>
              <a:t>Systems testing &amp; prototyping</a:t>
            </a:r>
          </a:p>
          <a:p>
            <a:pPr lvl="1"/>
            <a:r>
              <a:rPr lang="en-US" sz="2600" dirty="0" smtClean="0"/>
              <a:t>Desktop &amp; mobile </a:t>
            </a:r>
            <a:r>
              <a:rPr lang="en-US" sz="2600" dirty="0"/>
              <a:t>a</a:t>
            </a:r>
            <a:r>
              <a:rPr lang="en-US" sz="2600" dirty="0" smtClean="0"/>
              <a:t>pplications</a:t>
            </a:r>
          </a:p>
          <a:p>
            <a:pPr lvl="1"/>
            <a:r>
              <a:rPr lang="en-US" sz="2600" dirty="0" smtClean="0"/>
              <a:t>Education!</a:t>
            </a:r>
          </a:p>
          <a:p>
            <a:pPr lvl="1"/>
            <a:endParaRPr lang="en-CA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4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widely used python library in data science</a:t>
            </a:r>
          </a:p>
          <a:p>
            <a:r>
              <a:rPr lang="en-US" dirty="0" smtClean="0"/>
              <a:t>Provides high-performance tools </a:t>
            </a:r>
            <a:r>
              <a:rPr lang="en-US" dirty="0"/>
              <a:t>to </a:t>
            </a:r>
            <a:r>
              <a:rPr lang="en-US" dirty="0" smtClean="0"/>
              <a:t>extract</a:t>
            </a:r>
            <a:r>
              <a:rPr lang="en-US" dirty="0"/>
              <a:t>, clean, transform and analyze your data</a:t>
            </a:r>
          </a:p>
          <a:p>
            <a:endParaRPr lang="en-US" dirty="0" smtClean="0"/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2d table object called “</a:t>
            </a:r>
            <a:r>
              <a:rPr lang="en-US" dirty="0" err="1" smtClean="0"/>
              <a:t>Dataframe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1d array object called “Series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Additional functionalities over </a:t>
            </a:r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Pivot table</a:t>
            </a:r>
          </a:p>
          <a:p>
            <a:pPr lvl="1"/>
            <a:r>
              <a:rPr lang="en-US" dirty="0" smtClean="0"/>
              <a:t>Column based computations </a:t>
            </a:r>
          </a:p>
          <a:p>
            <a:pPr lvl="1"/>
            <a:r>
              <a:rPr lang="en-US" dirty="0" smtClean="0"/>
              <a:t>Plotting graphs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Importing </a:t>
            </a:r>
          </a:p>
          <a:p>
            <a:r>
              <a:rPr lang="en-US" dirty="0" smtClean="0"/>
              <a:t>Indexing </a:t>
            </a:r>
          </a:p>
          <a:p>
            <a:pPr lvl="1"/>
            <a:r>
              <a:rPr lang="en-US" dirty="0" smtClean="0"/>
              <a:t>By column names</a:t>
            </a:r>
          </a:p>
          <a:p>
            <a:pPr lvl="1"/>
            <a:r>
              <a:rPr lang="en-US" dirty="0" smtClean="0"/>
              <a:t>By index numbers</a:t>
            </a:r>
          </a:p>
          <a:p>
            <a:pPr lvl="1"/>
            <a:r>
              <a:rPr lang="en-US" dirty="0" smtClean="0"/>
              <a:t>By index labels (if applicable)</a:t>
            </a:r>
          </a:p>
          <a:p>
            <a:r>
              <a:rPr lang="en-US" dirty="0" smtClean="0"/>
              <a:t>Changing data types</a:t>
            </a:r>
          </a:p>
          <a:p>
            <a:r>
              <a:rPr lang="en-US" dirty="0" smtClean="0"/>
              <a:t>Math Operations</a:t>
            </a:r>
          </a:p>
          <a:p>
            <a:r>
              <a:rPr lang="en-US" dirty="0" smtClean="0"/>
              <a:t>Resetting Index</a:t>
            </a:r>
          </a:p>
          <a:p>
            <a:endParaRPr lang="en-US" dirty="0" smtClean="0"/>
          </a:p>
          <a:p>
            <a:r>
              <a:rPr lang="en-US" dirty="0"/>
              <a:t>Dropping Columns </a:t>
            </a:r>
            <a:endParaRPr lang="en-US" dirty="0" smtClean="0"/>
          </a:p>
          <a:p>
            <a:r>
              <a:rPr lang="en-US" dirty="0" smtClean="0"/>
              <a:t>Creating new columns</a:t>
            </a:r>
          </a:p>
          <a:p>
            <a:r>
              <a:rPr lang="en-US" dirty="0" smtClean="0"/>
              <a:t>Aggregating and Grouping in Pandas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Built-in functions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2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i="1" dirty="0" smtClean="0"/>
              <a:t>		End of presentation</a:t>
            </a:r>
            <a:endParaRPr lang="en-CA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5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Key Advantages	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5637905" cy="4264457"/>
          </a:xfrm>
        </p:spPr>
        <p:txBody>
          <a:bodyPr numCol="1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General-purpose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Interpreted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Dynamically-typed language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Easy to learn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Broad support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Data science libraries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Web scrapping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104" y="1730544"/>
            <a:ext cx="461503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600" dirty="0" smtClean="0"/>
              <a:t>Others: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Object-oriented programming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Functional programming</a:t>
            </a:r>
          </a:p>
          <a:p>
            <a:pPr marL="971550" lvl="1" indent="-514350">
              <a:buFont typeface="+mj-lt"/>
              <a:buAutoNum type="romanLcPeriod"/>
            </a:pPr>
            <a:endParaRPr lang="en-US" sz="2200" dirty="0" smtClean="0"/>
          </a:p>
          <a:p>
            <a:pPr marL="971550" lvl="1" indent="-514350">
              <a:buFont typeface="+mj-lt"/>
              <a:buAutoNum type="romanLcPeriod"/>
            </a:pPr>
            <a:endParaRPr lang="en-US" sz="2200" dirty="0"/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Big data application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Scripting and automation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Rapid prototyping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 smtClean="0"/>
              <a:t>Web development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975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General-Purpose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9862"/>
          </a:xfrm>
        </p:spPr>
        <p:txBody>
          <a:bodyPr numCol="1" spcCol="914400">
            <a:normAutofit fontScale="92500" lnSpcReduction="10000"/>
          </a:bodyPr>
          <a:lstStyle/>
          <a:p>
            <a:pPr lvl="0"/>
            <a:r>
              <a:rPr lang="en-CA" sz="2600" dirty="0" smtClean="0"/>
              <a:t>Greatness for many </a:t>
            </a:r>
            <a:r>
              <a:rPr lang="en-CA" sz="2600" dirty="0"/>
              <a:t>o</a:t>
            </a:r>
            <a:r>
              <a:rPr lang="en-CA" sz="2600" dirty="0" smtClean="0"/>
              <a:t>ver excellence </a:t>
            </a:r>
            <a:r>
              <a:rPr lang="en-CA" sz="2600" dirty="0"/>
              <a:t>for one </a:t>
            </a:r>
            <a:r>
              <a:rPr lang="en-CA" sz="2600" dirty="0" smtClean="0"/>
              <a:t>application </a:t>
            </a:r>
          </a:p>
          <a:p>
            <a:pPr marL="0" lvl="0" indent="0">
              <a:buNone/>
            </a:pPr>
            <a:endParaRPr lang="en-CA" sz="2600" dirty="0" smtClean="0"/>
          </a:p>
          <a:p>
            <a:r>
              <a:rPr lang="en-US" sz="2600" baseline="0" dirty="0" smtClean="0"/>
              <a:t>Solve a lot of different problems across a lot of different domains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No need to switch to another language when writing scientific code</a:t>
            </a:r>
          </a:p>
          <a:p>
            <a:endParaRPr lang="en-US" sz="2600" dirty="0" smtClean="0"/>
          </a:p>
          <a:p>
            <a:r>
              <a:rPr lang="en-US" sz="2600" dirty="0" smtClean="0"/>
              <a:t>Becoming better at Python leads to genuine programming skill!</a:t>
            </a:r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6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Interpreted language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7594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Ease of Use</a:t>
            </a:r>
          </a:p>
          <a:p>
            <a:endParaRPr lang="en-US" dirty="0" smtClean="0"/>
          </a:p>
          <a:p>
            <a:r>
              <a:rPr lang="en-US" dirty="0" smtClean="0"/>
              <a:t>Time</a:t>
            </a:r>
          </a:p>
          <a:p>
            <a:endParaRPr lang="en-US" dirty="0" smtClean="0"/>
          </a:p>
          <a:p>
            <a:r>
              <a:rPr lang="en-US" dirty="0" smtClean="0"/>
              <a:t>Portable and Extensible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Modes of use:</a:t>
            </a:r>
          </a:p>
          <a:p>
            <a:pPr lvl="1"/>
            <a:r>
              <a:rPr lang="en-US" dirty="0" smtClean="0"/>
              <a:t>Command-line mode</a:t>
            </a:r>
          </a:p>
          <a:p>
            <a:pPr lvl="1"/>
            <a:r>
              <a:rPr lang="en-US" dirty="0" smtClean="0"/>
              <a:t>Script mode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Dynamically-typed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type-systems differ based on </a:t>
            </a:r>
            <a:r>
              <a:rPr lang="en-CA" u="sng" dirty="0"/>
              <a:t>when types are checked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In Python, types </a:t>
            </a:r>
            <a:r>
              <a:rPr lang="en-CA" dirty="0"/>
              <a:t>are checked </a:t>
            </a:r>
            <a:r>
              <a:rPr lang="en-CA" dirty="0" smtClean="0"/>
              <a:t>on the fly i.e. during the execution </a:t>
            </a:r>
          </a:p>
          <a:p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Allows </a:t>
            </a:r>
            <a:r>
              <a:rPr lang="en-US" sz="2800" dirty="0"/>
              <a:t>type of the variable to change over its </a:t>
            </a:r>
            <a:r>
              <a:rPr lang="en-US" sz="2800" dirty="0" smtClean="0"/>
              <a:t>lifetime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CA" sz="2800" dirty="0" smtClean="0"/>
              <a:t>This makes testing/debugging slightly faster and easier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2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Easy to 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Simple and </a:t>
            </a:r>
            <a:r>
              <a:rPr lang="en-CA" dirty="0"/>
              <a:t>straightforward </a:t>
            </a:r>
            <a:r>
              <a:rPr lang="en-CA" dirty="0" smtClean="0"/>
              <a:t>syntax</a:t>
            </a:r>
          </a:p>
          <a:p>
            <a:endParaRPr lang="en-CA" dirty="0" smtClean="0"/>
          </a:p>
          <a:p>
            <a:r>
              <a:rPr lang="en-CA" dirty="0" smtClean="0"/>
              <a:t>Easy </a:t>
            </a:r>
            <a:r>
              <a:rPr lang="en-CA" dirty="0"/>
              <a:t>to read and closely resembles the English </a:t>
            </a:r>
            <a:r>
              <a:rPr lang="en-CA" dirty="0" smtClean="0"/>
              <a:t>language</a:t>
            </a:r>
            <a:endParaRPr lang="en-CA" dirty="0"/>
          </a:p>
          <a:p>
            <a:endParaRPr lang="en-US" dirty="0" smtClean="0"/>
          </a:p>
          <a:p>
            <a:r>
              <a:rPr lang="en-US" dirty="0" smtClean="0"/>
              <a:t>More time solving problem and less time on language complexities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Can still learn about programming paradigms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1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Broad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14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 smtClean="0"/>
              <a:t>Free and open source </a:t>
            </a:r>
          </a:p>
          <a:p>
            <a:endParaRPr lang="en-CA" sz="3200" dirty="0" smtClean="0"/>
          </a:p>
          <a:p>
            <a:r>
              <a:rPr lang="en-US" sz="3200" dirty="0" smtClean="0"/>
              <a:t>Runs on every major operating systems and platforms</a:t>
            </a:r>
            <a:endParaRPr lang="en-CA" sz="3200" dirty="0" smtClean="0"/>
          </a:p>
          <a:p>
            <a:endParaRPr lang="en-CA" sz="3200" dirty="0" smtClean="0"/>
          </a:p>
          <a:p>
            <a:r>
              <a:rPr lang="en-CA" sz="3200" dirty="0" smtClean="0"/>
              <a:t>Contributions from a large community of users</a:t>
            </a:r>
          </a:p>
          <a:p>
            <a:endParaRPr lang="en-CA" sz="3200" dirty="0" smtClean="0"/>
          </a:p>
          <a:p>
            <a:r>
              <a:rPr lang="en-CA" sz="3200" dirty="0" smtClean="0"/>
              <a:t>Well-furnished standard library - </a:t>
            </a:r>
            <a:r>
              <a:rPr lang="en-CA" sz="3200" dirty="0" smtClean="0">
                <a:hlinkClick r:id="rId3"/>
              </a:rPr>
              <a:t>https</a:t>
            </a:r>
            <a:r>
              <a:rPr lang="en-CA" sz="3200" dirty="0">
                <a:hlinkClick r:id="rId3"/>
              </a:rPr>
              <a:t>://docs.python.org/3/library</a:t>
            </a:r>
            <a:r>
              <a:rPr lang="en-CA" sz="3200" dirty="0" smtClean="0">
                <a:hlinkClick r:id="rId3"/>
              </a:rPr>
              <a:t>/</a:t>
            </a:r>
            <a:r>
              <a:rPr lang="en-CA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Free and seamless interfaces for major libraries and API-powered servers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6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14699</TotalTime>
  <Words>1761</Words>
  <Application>Microsoft Office PowerPoint</Application>
  <PresentationFormat>Widescreen</PresentationFormat>
  <Paragraphs>509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Introducing Python</vt:lpstr>
      <vt:lpstr>Python’s Popularity </vt:lpstr>
      <vt:lpstr>Python leads in many domains</vt:lpstr>
      <vt:lpstr>Python’s Key Advantages </vt:lpstr>
      <vt:lpstr>1. General-Purpose Language</vt:lpstr>
      <vt:lpstr>2. Interpreted language </vt:lpstr>
      <vt:lpstr>3. Dynamically-typed language</vt:lpstr>
      <vt:lpstr>4. Easy to Learn</vt:lpstr>
      <vt:lpstr>5. Broad Support</vt:lpstr>
      <vt:lpstr>6. Data Science - Machine Learning</vt:lpstr>
      <vt:lpstr>6. Data Science - Text Analysis </vt:lpstr>
      <vt:lpstr>6. Data Science - Web Scraping</vt:lpstr>
      <vt:lpstr>8. Others</vt:lpstr>
      <vt:lpstr>PowerPoint Presentation</vt:lpstr>
      <vt:lpstr>Session 2 : Agenda</vt:lpstr>
      <vt:lpstr>Data Structure - Values and Types</vt:lpstr>
      <vt:lpstr>Data Structure - Strings</vt:lpstr>
      <vt:lpstr>Data Structure - Variables</vt:lpstr>
      <vt:lpstr>Operation - Functions</vt:lpstr>
      <vt:lpstr>Data Structure - List</vt:lpstr>
      <vt:lpstr>Operation – Indexing and Slicing </vt:lpstr>
      <vt:lpstr>Operation – Arithmetic</vt:lpstr>
      <vt:lpstr>Operation - Iterations</vt:lpstr>
      <vt:lpstr>Operation - Conditionals</vt:lpstr>
      <vt:lpstr>Data Structure - Dictionary</vt:lpstr>
      <vt:lpstr>List vs Dictionary</vt:lpstr>
      <vt:lpstr>Session 3 : Agenda</vt:lpstr>
      <vt:lpstr>NumPy</vt:lpstr>
      <vt:lpstr>List vs ndarray</vt:lpstr>
      <vt:lpstr>Pandas</vt:lpstr>
      <vt:lpstr>Pandas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Python</dc:title>
  <dc:creator>Niti Mishra</dc:creator>
  <cp:lastModifiedBy>Niti Mishra</cp:lastModifiedBy>
  <cp:revision>179</cp:revision>
  <dcterms:created xsi:type="dcterms:W3CDTF">2019-06-14T15:14:48Z</dcterms:created>
  <dcterms:modified xsi:type="dcterms:W3CDTF">2019-06-26T14:42:18Z</dcterms:modified>
</cp:coreProperties>
</file>