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43FEA-7A47-4409-9E89-FC170A623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455DBF-6D85-48C6-8AA1-BA917C2FB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45BF1-9C23-40AD-8349-E05418B61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85B5C-F08E-4AE1-92FF-384357E21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3B116-9529-466B-AC7B-A74F95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6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96799-CA27-4790-989C-57DD8467B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4402C2-F698-476B-9D72-442347D77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5C79D-FC09-4104-926E-DE4DD920E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4BBA1-54F6-4019-B5A2-84A658D10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07567-BD8C-45DA-8D0B-13DAD6F9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0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525709-D6AC-4A8F-B8AC-9000214497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5FEA65-8697-4C09-B004-4CFE8A26A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D9E41-8DF6-4C00-93AC-BB3392D83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F2D0B-5479-4E58-BFAE-EF554D49F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272FB-65B5-4679-9584-9FC1BB7B6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01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4474B-8A0A-4249-9DD6-26237794E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1969F-ABDC-4435-A745-655D77EB4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380DB-4035-4455-BE5C-57F4F44D9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79801-5ECD-43D3-838F-ABC46DAB5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8BDAD-83E7-42B3-B17B-A69C4DE03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5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7E510-0D60-41E4-9372-43C6C45B7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6BA69-9FB2-4475-A3AE-BA1D638B3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7FFD9-5F22-48F0-A50C-A74460217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F0EF2-D60D-48DC-ACB7-5EBDA7B4B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781CE-4C65-4E71-87AF-D1D980179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4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E8B63-9609-4BBF-B743-D777B4DBF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47E64-1CC9-4DDF-9F4E-4F343FA90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334DA-952F-49BE-98A3-B0B5951C9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DB9B6-5453-4646-8E07-962A19DBF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1F20A-11BE-49CD-B10F-D144B50DB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9D41E-52C1-4753-A8AE-839119E0E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25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5CDAE-B3A5-4198-BB2B-A5DE0479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C9265-34A2-4D68-9006-733197A67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F443B-2F35-4DF8-92C6-77CA6897B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D721E-B603-4652-AD34-ACC9CC973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A36147-1663-4047-BA93-92E35B6E09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F5C402-BC23-4C6B-BF62-257371740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630A76-FC91-446A-986D-4DBB10DE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F3F732-1534-48FF-98C9-201E971B8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20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4D641-8516-4EA7-8D85-EA92E6B15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0B0FA3-5168-4AE2-BCC7-3B697DABF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C0C84-0AF9-46E5-9013-D179D931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E34D5-EF49-4430-93AB-784D927FA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91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D809D-A7AA-4E24-8396-9E2E05D0C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9DD26D-8B7B-4051-A0A7-1E16F74CC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FB25F9-E06D-4E40-8E32-9E1C1A62D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5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542B-6186-430E-BFD1-FB6C77D1E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FDAE4-C113-45FE-BEA5-E0A749CA1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9AFE6-43A3-475F-9169-AA3879E04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C6F24-508F-4B9D-8285-3EB28C4A4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D152C-C3EC-4054-9B61-90ED8C2C0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BF4D2-F189-4941-AE6D-BEFA39FD5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29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65D83-DD8F-4BB1-87AD-D482C3BDA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384BBE-D187-4EDC-AE0F-35D5DFB14F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F51AA-7423-4E97-B9C7-443C8C0B6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348D00-6958-49DF-9B3D-58CDEF569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5460A-A98E-402B-BBB0-208A5AB9E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14EC8-9890-43DB-B530-6F48BDDE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7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A8D812-302F-4F90-A3A7-482910CD5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123EC-1FFA-46CB-8871-EAF17D6C9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D4AA6-8077-4EAF-AE9E-7D9FB52B3D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41FFD-5D10-463C-B7CE-F9E5B3035469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705BA-E28C-4DA2-8032-24F203AC4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03837-9D8E-4C34-9AD5-4D3CA46B04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8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0E499EAA-FCF4-4E79-97FA-B59BB8589E07}"/>
              </a:ext>
            </a:extLst>
          </p:cNvPr>
          <p:cNvSpPr/>
          <p:nvPr/>
        </p:nvSpPr>
        <p:spPr>
          <a:xfrm>
            <a:off x="109775" y="4941570"/>
            <a:ext cx="3454832" cy="1106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2D851B6-714A-4883-8D4E-754A7ED882BA}"/>
              </a:ext>
            </a:extLst>
          </p:cNvPr>
          <p:cNvSpPr/>
          <p:nvPr/>
        </p:nvSpPr>
        <p:spPr>
          <a:xfrm>
            <a:off x="109775" y="3281232"/>
            <a:ext cx="3454832" cy="1106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FF60AC-91EF-4D69-ACB9-CC146BDC6526}"/>
              </a:ext>
            </a:extLst>
          </p:cNvPr>
          <p:cNvSpPr/>
          <p:nvPr/>
        </p:nvSpPr>
        <p:spPr>
          <a:xfrm>
            <a:off x="9597616" y="3216286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#1: open-door class (</a:t>
            </a:r>
            <a:r>
              <a:rPr lang="en-US" sz="800" dirty="0" err="1">
                <a:solidFill>
                  <a:schemeClr val="bg1"/>
                </a:solidFill>
              </a:rPr>
              <a:t>sean</a:t>
            </a:r>
            <a:r>
              <a:rPr lang="en-US" sz="800" dirty="0">
                <a:solidFill>
                  <a:schemeClr val="bg1"/>
                </a:solidFill>
              </a:rPr>
              <a:t>)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CB5917-D9C5-4F78-B41A-F70D3EFFCF26}"/>
              </a:ext>
            </a:extLst>
          </p:cNvPr>
          <p:cNvSpPr/>
          <p:nvPr/>
        </p:nvSpPr>
        <p:spPr>
          <a:xfrm>
            <a:off x="7309461" y="3867766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#2: build the trapdoor using the assets (</a:t>
            </a:r>
            <a:r>
              <a:rPr lang="en-US" sz="800" dirty="0" err="1">
                <a:solidFill>
                  <a:schemeClr val="bg1"/>
                </a:solidFill>
              </a:rPr>
              <a:t>sean</a:t>
            </a:r>
            <a:r>
              <a:rPr lang="en-US" sz="800" dirty="0">
                <a:solidFill>
                  <a:schemeClr val="bg1"/>
                </a:solidFill>
              </a:rPr>
              <a:t>)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26B1B57-39F1-4784-BB8C-D498B044853A}"/>
              </a:ext>
            </a:extLst>
          </p:cNvPr>
          <p:cNvSpPr/>
          <p:nvPr/>
        </p:nvSpPr>
        <p:spPr>
          <a:xfrm>
            <a:off x="5200520" y="3867766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#4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 implementing the open-door into the trap (</a:t>
            </a:r>
            <a:r>
              <a:rPr lang="en-US" sz="800" dirty="0" err="1">
                <a:solidFill>
                  <a:schemeClr val="bg1"/>
                </a:solidFill>
              </a:rPr>
              <a:t>sean</a:t>
            </a:r>
            <a:r>
              <a:rPr lang="en-US" sz="800" dirty="0">
                <a:solidFill>
                  <a:schemeClr val="bg1"/>
                </a:solidFill>
              </a:rPr>
              <a:t>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AFE952-47A5-42E2-A2EC-FF7ABEA49A89}"/>
              </a:ext>
            </a:extLst>
          </p:cNvPr>
          <p:cNvSpPr txBox="1"/>
          <p:nvPr/>
        </p:nvSpPr>
        <p:spPr>
          <a:xfrm>
            <a:off x="4615529" y="0"/>
            <a:ext cx="29609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Agile Assignment#:</a:t>
            </a:r>
          </a:p>
          <a:p>
            <a:pPr algn="ctr"/>
            <a:r>
              <a:rPr lang="en-US" sz="2800" dirty="0"/>
              <a:t>Agile Team #: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0298AF-3D44-4478-B386-6971E79EB79D}"/>
              </a:ext>
            </a:extLst>
          </p:cNvPr>
          <p:cNvSpPr txBox="1"/>
          <p:nvPr/>
        </p:nvSpPr>
        <p:spPr>
          <a:xfrm>
            <a:off x="286719" y="1139125"/>
            <a:ext cx="9919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 Backlog Item		Tasks			Started Tasks		Done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931A1A-F246-44F6-A374-61C9F9C636E0}"/>
              </a:ext>
            </a:extLst>
          </p:cNvPr>
          <p:cNvSpPr/>
          <p:nvPr/>
        </p:nvSpPr>
        <p:spPr>
          <a:xfrm>
            <a:off x="109776" y="1814529"/>
            <a:ext cx="3454832" cy="1106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16E663B-7C2E-4835-91C1-5C8FB8698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843588"/>
              </p:ext>
            </p:extLst>
          </p:nvPr>
        </p:nvGraphicFramePr>
        <p:xfrm>
          <a:off x="109777" y="1508457"/>
          <a:ext cx="3454833" cy="2559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889">
                  <a:extLst>
                    <a:ext uri="{9D8B030D-6E8A-4147-A177-3AD203B41FA5}">
                      <a16:colId xmlns:a16="http://schemas.microsoft.com/office/drawing/2014/main" val="233666424"/>
                    </a:ext>
                  </a:extLst>
                </a:gridCol>
                <a:gridCol w="783522">
                  <a:extLst>
                    <a:ext uri="{9D8B030D-6E8A-4147-A177-3AD203B41FA5}">
                      <a16:colId xmlns:a16="http://schemas.microsoft.com/office/drawing/2014/main" val="972059951"/>
                    </a:ext>
                  </a:extLst>
                </a:gridCol>
                <a:gridCol w="1049516">
                  <a:extLst>
                    <a:ext uri="{9D8B030D-6E8A-4147-A177-3AD203B41FA5}">
                      <a16:colId xmlns:a16="http://schemas.microsoft.com/office/drawing/2014/main" val="2188007159"/>
                    </a:ext>
                  </a:extLst>
                </a:gridCol>
                <a:gridCol w="899906">
                  <a:extLst>
                    <a:ext uri="{9D8B030D-6E8A-4147-A177-3AD203B41FA5}">
                      <a16:colId xmlns:a16="http://schemas.microsoft.com/office/drawing/2014/main" val="3389346521"/>
                    </a:ext>
                  </a:extLst>
                </a:gridCol>
              </a:tblGrid>
              <a:tr h="2559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USER STORY ID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As a</a:t>
                      </a:r>
                      <a:endParaRPr 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I want to</a:t>
                      </a:r>
                      <a:endParaRPr 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Priority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extLst>
                  <a:ext uri="{0D108BD9-81ED-4DB2-BD59-A6C34878D82A}">
                    <a16:rowId xmlns:a16="http://schemas.microsoft.com/office/drawing/2014/main" val="30084709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488BC97-D05E-4727-B765-F9F045F12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027294"/>
              </p:ext>
            </p:extLst>
          </p:nvPr>
        </p:nvGraphicFramePr>
        <p:xfrm>
          <a:off x="109775" y="3474867"/>
          <a:ext cx="3454833" cy="2411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889">
                  <a:extLst>
                    <a:ext uri="{9D8B030D-6E8A-4147-A177-3AD203B41FA5}">
                      <a16:colId xmlns:a16="http://schemas.microsoft.com/office/drawing/2014/main" val="3693118018"/>
                    </a:ext>
                  </a:extLst>
                </a:gridCol>
                <a:gridCol w="783522">
                  <a:extLst>
                    <a:ext uri="{9D8B030D-6E8A-4147-A177-3AD203B41FA5}">
                      <a16:colId xmlns:a16="http://schemas.microsoft.com/office/drawing/2014/main" val="952852968"/>
                    </a:ext>
                  </a:extLst>
                </a:gridCol>
                <a:gridCol w="1049516">
                  <a:extLst>
                    <a:ext uri="{9D8B030D-6E8A-4147-A177-3AD203B41FA5}">
                      <a16:colId xmlns:a16="http://schemas.microsoft.com/office/drawing/2014/main" val="1816747115"/>
                    </a:ext>
                  </a:extLst>
                </a:gridCol>
                <a:gridCol w="899906">
                  <a:extLst>
                    <a:ext uri="{9D8B030D-6E8A-4147-A177-3AD203B41FA5}">
                      <a16:colId xmlns:a16="http://schemas.microsoft.com/office/drawing/2014/main" val="55182559"/>
                    </a:ext>
                  </a:extLst>
                </a:gridCol>
              </a:tblGrid>
              <a:tr h="2411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Dungeon Master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a trap door in the floor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must have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70" marR="5070" marT="5070" marB="0" anchor="ctr"/>
                </a:tc>
                <a:extLst>
                  <a:ext uri="{0D108BD9-81ED-4DB2-BD59-A6C34878D82A}">
                    <a16:rowId xmlns:a16="http://schemas.microsoft.com/office/drawing/2014/main" val="228711928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B53D829-A13C-4105-BD19-80750650E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145860"/>
              </p:ext>
            </p:extLst>
          </p:nvPr>
        </p:nvGraphicFramePr>
        <p:xfrm>
          <a:off x="109776" y="1970800"/>
          <a:ext cx="3454833" cy="2132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889">
                  <a:extLst>
                    <a:ext uri="{9D8B030D-6E8A-4147-A177-3AD203B41FA5}">
                      <a16:colId xmlns:a16="http://schemas.microsoft.com/office/drawing/2014/main" val="1464581443"/>
                    </a:ext>
                  </a:extLst>
                </a:gridCol>
                <a:gridCol w="783522">
                  <a:extLst>
                    <a:ext uri="{9D8B030D-6E8A-4147-A177-3AD203B41FA5}">
                      <a16:colId xmlns:a16="http://schemas.microsoft.com/office/drawing/2014/main" val="3127435560"/>
                    </a:ext>
                  </a:extLst>
                </a:gridCol>
                <a:gridCol w="1049516">
                  <a:extLst>
                    <a:ext uri="{9D8B030D-6E8A-4147-A177-3AD203B41FA5}">
                      <a16:colId xmlns:a16="http://schemas.microsoft.com/office/drawing/2014/main" val="2161992991"/>
                    </a:ext>
                  </a:extLst>
                </a:gridCol>
                <a:gridCol w="899906">
                  <a:extLst>
                    <a:ext uri="{9D8B030D-6E8A-4147-A177-3AD203B41FA5}">
                      <a16:colId xmlns:a16="http://schemas.microsoft.com/office/drawing/2014/main" val="732979080"/>
                    </a:ext>
                  </a:extLst>
                </a:gridCol>
              </a:tblGrid>
              <a:tr h="2132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Dungeon Master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a potion of flying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should have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70" marR="5070" marT="5070" marB="0" anchor="ctr"/>
                </a:tc>
                <a:extLst>
                  <a:ext uri="{0D108BD9-81ED-4DB2-BD59-A6C34878D82A}">
                    <a16:rowId xmlns:a16="http://schemas.microsoft.com/office/drawing/2014/main" val="294935262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478F167-F54D-4494-B080-8293697F66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015430"/>
              </p:ext>
            </p:extLst>
          </p:nvPr>
        </p:nvGraphicFramePr>
        <p:xfrm>
          <a:off x="109774" y="5037464"/>
          <a:ext cx="3454833" cy="3199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889">
                  <a:extLst>
                    <a:ext uri="{9D8B030D-6E8A-4147-A177-3AD203B41FA5}">
                      <a16:colId xmlns:a16="http://schemas.microsoft.com/office/drawing/2014/main" val="3279005464"/>
                    </a:ext>
                  </a:extLst>
                </a:gridCol>
                <a:gridCol w="783522">
                  <a:extLst>
                    <a:ext uri="{9D8B030D-6E8A-4147-A177-3AD203B41FA5}">
                      <a16:colId xmlns:a16="http://schemas.microsoft.com/office/drawing/2014/main" val="656358195"/>
                    </a:ext>
                  </a:extLst>
                </a:gridCol>
                <a:gridCol w="1049516">
                  <a:extLst>
                    <a:ext uri="{9D8B030D-6E8A-4147-A177-3AD203B41FA5}">
                      <a16:colId xmlns:a16="http://schemas.microsoft.com/office/drawing/2014/main" val="4157299240"/>
                    </a:ext>
                  </a:extLst>
                </a:gridCol>
                <a:gridCol w="899906">
                  <a:extLst>
                    <a:ext uri="{9D8B030D-6E8A-4147-A177-3AD203B41FA5}">
                      <a16:colId xmlns:a16="http://schemas.microsoft.com/office/drawing/2014/main" val="3278814320"/>
                    </a:ext>
                  </a:extLst>
                </a:gridCol>
              </a:tblGrid>
              <a:tr h="3199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Dungeon Master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spear trap in the wall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should have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70" marR="5070" marT="5070" marB="0" anchor="ctr"/>
                </a:tc>
                <a:extLst>
                  <a:ext uri="{0D108BD9-81ED-4DB2-BD59-A6C34878D82A}">
                    <a16:rowId xmlns:a16="http://schemas.microsoft.com/office/drawing/2014/main" val="2103210585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88911F9B-762D-4D9D-8D59-8C7C40A1A285}"/>
              </a:ext>
            </a:extLst>
          </p:cNvPr>
          <p:cNvSpPr/>
          <p:nvPr/>
        </p:nvSpPr>
        <p:spPr>
          <a:xfrm>
            <a:off x="9552368" y="1786108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#1: getting models and assets (</a:t>
            </a:r>
            <a:r>
              <a:rPr lang="en-US" sz="800" dirty="0" err="1">
                <a:solidFill>
                  <a:schemeClr val="bg1"/>
                </a:solidFill>
              </a:rPr>
              <a:t>preston</a:t>
            </a:r>
            <a:r>
              <a:rPr lang="en-US" sz="800" dirty="0">
                <a:solidFill>
                  <a:schemeClr val="bg1"/>
                </a:solidFill>
              </a:rPr>
              <a:t>)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99DA91-943D-48DA-AAB3-0895C2AAF047}"/>
              </a:ext>
            </a:extLst>
          </p:cNvPr>
          <p:cNvSpPr/>
          <p:nvPr/>
        </p:nvSpPr>
        <p:spPr>
          <a:xfrm>
            <a:off x="7202557" y="1895122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#2: creating the class gravity (</a:t>
            </a:r>
            <a:r>
              <a:rPr lang="en-US" sz="800" dirty="0" err="1">
                <a:solidFill>
                  <a:schemeClr val="bg1"/>
                </a:solidFill>
              </a:rPr>
              <a:t>preston</a:t>
            </a:r>
            <a:r>
              <a:rPr lang="en-US" sz="800" dirty="0">
                <a:solidFill>
                  <a:schemeClr val="bg1"/>
                </a:solidFill>
              </a:rPr>
              <a:t>)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D8C12D-0590-401B-9810-3C70D06503BB}"/>
              </a:ext>
            </a:extLst>
          </p:cNvPr>
          <p:cNvSpPr/>
          <p:nvPr/>
        </p:nvSpPr>
        <p:spPr>
          <a:xfrm>
            <a:off x="5246570" y="1868258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#3  place it in the level (</a:t>
            </a:r>
            <a:r>
              <a:rPr lang="en-US" sz="800" dirty="0" err="1">
                <a:solidFill>
                  <a:schemeClr val="bg1"/>
                </a:solidFill>
              </a:rPr>
              <a:t>preston</a:t>
            </a:r>
            <a:r>
              <a:rPr lang="en-US" sz="800" dirty="0">
                <a:solidFill>
                  <a:schemeClr val="bg1"/>
                </a:solidFill>
              </a:rPr>
              <a:t>)</a:t>
            </a:r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6A3EA80-60C5-4431-980D-80005D3FE9D3}"/>
              </a:ext>
            </a:extLst>
          </p:cNvPr>
          <p:cNvCxnSpPr/>
          <p:nvPr/>
        </p:nvCxnSpPr>
        <p:spPr>
          <a:xfrm flipH="1">
            <a:off x="3657600" y="1208868"/>
            <a:ext cx="54244" cy="56491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2BD31D8-AEB2-4A38-A420-A825020DD77E}"/>
              </a:ext>
            </a:extLst>
          </p:cNvPr>
          <p:cNvCxnSpPr/>
          <p:nvPr/>
        </p:nvCxnSpPr>
        <p:spPr>
          <a:xfrm flipH="1">
            <a:off x="6627608" y="1208868"/>
            <a:ext cx="54244" cy="56491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DE8383F-8BE6-4377-8AA9-3A3873DC3067}"/>
              </a:ext>
            </a:extLst>
          </p:cNvPr>
          <p:cNvCxnSpPr/>
          <p:nvPr/>
        </p:nvCxnSpPr>
        <p:spPr>
          <a:xfrm flipH="1">
            <a:off x="9150350" y="1208868"/>
            <a:ext cx="54244" cy="56491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7DACC8D-3953-4CF9-A052-552278EA3516}"/>
              </a:ext>
            </a:extLst>
          </p:cNvPr>
          <p:cNvSpPr txBox="1"/>
          <p:nvPr/>
        </p:nvSpPr>
        <p:spPr>
          <a:xfrm>
            <a:off x="573996" y="81820"/>
            <a:ext cx="2255617" cy="95410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Sprint Backlog</a:t>
            </a:r>
          </a:p>
          <a:p>
            <a:pPr algn="ctr"/>
            <a:r>
              <a:rPr lang="en-US" sz="2800" dirty="0"/>
              <a:t>Task Board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CC570B-E192-42B0-8391-E17D896BC0A2}"/>
              </a:ext>
            </a:extLst>
          </p:cNvPr>
          <p:cNvSpPr/>
          <p:nvPr/>
        </p:nvSpPr>
        <p:spPr>
          <a:xfrm>
            <a:off x="5127844" y="3176603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#3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testing (</a:t>
            </a:r>
            <a:r>
              <a:rPr lang="en-US" sz="800" dirty="0" err="1">
                <a:solidFill>
                  <a:schemeClr val="bg1"/>
                </a:solidFill>
              </a:rPr>
              <a:t>sean</a:t>
            </a:r>
            <a:r>
              <a:rPr lang="en-US" sz="800" dirty="0">
                <a:solidFill>
                  <a:schemeClr val="bg1"/>
                </a:solidFill>
              </a:rPr>
              <a:t>)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4C017B-E044-45E3-A35A-C3666EAC7791}"/>
              </a:ext>
            </a:extLst>
          </p:cNvPr>
          <p:cNvSpPr/>
          <p:nvPr/>
        </p:nvSpPr>
        <p:spPr>
          <a:xfrm>
            <a:off x="7236159" y="4857677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#1: spear trap class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8235D5-838D-4859-8AD3-FF2EE8BEAE4A}"/>
              </a:ext>
            </a:extLst>
          </p:cNvPr>
          <p:cNvSpPr/>
          <p:nvPr/>
        </p:nvSpPr>
        <p:spPr>
          <a:xfrm>
            <a:off x="3811286" y="5484393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#2: build the spear trap using the assets 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FEBB8C-C628-47EE-A353-29FF7CB4BEAD}"/>
              </a:ext>
            </a:extLst>
          </p:cNvPr>
          <p:cNvSpPr/>
          <p:nvPr/>
        </p:nvSpPr>
        <p:spPr>
          <a:xfrm>
            <a:off x="5200520" y="5484393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#4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 implementing the spear trap into the trap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BD24F3-9028-4A9A-94EE-069CEF795F43}"/>
              </a:ext>
            </a:extLst>
          </p:cNvPr>
          <p:cNvSpPr/>
          <p:nvPr/>
        </p:nvSpPr>
        <p:spPr>
          <a:xfrm>
            <a:off x="5200520" y="4941570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#3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Create pressure 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283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0E499EAA-FCF4-4E79-97FA-B59BB8589E07}"/>
              </a:ext>
            </a:extLst>
          </p:cNvPr>
          <p:cNvSpPr/>
          <p:nvPr/>
        </p:nvSpPr>
        <p:spPr>
          <a:xfrm>
            <a:off x="153047" y="3314315"/>
            <a:ext cx="3454832" cy="1106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91A5C0A-177D-4ACA-8DD2-D94B3FB40640}"/>
              </a:ext>
            </a:extLst>
          </p:cNvPr>
          <p:cNvSpPr/>
          <p:nvPr/>
        </p:nvSpPr>
        <p:spPr>
          <a:xfrm>
            <a:off x="9932760" y="3368044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#1: download the assets (AQ)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366D73E-0760-4975-B2C4-E248393EE7D1}"/>
              </a:ext>
            </a:extLst>
          </p:cNvPr>
          <p:cNvSpPr/>
          <p:nvPr/>
        </p:nvSpPr>
        <p:spPr>
          <a:xfrm>
            <a:off x="9659458" y="4171356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#2: designing the level (AQ)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4A551E9-DD03-48FA-A197-301DCA32452A}"/>
              </a:ext>
            </a:extLst>
          </p:cNvPr>
          <p:cNvSpPr/>
          <p:nvPr/>
        </p:nvSpPr>
        <p:spPr>
          <a:xfrm>
            <a:off x="7328257" y="3433645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#3  building the level (AQ)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FF60AC-91EF-4D69-ACB9-CC146BDC6526}"/>
              </a:ext>
            </a:extLst>
          </p:cNvPr>
          <p:cNvSpPr/>
          <p:nvPr/>
        </p:nvSpPr>
        <p:spPr>
          <a:xfrm>
            <a:off x="9659458" y="4724807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#5: download sounds (AQ)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CB5917-D9C5-4F78-B41A-F70D3EFFCF26}"/>
              </a:ext>
            </a:extLst>
          </p:cNvPr>
          <p:cNvSpPr/>
          <p:nvPr/>
        </p:nvSpPr>
        <p:spPr>
          <a:xfrm>
            <a:off x="6978760" y="4225085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#6: implement them into the game (AQ)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26B1B57-39F1-4784-BB8C-D498B044853A}"/>
              </a:ext>
            </a:extLst>
          </p:cNvPr>
          <p:cNvSpPr/>
          <p:nvPr/>
        </p:nvSpPr>
        <p:spPr>
          <a:xfrm>
            <a:off x="5246569" y="3334961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#7  implement them into the characters (AQ)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AFE952-47A5-42E2-A2EC-FF7ABEA49A89}"/>
              </a:ext>
            </a:extLst>
          </p:cNvPr>
          <p:cNvSpPr txBox="1"/>
          <p:nvPr/>
        </p:nvSpPr>
        <p:spPr>
          <a:xfrm>
            <a:off x="4615529" y="0"/>
            <a:ext cx="29609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Agile Assignment#:</a:t>
            </a:r>
          </a:p>
          <a:p>
            <a:pPr algn="ctr"/>
            <a:r>
              <a:rPr lang="en-US" sz="2800" dirty="0"/>
              <a:t>Agile Team #: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0298AF-3D44-4478-B386-6971E79EB79D}"/>
              </a:ext>
            </a:extLst>
          </p:cNvPr>
          <p:cNvSpPr txBox="1"/>
          <p:nvPr/>
        </p:nvSpPr>
        <p:spPr>
          <a:xfrm>
            <a:off x="286719" y="1139125"/>
            <a:ext cx="9919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 Backlog Item		Tasks			Started Tasks		Done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931A1A-F246-44F6-A374-61C9F9C636E0}"/>
              </a:ext>
            </a:extLst>
          </p:cNvPr>
          <p:cNvSpPr/>
          <p:nvPr/>
        </p:nvSpPr>
        <p:spPr>
          <a:xfrm>
            <a:off x="109776" y="1814529"/>
            <a:ext cx="3454832" cy="1106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16E663B-7C2E-4835-91C1-5C8FB8698420}"/>
              </a:ext>
            </a:extLst>
          </p:cNvPr>
          <p:cNvGraphicFramePr>
            <a:graphicFrameLocks noGrp="1"/>
          </p:cNvGraphicFramePr>
          <p:nvPr/>
        </p:nvGraphicFramePr>
        <p:xfrm>
          <a:off x="109777" y="1508457"/>
          <a:ext cx="3454833" cy="2559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889">
                  <a:extLst>
                    <a:ext uri="{9D8B030D-6E8A-4147-A177-3AD203B41FA5}">
                      <a16:colId xmlns:a16="http://schemas.microsoft.com/office/drawing/2014/main" val="233666424"/>
                    </a:ext>
                  </a:extLst>
                </a:gridCol>
                <a:gridCol w="783522">
                  <a:extLst>
                    <a:ext uri="{9D8B030D-6E8A-4147-A177-3AD203B41FA5}">
                      <a16:colId xmlns:a16="http://schemas.microsoft.com/office/drawing/2014/main" val="972059951"/>
                    </a:ext>
                  </a:extLst>
                </a:gridCol>
                <a:gridCol w="1049516">
                  <a:extLst>
                    <a:ext uri="{9D8B030D-6E8A-4147-A177-3AD203B41FA5}">
                      <a16:colId xmlns:a16="http://schemas.microsoft.com/office/drawing/2014/main" val="2188007159"/>
                    </a:ext>
                  </a:extLst>
                </a:gridCol>
                <a:gridCol w="899906">
                  <a:extLst>
                    <a:ext uri="{9D8B030D-6E8A-4147-A177-3AD203B41FA5}">
                      <a16:colId xmlns:a16="http://schemas.microsoft.com/office/drawing/2014/main" val="3389346521"/>
                    </a:ext>
                  </a:extLst>
                </a:gridCol>
              </a:tblGrid>
              <a:tr h="2559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USER STORY ID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As a</a:t>
                      </a:r>
                      <a:endParaRPr 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I want to</a:t>
                      </a:r>
                      <a:endParaRPr 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Priority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extLst>
                  <a:ext uri="{0D108BD9-81ED-4DB2-BD59-A6C34878D82A}">
                    <a16:rowId xmlns:a16="http://schemas.microsoft.com/office/drawing/2014/main" val="30084709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B53D829-A13C-4105-BD19-80750650E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485393"/>
              </p:ext>
            </p:extLst>
          </p:nvPr>
        </p:nvGraphicFramePr>
        <p:xfrm>
          <a:off x="109776" y="1970800"/>
          <a:ext cx="3454833" cy="2132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889">
                  <a:extLst>
                    <a:ext uri="{9D8B030D-6E8A-4147-A177-3AD203B41FA5}">
                      <a16:colId xmlns:a16="http://schemas.microsoft.com/office/drawing/2014/main" val="1464581443"/>
                    </a:ext>
                  </a:extLst>
                </a:gridCol>
                <a:gridCol w="783522">
                  <a:extLst>
                    <a:ext uri="{9D8B030D-6E8A-4147-A177-3AD203B41FA5}">
                      <a16:colId xmlns:a16="http://schemas.microsoft.com/office/drawing/2014/main" val="3127435560"/>
                    </a:ext>
                  </a:extLst>
                </a:gridCol>
                <a:gridCol w="1049516">
                  <a:extLst>
                    <a:ext uri="{9D8B030D-6E8A-4147-A177-3AD203B41FA5}">
                      <a16:colId xmlns:a16="http://schemas.microsoft.com/office/drawing/2014/main" val="2161992991"/>
                    </a:ext>
                  </a:extLst>
                </a:gridCol>
                <a:gridCol w="899906">
                  <a:extLst>
                    <a:ext uri="{9D8B030D-6E8A-4147-A177-3AD203B41FA5}">
                      <a16:colId xmlns:a16="http://schemas.microsoft.com/office/drawing/2014/main" val="732979080"/>
                    </a:ext>
                  </a:extLst>
                </a:gridCol>
              </a:tblGrid>
              <a:tr h="2132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Dungeon Master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Have minotaur</a:t>
                      </a: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Nice to have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70" marR="5070" marT="5070" marB="0" anchor="ctr"/>
                </a:tc>
                <a:extLst>
                  <a:ext uri="{0D108BD9-81ED-4DB2-BD59-A6C34878D82A}">
                    <a16:rowId xmlns:a16="http://schemas.microsoft.com/office/drawing/2014/main" val="294935262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478F167-F54D-4494-B080-8293697F66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637364"/>
              </p:ext>
            </p:extLst>
          </p:nvPr>
        </p:nvGraphicFramePr>
        <p:xfrm>
          <a:off x="153046" y="3410209"/>
          <a:ext cx="3454833" cy="3199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889">
                  <a:extLst>
                    <a:ext uri="{9D8B030D-6E8A-4147-A177-3AD203B41FA5}">
                      <a16:colId xmlns:a16="http://schemas.microsoft.com/office/drawing/2014/main" val="3279005464"/>
                    </a:ext>
                  </a:extLst>
                </a:gridCol>
                <a:gridCol w="783522">
                  <a:extLst>
                    <a:ext uri="{9D8B030D-6E8A-4147-A177-3AD203B41FA5}">
                      <a16:colId xmlns:a16="http://schemas.microsoft.com/office/drawing/2014/main" val="656358195"/>
                    </a:ext>
                  </a:extLst>
                </a:gridCol>
                <a:gridCol w="1049516">
                  <a:extLst>
                    <a:ext uri="{9D8B030D-6E8A-4147-A177-3AD203B41FA5}">
                      <a16:colId xmlns:a16="http://schemas.microsoft.com/office/drawing/2014/main" val="4157299240"/>
                    </a:ext>
                  </a:extLst>
                </a:gridCol>
                <a:gridCol w="899906">
                  <a:extLst>
                    <a:ext uri="{9D8B030D-6E8A-4147-A177-3AD203B41FA5}">
                      <a16:colId xmlns:a16="http://schemas.microsoft.com/office/drawing/2014/main" val="3278814320"/>
                    </a:ext>
                  </a:extLst>
                </a:gridCol>
              </a:tblGrid>
              <a:tr h="3199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</a:t>
                      </a: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Dungeon Master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scenario</a:t>
                      </a: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must have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70" marR="5070" marT="5070" marB="0" anchor="ctr"/>
                </a:tc>
                <a:extLst>
                  <a:ext uri="{0D108BD9-81ED-4DB2-BD59-A6C34878D82A}">
                    <a16:rowId xmlns:a16="http://schemas.microsoft.com/office/drawing/2014/main" val="2103210585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88911F9B-762D-4D9D-8D59-8C7C40A1A285}"/>
              </a:ext>
            </a:extLst>
          </p:cNvPr>
          <p:cNvSpPr/>
          <p:nvPr/>
        </p:nvSpPr>
        <p:spPr>
          <a:xfrm>
            <a:off x="9480291" y="1824872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#1: minotaur meshes and features (KL)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99DA91-943D-48DA-AAB3-0895C2AAF047}"/>
              </a:ext>
            </a:extLst>
          </p:cNvPr>
          <p:cNvSpPr/>
          <p:nvPr/>
        </p:nvSpPr>
        <p:spPr>
          <a:xfrm>
            <a:off x="7791136" y="1868258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#2: code to follow the player (KL)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D8C12D-0590-401B-9810-3C70D06503BB}"/>
              </a:ext>
            </a:extLst>
          </p:cNvPr>
          <p:cNvSpPr/>
          <p:nvPr/>
        </p:nvSpPr>
        <p:spPr>
          <a:xfrm>
            <a:off x="5246570" y="1868258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#3  kill the player (KL)</a:t>
            </a:r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6A3EA80-60C5-4431-980D-80005D3FE9D3}"/>
              </a:ext>
            </a:extLst>
          </p:cNvPr>
          <p:cNvCxnSpPr/>
          <p:nvPr/>
        </p:nvCxnSpPr>
        <p:spPr>
          <a:xfrm flipH="1">
            <a:off x="3657600" y="1208868"/>
            <a:ext cx="54244" cy="56491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2BD31D8-AEB2-4A38-A420-A825020DD77E}"/>
              </a:ext>
            </a:extLst>
          </p:cNvPr>
          <p:cNvCxnSpPr/>
          <p:nvPr/>
        </p:nvCxnSpPr>
        <p:spPr>
          <a:xfrm flipH="1">
            <a:off x="6627608" y="1208868"/>
            <a:ext cx="54244" cy="56491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DE8383F-8BE6-4377-8AA9-3A3873DC3067}"/>
              </a:ext>
            </a:extLst>
          </p:cNvPr>
          <p:cNvCxnSpPr/>
          <p:nvPr/>
        </p:nvCxnSpPr>
        <p:spPr>
          <a:xfrm flipH="1">
            <a:off x="9150350" y="1208868"/>
            <a:ext cx="54244" cy="56491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7DACC8D-3953-4CF9-A052-552278EA3516}"/>
              </a:ext>
            </a:extLst>
          </p:cNvPr>
          <p:cNvSpPr txBox="1"/>
          <p:nvPr/>
        </p:nvSpPr>
        <p:spPr>
          <a:xfrm>
            <a:off x="573996" y="81820"/>
            <a:ext cx="2255617" cy="95410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Sprint Backlog</a:t>
            </a:r>
          </a:p>
          <a:p>
            <a:pPr algn="ctr"/>
            <a:r>
              <a:rPr lang="en-US" sz="2800" dirty="0"/>
              <a:t>Task Board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259293-E6C8-47AE-BC2A-1303E5B6370B}"/>
              </a:ext>
            </a:extLst>
          </p:cNvPr>
          <p:cNvSpPr/>
          <p:nvPr/>
        </p:nvSpPr>
        <p:spPr>
          <a:xfrm>
            <a:off x="5192324" y="4033434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#4 implementing the traps and minotaur (AQ)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905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324</Words>
  <Application>Microsoft Office PowerPoint</Application>
  <PresentationFormat>Widescreen</PresentationFormat>
  <Paragraphs>63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Barnett</dc:creator>
  <cp:lastModifiedBy>alejandroquintana@talentsw.com</cp:lastModifiedBy>
  <cp:revision>11</cp:revision>
  <dcterms:created xsi:type="dcterms:W3CDTF">2020-09-17T21:14:54Z</dcterms:created>
  <dcterms:modified xsi:type="dcterms:W3CDTF">2020-09-23T00:10:20Z</dcterms:modified>
</cp:coreProperties>
</file>