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8" r:id="rId1"/>
  </p:sldMasterIdLst>
  <p:sldIdLst>
    <p:sldId id="256" r:id="rId2"/>
    <p:sldId id="257" r:id="rId3"/>
    <p:sldId id="258" r:id="rId4"/>
    <p:sldId id="288" r:id="rId5"/>
    <p:sldId id="259" r:id="rId6"/>
    <p:sldId id="287" r:id="rId7"/>
    <p:sldId id="261" r:id="rId8"/>
    <p:sldId id="262" r:id="rId9"/>
    <p:sldId id="286" r:id="rId10"/>
    <p:sldId id="264" r:id="rId11"/>
    <p:sldId id="269" r:id="rId12"/>
    <p:sldId id="265" r:id="rId13"/>
    <p:sldId id="266" r:id="rId14"/>
    <p:sldId id="268" r:id="rId15"/>
    <p:sldId id="28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406C6-034C-4751-AFE4-53ACEB7FEAE8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4BCE6-57B7-4F5F-901E-56BE9873A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351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406C6-034C-4751-AFE4-53ACEB7FEAE8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4BCE6-57B7-4F5F-901E-56BE9873A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696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406C6-034C-4751-AFE4-53ACEB7FEAE8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4BCE6-57B7-4F5F-901E-56BE9873A6D6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654428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406C6-034C-4751-AFE4-53ACEB7FEAE8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4BCE6-57B7-4F5F-901E-56BE9873A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3739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406C6-034C-4751-AFE4-53ACEB7FEAE8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4BCE6-57B7-4F5F-901E-56BE9873A6D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950586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406C6-034C-4751-AFE4-53ACEB7FEAE8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4BCE6-57B7-4F5F-901E-56BE9873A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5629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406C6-034C-4751-AFE4-53ACEB7FEAE8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4BCE6-57B7-4F5F-901E-56BE9873A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0091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406C6-034C-4751-AFE4-53ACEB7FEAE8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4BCE6-57B7-4F5F-901E-56BE9873A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615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406C6-034C-4751-AFE4-53ACEB7FEAE8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4BCE6-57B7-4F5F-901E-56BE9873A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692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406C6-034C-4751-AFE4-53ACEB7FEAE8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4BCE6-57B7-4F5F-901E-56BE9873A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421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406C6-034C-4751-AFE4-53ACEB7FEAE8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4BCE6-57B7-4F5F-901E-56BE9873A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955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406C6-034C-4751-AFE4-53ACEB7FEAE8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4BCE6-57B7-4F5F-901E-56BE9873A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178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406C6-034C-4751-AFE4-53ACEB7FEAE8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4BCE6-57B7-4F5F-901E-56BE9873A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875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406C6-034C-4751-AFE4-53ACEB7FEAE8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4BCE6-57B7-4F5F-901E-56BE9873A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978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406C6-034C-4751-AFE4-53ACEB7FEAE8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4BCE6-57B7-4F5F-901E-56BE9873A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728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406C6-034C-4751-AFE4-53ACEB7FEAE8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4BCE6-57B7-4F5F-901E-56BE9873A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714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8406C6-034C-4751-AFE4-53ACEB7FEAE8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FA4BCE6-57B7-4F5F-901E-56BE9873A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363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  <p:sldLayoutId id="2147483761" r:id="rId13"/>
    <p:sldLayoutId id="2147483762" r:id="rId14"/>
    <p:sldLayoutId id="2147483763" r:id="rId15"/>
    <p:sldLayoutId id="21474837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C5570-E06C-4510-8AC9-528EFE6B3E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Differential Privacy	: An 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978A3-56A3-437A-B211-4B72E8CE2B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Sean Roche</a:t>
            </a:r>
          </a:p>
        </p:txBody>
      </p:sp>
    </p:spTree>
    <p:extLst>
      <p:ext uri="{BB962C8B-B14F-4D97-AF65-F5344CB8AC3E}">
        <p14:creationId xmlns:p14="http://schemas.microsoft.com/office/powerpoint/2010/main" val="36758687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87C71-9490-4C6C-8FB3-4B0C8460C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l-GR" dirty="0"/>
              <a:t>ε</a:t>
            </a:r>
            <a:r>
              <a:rPr lang="en-US" dirty="0"/>
              <a:t>-Differential Privacy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48465-C919-4B76-B9F9-D3543469C6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6039" y="2160589"/>
            <a:ext cx="2927185" cy="3880773"/>
          </a:xfrm>
        </p:spPr>
        <p:txBody>
          <a:bodyPr>
            <a:normAutofit/>
          </a:bodyPr>
          <a:lstStyle/>
          <a:p>
            <a:r>
              <a:rPr lang="en-US" sz="1500" dirty="0"/>
              <a:t>x and y are datasets that differ by one element </a:t>
            </a:r>
          </a:p>
          <a:p>
            <a:r>
              <a:rPr lang="en-US" sz="1500" dirty="0"/>
              <a:t>A is an algorithm that introduces randomness, common example being the coin toss</a:t>
            </a:r>
          </a:p>
          <a:p>
            <a:r>
              <a:rPr lang="en-US" sz="1500" dirty="0"/>
              <a:t>S is a subset of events in A</a:t>
            </a:r>
          </a:p>
          <a:p>
            <a:r>
              <a:rPr lang="en-US" sz="1500" dirty="0"/>
              <a:t>Important concept: e</a:t>
            </a:r>
            <a:r>
              <a:rPr lang="el-GR" sz="1500" baseline="30000" dirty="0"/>
              <a:t>ε</a:t>
            </a:r>
            <a:r>
              <a:rPr lang="el-GR" sz="1500" dirty="0"/>
              <a:t> </a:t>
            </a:r>
            <a:r>
              <a:rPr lang="en-US" sz="1500" dirty="0"/>
              <a:t>is essentially the ratio at which the two </a:t>
            </a:r>
            <a:r>
              <a:rPr lang="en-US" sz="1500"/>
              <a:t>probabilities differ</a:t>
            </a:r>
            <a:endParaRPr lang="en-US" sz="1500" dirty="0"/>
          </a:p>
          <a:p>
            <a:endParaRPr lang="en-US" sz="1500" dirty="0"/>
          </a:p>
          <a:p>
            <a:endParaRPr lang="en-US" sz="15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A91959-F2B9-4686-908B-FD27AEBAD14C}"/>
              </a:ext>
            </a:extLst>
          </p:cNvPr>
          <p:cNvSpPr txBox="1"/>
          <p:nvPr/>
        </p:nvSpPr>
        <p:spPr>
          <a:xfrm>
            <a:off x="677334" y="2160589"/>
            <a:ext cx="5961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Pr</a:t>
            </a:r>
            <a:r>
              <a:rPr lang="en-US" sz="3200" dirty="0"/>
              <a:t>[A(x) </a:t>
            </a:r>
            <a:r>
              <a:rPr lang="en-US" sz="3200" b="1" dirty="0"/>
              <a:t>∈</a:t>
            </a:r>
            <a:r>
              <a:rPr lang="en-US" sz="3200" dirty="0"/>
              <a:t> S] </a:t>
            </a:r>
            <a:r>
              <a:rPr lang="en-US" sz="3200" b="1" u="sng" dirty="0"/>
              <a:t>&lt;</a:t>
            </a:r>
            <a:r>
              <a:rPr lang="en-US" sz="3200" b="1" dirty="0"/>
              <a:t> </a:t>
            </a:r>
            <a:r>
              <a:rPr lang="en-US" sz="3200" dirty="0"/>
              <a:t>e</a:t>
            </a:r>
            <a:r>
              <a:rPr lang="el-GR" sz="3200" baseline="30000" dirty="0"/>
              <a:t>ε</a:t>
            </a:r>
            <a:r>
              <a:rPr lang="en-US" sz="3200" dirty="0"/>
              <a:t> </a:t>
            </a:r>
            <a:r>
              <a:rPr lang="en-US" sz="3200" dirty="0" err="1"/>
              <a:t>Pr</a:t>
            </a:r>
            <a:r>
              <a:rPr lang="en-US" sz="3200" dirty="0"/>
              <a:t>[A(y) </a:t>
            </a:r>
            <a:r>
              <a:rPr lang="en-US" sz="3200" b="1" dirty="0"/>
              <a:t>∈</a:t>
            </a:r>
            <a:r>
              <a:rPr lang="en-US" sz="3200" dirty="0"/>
              <a:t> S] </a:t>
            </a:r>
            <a:endParaRPr lang="en-US" sz="3200" u="sng" dirty="0"/>
          </a:p>
        </p:txBody>
      </p:sp>
    </p:spTree>
    <p:extLst>
      <p:ext uri="{BB962C8B-B14F-4D97-AF65-F5344CB8AC3E}">
        <p14:creationId xmlns:p14="http://schemas.microsoft.com/office/powerpoint/2010/main" val="30680944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ACF4C-EE91-450F-8F88-103DE97C8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Mechanisms of Differential Privacy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120AC-3D95-495D-B278-3804F60249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Laplace Mechanism</a:t>
            </a:r>
          </a:p>
          <a:p>
            <a:r>
              <a:rPr lang="en-US" dirty="0"/>
              <a:t>Geometric Mechanism</a:t>
            </a:r>
          </a:p>
          <a:p>
            <a:r>
              <a:rPr lang="en-US" dirty="0"/>
              <a:t>Exponential Mechanism</a:t>
            </a:r>
          </a:p>
          <a:p>
            <a:r>
              <a:rPr lang="en-US" dirty="0"/>
              <a:t>Staircase Mechanism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[insert textbook source]</a:t>
            </a:r>
          </a:p>
        </p:txBody>
      </p:sp>
    </p:spTree>
    <p:extLst>
      <p:ext uri="{BB962C8B-B14F-4D97-AF65-F5344CB8AC3E}">
        <p14:creationId xmlns:p14="http://schemas.microsoft.com/office/powerpoint/2010/main" val="29310660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6E64B-5240-49C0-85F8-66A538636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Laplace Mechanism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C9F1C4-BD20-429A-AD3F-272F267532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2" y="2160589"/>
            <a:ext cx="4410718" cy="3880773"/>
          </a:xfrm>
        </p:spPr>
        <p:txBody>
          <a:bodyPr>
            <a:normAutofit/>
          </a:bodyPr>
          <a:lstStyle/>
          <a:p>
            <a:r>
              <a:rPr lang="en-US" dirty="0"/>
              <a:t>Most common mechanism to achieve differential privacy</a:t>
            </a:r>
          </a:p>
          <a:p>
            <a:r>
              <a:rPr lang="en-US" dirty="0"/>
              <a:t>Laplace Distribution</a:t>
            </a:r>
          </a:p>
          <a:p>
            <a:r>
              <a:rPr lang="en-US" dirty="0"/>
              <a:t>Probability density function </a:t>
            </a:r>
          </a:p>
          <a:p>
            <a:r>
              <a:rPr lang="en-US" dirty="0"/>
              <a:t>Double exponential distribution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234AE5EF-B6ED-4B2D-B4BA-CDF2D4C616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78646" y="2159663"/>
            <a:ext cx="2435398" cy="1826549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64D3B10A-E6BF-48BB-9351-9E2A166572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24072" y="4498285"/>
            <a:ext cx="3944549" cy="1259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9875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E9CEB-F468-4CFC-A061-872205E5B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Geometric Mechanism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4DE3EB-FDA0-4ADC-BF82-19DFE794D7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Adds noise as integers</a:t>
            </a:r>
          </a:p>
          <a:p>
            <a:r>
              <a:rPr lang="en-US" dirty="0"/>
              <a:t>Usually used in datasets with integer answers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X can be drawn from geometric distribution </a:t>
            </a:r>
          </a:p>
          <a:p>
            <a:r>
              <a:rPr lang="en-US" dirty="0"/>
              <a:t>[insert α designation, x element of integers]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3F2B55-7CF2-4588-BAC5-E8B2ACF65840}"/>
              </a:ext>
            </a:extLst>
          </p:cNvPr>
          <p:cNvSpPr txBox="1"/>
          <p:nvPr/>
        </p:nvSpPr>
        <p:spPr>
          <a:xfrm>
            <a:off x="677334" y="3510804"/>
            <a:ext cx="61514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err="1"/>
              <a:t>Pr</a:t>
            </a:r>
            <a:r>
              <a:rPr lang="en-US" sz="2400" dirty="0"/>
              <a:t>[X = x] = ((1 + α) / (1 – </a:t>
            </a:r>
            <a:r>
              <a:rPr lang="el-GR" sz="2400" dirty="0"/>
              <a:t>α</a:t>
            </a:r>
            <a:r>
              <a:rPr lang="en-US" sz="2400" dirty="0"/>
              <a:t>))(α</a:t>
            </a:r>
            <a:r>
              <a:rPr lang="en-US" sz="2400" baseline="30000" dirty="0"/>
              <a:t>|x|</a:t>
            </a:r>
            <a:r>
              <a:rPr lang="en-US" sz="2400" dirty="0"/>
              <a:t>)</a:t>
            </a:r>
            <a:endParaRPr lang="en-US" sz="2400" i="1" baseline="30000" dirty="0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4713D7D8-4340-433F-AF62-8664831F97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629" y="2868456"/>
            <a:ext cx="3477208" cy="2208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6767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7F70E-3D49-4FF0-A1BF-636F4D570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dirty="0"/>
              <a:t>Staircase Mechanism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14DAB-5382-45BD-B767-25FFB1DEE8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957349" cy="3749323"/>
          </a:xfrm>
        </p:spPr>
        <p:txBody>
          <a:bodyPr>
            <a:normAutofit/>
          </a:bodyPr>
          <a:lstStyle/>
          <a:p>
            <a:r>
              <a:rPr lang="en-US" dirty="0"/>
              <a:t>For single real-valued query functions</a:t>
            </a:r>
          </a:p>
          <a:p>
            <a:r>
              <a:rPr lang="en-US" dirty="0"/>
              <a:t>Purpose is to minimize worst case cost amongst all possible outputs</a:t>
            </a:r>
          </a:p>
          <a:p>
            <a:r>
              <a:rPr lang="en-US" dirty="0"/>
              <a:t>Performs better than the Laplace mechanism for single real-valued query functions</a:t>
            </a:r>
          </a:p>
          <a:p>
            <a:endParaRPr lang="en-US" dirty="0"/>
          </a:p>
          <a:p>
            <a:r>
              <a:rPr lang="en-US" dirty="0"/>
              <a:t>[source for graph]</a:t>
            </a:r>
          </a:p>
          <a:p>
            <a:endParaRPr lang="en-US" dirty="0"/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0C51B32C-3E16-49B2-9510-4BE5808A2F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7137" y="2159331"/>
            <a:ext cx="4204989" cy="1536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4942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91AC3-5359-464B-86E3-087021B9B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IBM’s Differential Privacy Library 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6557616B-F1D7-46D5-98D6-CB7FDEEE0F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875" y="2594876"/>
            <a:ext cx="3969311" cy="2976983"/>
          </a:xfr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A6461976-92F0-4223-9BDF-10CE176269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724" y="2594876"/>
            <a:ext cx="3969310" cy="2976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598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2C248-FA47-4842-B001-57F647FF4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Data and Protecting Privacy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01A354-07BC-416A-833E-D753C3D45E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Differential Privacy’s purpose</a:t>
            </a:r>
          </a:p>
          <a:p>
            <a:r>
              <a:rPr lang="en-US" dirty="0"/>
              <a:t>Protecting privacy while utilizing useful data</a:t>
            </a:r>
          </a:p>
        </p:txBody>
      </p:sp>
    </p:spTree>
    <p:extLst>
      <p:ext uri="{BB962C8B-B14F-4D97-AF65-F5344CB8AC3E}">
        <p14:creationId xmlns:p14="http://schemas.microsoft.com/office/powerpoint/2010/main" val="2793963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2EB40-A7E3-4D31-9E74-020AB9C60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Anonymization, or the lack thereof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AFADD-938E-4ABC-AB7C-3F7AFA6911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“De-identifying” data and why it does not work </a:t>
            </a:r>
          </a:p>
          <a:p>
            <a:r>
              <a:rPr lang="en-US" dirty="0"/>
              <a:t>Netflix Prize</a:t>
            </a:r>
          </a:p>
        </p:txBody>
      </p:sp>
    </p:spTree>
    <p:extLst>
      <p:ext uri="{BB962C8B-B14F-4D97-AF65-F5344CB8AC3E}">
        <p14:creationId xmlns:p14="http://schemas.microsoft.com/office/powerpoint/2010/main" val="2394533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5C80B-C1CB-40C0-8708-BAAE20692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Anonymization, or the lack thereof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5B5A1D-650B-4BDF-AB87-389FA86DCE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752F481-8B99-426C-BE0C-1F418E4094EB}"/>
              </a:ext>
            </a:extLst>
          </p:cNvPr>
          <p:cNvSpPr/>
          <p:nvPr/>
        </p:nvSpPr>
        <p:spPr>
          <a:xfrm>
            <a:off x="1887923" y="2160589"/>
            <a:ext cx="4035105" cy="4035105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2A47949-6762-48DD-A8BC-039B38D7FB6D}"/>
              </a:ext>
            </a:extLst>
          </p:cNvPr>
          <p:cNvSpPr/>
          <p:nvPr/>
        </p:nvSpPr>
        <p:spPr>
          <a:xfrm>
            <a:off x="4422396" y="2160589"/>
            <a:ext cx="4035105" cy="4035105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A1BF96-9E34-4FF0-B73E-FB2F03634A5F}"/>
              </a:ext>
            </a:extLst>
          </p:cNvPr>
          <p:cNvSpPr txBox="1"/>
          <p:nvPr/>
        </p:nvSpPr>
        <p:spPr>
          <a:xfrm>
            <a:off x="2832371" y="2500851"/>
            <a:ext cx="1978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Anonymized Data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DA715F-47CE-41C2-95B1-3530A40F9ADD}"/>
              </a:ext>
            </a:extLst>
          </p:cNvPr>
          <p:cNvSpPr txBox="1"/>
          <p:nvPr/>
        </p:nvSpPr>
        <p:spPr>
          <a:xfrm>
            <a:off x="5375235" y="2500851"/>
            <a:ext cx="2398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Cross-Reference Data</a:t>
            </a:r>
          </a:p>
        </p:txBody>
      </p:sp>
    </p:spTree>
    <p:extLst>
      <p:ext uri="{BB962C8B-B14F-4D97-AF65-F5344CB8AC3E}">
        <p14:creationId xmlns:p14="http://schemas.microsoft.com/office/powerpoint/2010/main" val="1361185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03AE127-802C-459A-A612-DB85B67F0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1EBC47-E9E2-48AA-B146-7BC83D5FD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950" y="1179151"/>
            <a:ext cx="3300646" cy="4463889"/>
          </a:xfrm>
        </p:spPr>
        <p:txBody>
          <a:bodyPr anchor="ctr">
            <a:normAutofit/>
          </a:bodyPr>
          <a:lstStyle/>
          <a:p>
            <a:r>
              <a:rPr lang="en-US" sz="3300" dirty="0"/>
              <a:t>Data Anonymization, or the lack thereof (cont.)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323D83D-50D6-4040-A58B-FCEA340F88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A1FE6BB-DFB2-4080-9B5E-076EF5DDE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6670" y="1442595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21EC9D-2B62-4ABC-877F-758E94C965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8918" y="1109145"/>
            <a:ext cx="6341016" cy="4603900"/>
          </a:xfrm>
        </p:spPr>
        <p:txBody>
          <a:bodyPr anchor="ctr">
            <a:normAutofit/>
          </a:bodyPr>
          <a:lstStyle/>
          <a:p>
            <a:r>
              <a:rPr lang="en-US" dirty="0"/>
              <a:t>5 digit ZIP, gender, date of birth: 87%</a:t>
            </a:r>
          </a:p>
          <a:p>
            <a:r>
              <a:rPr lang="en-US" dirty="0"/>
              <a:t>Place, gender, date of birth: 53%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F10FD715-4DCE-4779-B634-EC78315EA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1364139" y="0"/>
            <a:ext cx="842596" cy="4616289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01421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2BBAF-747F-4CAE-BA06-683B39ABA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Re-Identification of William Weld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BCE694-F7B0-4844-BAD3-0EC249C232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Governor of Massachusetts William Weld identified from a dataset of “de-identified” data</a:t>
            </a:r>
          </a:p>
        </p:txBody>
      </p:sp>
    </p:spTree>
    <p:extLst>
      <p:ext uri="{BB962C8B-B14F-4D97-AF65-F5344CB8AC3E}">
        <p14:creationId xmlns:p14="http://schemas.microsoft.com/office/powerpoint/2010/main" val="3827763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A3650B-D983-4333-B51B-639D305EB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/>
              <a:t>History of Differential Privacy (Pre-2006)</a:t>
            </a:r>
            <a:endParaRPr lang="en-US" dirty="0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AC444-FF7E-4015-BCF2-47EA76347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2" y="2160589"/>
            <a:ext cx="8596668" cy="3880773"/>
          </a:xfrm>
        </p:spPr>
        <p:txBody>
          <a:bodyPr>
            <a:normAutofit/>
          </a:bodyPr>
          <a:lstStyle/>
          <a:p>
            <a:r>
              <a:rPr lang="en-US" dirty="0"/>
              <a:t>Fundamental Law of Information Recovery</a:t>
            </a:r>
          </a:p>
          <a:p>
            <a:endParaRPr lang="en-US" dirty="0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644236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4BBB8-F341-4C1F-A479-874AF6FC7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9225" y="609600"/>
            <a:ext cx="5114776" cy="1320800"/>
          </a:xfrm>
        </p:spPr>
        <p:txBody>
          <a:bodyPr>
            <a:normAutofit/>
          </a:bodyPr>
          <a:lstStyle/>
          <a:p>
            <a:r>
              <a:rPr lang="en-US"/>
              <a:t>History of Differential Privacy (2006 – Present)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DCC68-252E-40C0-AF03-18649F86B6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9225" y="2160589"/>
            <a:ext cx="5114776" cy="3880773"/>
          </a:xfrm>
        </p:spPr>
        <p:txBody>
          <a:bodyPr>
            <a:normAutofit/>
          </a:bodyPr>
          <a:lstStyle/>
          <a:p>
            <a:r>
              <a:rPr lang="en-US" dirty="0"/>
              <a:t>2006 research completed by Cynthia </a:t>
            </a:r>
            <a:r>
              <a:rPr lang="en-US" dirty="0" err="1"/>
              <a:t>Dwork</a:t>
            </a:r>
            <a:r>
              <a:rPr lang="en-US" dirty="0"/>
              <a:t> and others</a:t>
            </a:r>
          </a:p>
          <a:p>
            <a:r>
              <a:rPr lang="en-US" dirty="0"/>
              <a:t>From top: Cynthia </a:t>
            </a:r>
            <a:r>
              <a:rPr lang="en-US" dirty="0" err="1"/>
              <a:t>Dwork</a:t>
            </a:r>
            <a:r>
              <a:rPr lang="en-US" dirty="0"/>
              <a:t>, </a:t>
            </a:r>
            <a:r>
              <a:rPr lang="en-US" dirty="0" err="1"/>
              <a:t>Kobbi</a:t>
            </a:r>
            <a:r>
              <a:rPr lang="en-US" dirty="0"/>
              <a:t> Nissim, Frank McSherry, and Adam D. Smith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9558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DE0D5-8D90-49D3-ACC8-27A0D5179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Differential Privacy: A Simple Introduction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88DFC6-DB71-42AB-AB8A-72DDD14AA1BA}"/>
              </a:ext>
            </a:extLst>
          </p:cNvPr>
          <p:cNvSpPr txBox="1"/>
          <p:nvPr/>
        </p:nvSpPr>
        <p:spPr>
          <a:xfrm>
            <a:off x="3870282" y="2358075"/>
            <a:ext cx="1281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Flip a Coin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03B02D7-5D4C-48FC-BE8E-DE9AA865E791}"/>
              </a:ext>
            </a:extLst>
          </p:cNvPr>
          <p:cNvCxnSpPr>
            <a:cxnSpLocks/>
          </p:cNvCxnSpPr>
          <p:nvPr/>
        </p:nvCxnSpPr>
        <p:spPr>
          <a:xfrm>
            <a:off x="4510842" y="2727407"/>
            <a:ext cx="0" cy="4034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F261ED2-E77D-468D-B336-B0CD67D6A89A}"/>
              </a:ext>
            </a:extLst>
          </p:cNvPr>
          <p:cNvCxnSpPr>
            <a:cxnSpLocks/>
          </p:cNvCxnSpPr>
          <p:nvPr/>
        </p:nvCxnSpPr>
        <p:spPr>
          <a:xfrm flipH="1" flipV="1">
            <a:off x="1970046" y="3107772"/>
            <a:ext cx="5243879" cy="505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F503275-F028-4553-B62F-AB80048A186C}"/>
              </a:ext>
            </a:extLst>
          </p:cNvPr>
          <p:cNvCxnSpPr/>
          <p:nvPr/>
        </p:nvCxnSpPr>
        <p:spPr>
          <a:xfrm>
            <a:off x="1970046" y="3107772"/>
            <a:ext cx="0" cy="701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3CCEAD2C-A96F-44B5-A74C-4ABBFD739127}"/>
              </a:ext>
            </a:extLst>
          </p:cNvPr>
          <p:cNvSpPr txBox="1"/>
          <p:nvPr/>
        </p:nvSpPr>
        <p:spPr>
          <a:xfrm>
            <a:off x="1644599" y="2753495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heads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5C175CF-5CE0-4005-BF1E-4AB9D4243EB5}"/>
              </a:ext>
            </a:extLst>
          </p:cNvPr>
          <p:cNvSpPr txBox="1"/>
          <p:nvPr/>
        </p:nvSpPr>
        <p:spPr>
          <a:xfrm>
            <a:off x="5704551" y="2788971"/>
            <a:ext cx="1962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tails, flip again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12774F4-04A6-4BAB-9361-E3C7C291AD13}"/>
              </a:ext>
            </a:extLst>
          </p:cNvPr>
          <p:cNvCxnSpPr/>
          <p:nvPr/>
        </p:nvCxnSpPr>
        <p:spPr>
          <a:xfrm>
            <a:off x="7213925" y="3158303"/>
            <a:ext cx="0" cy="701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29257DD-EC4D-4F3D-AF90-DC637D4CEACF}"/>
              </a:ext>
            </a:extLst>
          </p:cNvPr>
          <p:cNvSpPr txBox="1"/>
          <p:nvPr/>
        </p:nvSpPr>
        <p:spPr>
          <a:xfrm>
            <a:off x="869840" y="3802380"/>
            <a:ext cx="2200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Keep original result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43911C8-5CCD-42AF-9882-CECF25C8A5F7}"/>
              </a:ext>
            </a:extLst>
          </p:cNvPr>
          <p:cNvCxnSpPr>
            <a:cxnSpLocks/>
          </p:cNvCxnSpPr>
          <p:nvPr/>
        </p:nvCxnSpPr>
        <p:spPr>
          <a:xfrm flipH="1">
            <a:off x="5257929" y="3860295"/>
            <a:ext cx="3657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4B9A3B0-A713-4F27-91F8-E2B5A2F51CFA}"/>
              </a:ext>
            </a:extLst>
          </p:cNvPr>
          <p:cNvSpPr txBox="1"/>
          <p:nvPr/>
        </p:nvSpPr>
        <p:spPr>
          <a:xfrm>
            <a:off x="3678009" y="4664921"/>
            <a:ext cx="3159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heads, keep original result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DAB2183-35FA-4F88-900A-96826D5FFF87}"/>
              </a:ext>
            </a:extLst>
          </p:cNvPr>
          <p:cNvCxnSpPr/>
          <p:nvPr/>
        </p:nvCxnSpPr>
        <p:spPr>
          <a:xfrm>
            <a:off x="5257929" y="3858633"/>
            <a:ext cx="0" cy="703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E71E8F4-5313-4878-82A3-3D1D98B456B1}"/>
              </a:ext>
            </a:extLst>
          </p:cNvPr>
          <p:cNvCxnSpPr/>
          <p:nvPr/>
        </p:nvCxnSpPr>
        <p:spPr>
          <a:xfrm>
            <a:off x="8915529" y="3858633"/>
            <a:ext cx="0" cy="703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65F605D4-F2FF-4FC6-8A52-BB6CCD00B124}"/>
              </a:ext>
            </a:extLst>
          </p:cNvPr>
          <p:cNvSpPr txBox="1"/>
          <p:nvPr/>
        </p:nvSpPr>
        <p:spPr>
          <a:xfrm>
            <a:off x="7754794" y="4664921"/>
            <a:ext cx="2321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tails, switch result</a:t>
            </a:r>
          </a:p>
        </p:txBody>
      </p:sp>
    </p:spTree>
    <p:extLst>
      <p:ext uri="{BB962C8B-B14F-4D97-AF65-F5344CB8AC3E}">
        <p14:creationId xmlns:p14="http://schemas.microsoft.com/office/powerpoint/2010/main" val="261884020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374</Words>
  <Application>Microsoft Office PowerPoint</Application>
  <PresentationFormat>Widescreen</PresentationFormat>
  <Paragraphs>70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Trebuchet MS</vt:lpstr>
      <vt:lpstr>Wingdings 3</vt:lpstr>
      <vt:lpstr>Facet</vt:lpstr>
      <vt:lpstr>Differential Privacy : An Introduction</vt:lpstr>
      <vt:lpstr>Using Data and Protecting Privacy</vt:lpstr>
      <vt:lpstr>Data Anonymization, or the lack thereof</vt:lpstr>
      <vt:lpstr>Data Anonymization, or the lack thereof (cont.)</vt:lpstr>
      <vt:lpstr>Data Anonymization, or the lack thereof (cont.)</vt:lpstr>
      <vt:lpstr>Re-Identification of William Weld</vt:lpstr>
      <vt:lpstr>History of Differential Privacy (Pre-2006)</vt:lpstr>
      <vt:lpstr>History of Differential Privacy (2006 – Present)</vt:lpstr>
      <vt:lpstr>Differential Privacy: A Simple Introduction</vt:lpstr>
      <vt:lpstr>ε-Differential Privacy</vt:lpstr>
      <vt:lpstr>Common Mechanisms of Differential Privacy</vt:lpstr>
      <vt:lpstr>Laplace Mechanism</vt:lpstr>
      <vt:lpstr>Geometric Mechanism</vt:lpstr>
      <vt:lpstr>Staircase Mechanism</vt:lpstr>
      <vt:lpstr>Using IBM’s Differential Privacy Library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Differential Privacy : An Introduction</dc:title>
  <dc:creator>Sean Roche</dc:creator>
  <cp:lastModifiedBy>Sean Roche</cp:lastModifiedBy>
  <cp:revision>3</cp:revision>
  <dcterms:created xsi:type="dcterms:W3CDTF">2020-03-06T07:15:07Z</dcterms:created>
  <dcterms:modified xsi:type="dcterms:W3CDTF">2020-03-06T09:18:17Z</dcterms:modified>
</cp:coreProperties>
</file>