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oppins"/>
      <p:regular r:id="rId23"/>
      <p:bold r:id="rId24"/>
      <p:italic r:id="rId25"/>
      <p:boldItalic r:id="rId26"/>
    </p:embeddedFont>
    <p:embeddedFont>
      <p:font typeface="Barlow Condensed"/>
      <p:regular r:id="rId27"/>
      <p:bold r:id="rId28"/>
      <p:italic r:id="rId29"/>
      <p:boldItalic r:id="rId30"/>
    </p:embeddedFont>
    <p:embeddedFont>
      <p:font typeface="Barlow Medium"/>
      <p:regular r:id="rId31"/>
      <p:bold r:id="rId32"/>
      <p:italic r:id="rId33"/>
      <p:boldItalic r:id="rId34"/>
    </p:embeddedFont>
    <p:embeddedFont>
      <p:font typeface="Barlow ExtraBold"/>
      <p:bold r:id="rId35"/>
      <p:boldItalic r:id="rId36"/>
    </p:embeddedFont>
    <p:embeddedFont>
      <p:font typeface="Barlow SemiBold"/>
      <p:regular r:id="rId37"/>
      <p:bold r:id="rId38"/>
      <p:italic r:id="rId39"/>
      <p:boldItalic r:id="rId40"/>
    </p:embeddedFont>
    <p:embeddedFont>
      <p:font typeface="Barlow"/>
      <p:regular r:id="rId41"/>
      <p:bold r:id="rId42"/>
      <p:italic r:id="rId43"/>
      <p:boldItalic r:id="rId44"/>
    </p:embeddedFont>
    <p:embeddedFont>
      <p:font typeface="Homemade Appl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SemiBold-boldItalic.fntdata"/><Relationship Id="rId20" Type="http://schemas.openxmlformats.org/officeDocument/2006/relationships/slide" Target="slides/slide15.xml"/><Relationship Id="rId42" Type="http://schemas.openxmlformats.org/officeDocument/2006/relationships/font" Target="fonts/Barlow-bold.fntdata"/><Relationship Id="rId41" Type="http://schemas.openxmlformats.org/officeDocument/2006/relationships/font" Target="fonts/Barlow-regular.fntdata"/><Relationship Id="rId22" Type="http://schemas.openxmlformats.org/officeDocument/2006/relationships/slide" Target="slides/slide17.xml"/><Relationship Id="rId44" Type="http://schemas.openxmlformats.org/officeDocument/2006/relationships/font" Target="fonts/Barlow-boldItalic.fntdata"/><Relationship Id="rId21" Type="http://schemas.openxmlformats.org/officeDocument/2006/relationships/slide" Target="slides/slide16.xml"/><Relationship Id="rId43" Type="http://schemas.openxmlformats.org/officeDocument/2006/relationships/font" Target="fonts/Barlow-italic.fntdata"/><Relationship Id="rId24" Type="http://schemas.openxmlformats.org/officeDocument/2006/relationships/font" Target="fonts/Poppins-bold.fntdata"/><Relationship Id="rId23" Type="http://schemas.openxmlformats.org/officeDocument/2006/relationships/font" Target="fonts/Poppins-regular.fntdata"/><Relationship Id="rId45" Type="http://schemas.openxmlformats.org/officeDocument/2006/relationships/font" Target="fonts/HomemadeAppl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Italic.fntdata"/><Relationship Id="rId25" Type="http://schemas.openxmlformats.org/officeDocument/2006/relationships/font" Target="fonts/Poppins-italic.fntdata"/><Relationship Id="rId28" Type="http://schemas.openxmlformats.org/officeDocument/2006/relationships/font" Target="fonts/BarlowCondensed-bold.fntdata"/><Relationship Id="rId27" Type="http://schemas.openxmlformats.org/officeDocument/2006/relationships/font" Target="fonts/BarlowCondense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Condense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regular.fntdata"/><Relationship Id="rId30" Type="http://schemas.openxmlformats.org/officeDocument/2006/relationships/font" Target="fonts/BarlowCondensed-boldItalic.fntdata"/><Relationship Id="rId11" Type="http://schemas.openxmlformats.org/officeDocument/2006/relationships/slide" Target="slides/slide6.xml"/><Relationship Id="rId33" Type="http://schemas.openxmlformats.org/officeDocument/2006/relationships/font" Target="fonts/BarlowMedium-italic.fntdata"/><Relationship Id="rId10" Type="http://schemas.openxmlformats.org/officeDocument/2006/relationships/slide" Target="slides/slide5.xml"/><Relationship Id="rId32" Type="http://schemas.openxmlformats.org/officeDocument/2006/relationships/font" Target="fonts/BarlowMedium-bold.fntdata"/><Relationship Id="rId13" Type="http://schemas.openxmlformats.org/officeDocument/2006/relationships/slide" Target="slides/slide8.xml"/><Relationship Id="rId35" Type="http://schemas.openxmlformats.org/officeDocument/2006/relationships/font" Target="fonts/BarlowExtraBold-bold.fntdata"/><Relationship Id="rId12" Type="http://schemas.openxmlformats.org/officeDocument/2006/relationships/slide" Target="slides/slide7.xml"/><Relationship Id="rId34" Type="http://schemas.openxmlformats.org/officeDocument/2006/relationships/font" Target="fonts/BarlowMedium-boldItalic.fntdata"/><Relationship Id="rId15" Type="http://schemas.openxmlformats.org/officeDocument/2006/relationships/slide" Target="slides/slide10.xml"/><Relationship Id="rId37" Type="http://schemas.openxmlformats.org/officeDocument/2006/relationships/font" Target="fonts/BarlowSemiBold-regular.fntdata"/><Relationship Id="rId14" Type="http://schemas.openxmlformats.org/officeDocument/2006/relationships/slide" Target="slides/slide9.xml"/><Relationship Id="rId36" Type="http://schemas.openxmlformats.org/officeDocument/2006/relationships/font" Target="fonts/BarlowExtraBold-boldItalic.fntdata"/><Relationship Id="rId17" Type="http://schemas.openxmlformats.org/officeDocument/2006/relationships/slide" Target="slides/slide12.xml"/><Relationship Id="rId39" Type="http://schemas.openxmlformats.org/officeDocument/2006/relationships/font" Target="fonts/BarlowSemiBold-italic.fntdata"/><Relationship Id="rId16" Type="http://schemas.openxmlformats.org/officeDocument/2006/relationships/slide" Target="slides/slide11.xml"/><Relationship Id="rId38" Type="http://schemas.openxmlformats.org/officeDocument/2006/relationships/font" Target="fonts/BarlowSemiBol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f60ee1b7e_4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f60ee1b7e_4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2f60ee1b7e_4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f60ee1b7e_4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f60ee1b7e_4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2f60ee1b7e_4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f60ee1b7e_4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f60ee1b7e_4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2f60ee1b7e_4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f60ee1b7e_4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f60ee1b7e_4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2f60ee1b7e_4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f60ee1b7e_4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2f60ee1b7e_4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22f60ee1b7e_4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f60ee1b7e_4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f60ee1b7e_4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2f60ee1b7e_4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f60ee1b7e_5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f60ee1b7e_5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2f60ee1b7e_5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9ad4dde5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9ad4dde5a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219ad4dde5a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9ad4dde5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9ad4dde5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219ad4dde5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f60ee1b7e_5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f60ee1b7e_5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Rock doesn’t have as distinct emotions felt as classical or electronic. </a:t>
            </a:r>
            <a:endParaRPr/>
          </a:p>
        </p:txBody>
      </p:sp>
      <p:sp>
        <p:nvSpPr>
          <p:cNvPr id="115" name="Google Shape;115;g22f60ee1b7e_5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f60ee1b7e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f60ee1b7e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2f60ee1b7e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f60ee1b7e_4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f60ee1b7e_4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f60ee1b7e_4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2f60ee1b7e_4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2f60ee1b7e_4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2f60ee1b7e_4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f60ee1b7e_4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f60ee1b7e_4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2f60ee1b7e_4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3.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2.png"/><Relationship Id="rId12" Type="http://schemas.openxmlformats.org/officeDocument/2006/relationships/image" Target="../media/image5.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1.png"/><Relationship Id="rId7" Type="http://schemas.openxmlformats.org/officeDocument/2006/relationships/hyperlink" Target="https://twitter.com/SlidesManiaSM/" TargetMode="External"/><Relationship Id="rId8"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1">
  <p:cSld name="Edison_Template_1">
    <p:bg>
      <p:bgPr>
        <a:solidFill>
          <a:schemeClr val="accent1"/>
        </a:solidFill>
      </p:bgPr>
    </p:bg>
    <p:spTree>
      <p:nvGrpSpPr>
        <p:cNvPr id="11" name="Shape 11"/>
        <p:cNvGrpSpPr/>
        <p:nvPr/>
      </p:nvGrpSpPr>
      <p:grpSpPr>
        <a:xfrm>
          <a:off x="0" y="0"/>
          <a:ext cx="0" cy="0"/>
          <a:chOff x="0" y="0"/>
          <a:chExt cx="0" cy="0"/>
        </a:xfrm>
      </p:grpSpPr>
      <p:sp>
        <p:nvSpPr>
          <p:cNvPr id="12" name="Google Shape;12;p2"/>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2">
  <p:cSld name="Edison_Template_2">
    <p:bg>
      <p:bgPr>
        <a:solidFill>
          <a:schemeClr val="accent1"/>
        </a:solidFill>
      </p:bgPr>
    </p:bg>
    <p:spTree>
      <p:nvGrpSpPr>
        <p:cNvPr id="13" name="Shape 13"/>
        <p:cNvGrpSpPr/>
        <p:nvPr/>
      </p:nvGrpSpPr>
      <p:grpSpPr>
        <a:xfrm>
          <a:off x="0" y="0"/>
          <a:ext cx="0" cy="0"/>
          <a:chOff x="0" y="0"/>
          <a:chExt cx="0" cy="0"/>
        </a:xfrm>
      </p:grpSpPr>
      <p:sp>
        <p:nvSpPr>
          <p:cNvPr id="14" name="Google Shape;14;p3"/>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5" name="Google Shape;15;p3"/>
          <p:cNvGrpSpPr/>
          <p:nvPr/>
        </p:nvGrpSpPr>
        <p:grpSpPr>
          <a:xfrm rot="55">
            <a:off x="526696" y="4778757"/>
            <a:ext cx="1079995" cy="1749596"/>
            <a:chOff x="3741075" y="1171575"/>
            <a:chExt cx="172650" cy="279725"/>
          </a:xfrm>
        </p:grpSpPr>
        <p:sp>
          <p:nvSpPr>
            <p:cNvPr id="16" name="Google Shape;16;p3"/>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3">
  <p:cSld name="Edison_Template_3">
    <p:bg>
      <p:bgPr>
        <a:solidFill>
          <a:schemeClr val="accent1"/>
        </a:solidFill>
      </p:bgPr>
    </p:bg>
    <p:spTree>
      <p:nvGrpSpPr>
        <p:cNvPr id="20" name="Shape 20"/>
        <p:cNvGrpSpPr/>
        <p:nvPr/>
      </p:nvGrpSpPr>
      <p:grpSpPr>
        <a:xfrm>
          <a:off x="0" y="0"/>
          <a:ext cx="0" cy="0"/>
          <a:chOff x="0" y="0"/>
          <a:chExt cx="0" cy="0"/>
        </a:xfrm>
      </p:grpSpPr>
      <p:sp>
        <p:nvSpPr>
          <p:cNvPr id="21" name="Google Shape;21;p4"/>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 name="Google Shape;22;p4"/>
          <p:cNvGrpSpPr/>
          <p:nvPr/>
        </p:nvGrpSpPr>
        <p:grpSpPr>
          <a:xfrm rot="55">
            <a:off x="526696" y="4778757"/>
            <a:ext cx="1079995" cy="1749596"/>
            <a:chOff x="3741075" y="1171575"/>
            <a:chExt cx="172650" cy="279725"/>
          </a:xfrm>
        </p:grpSpPr>
        <p:sp>
          <p:nvSpPr>
            <p:cNvPr id="23" name="Google Shape;23;p4"/>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4">
  <p:cSld name="Edison_Template_7">
    <p:bg>
      <p:bgPr>
        <a:solidFill>
          <a:schemeClr val="accent2"/>
        </a:solidFill>
      </p:bgPr>
    </p:bg>
    <p:spTree>
      <p:nvGrpSpPr>
        <p:cNvPr id="27" name="Shape 27"/>
        <p:cNvGrpSpPr/>
        <p:nvPr/>
      </p:nvGrpSpPr>
      <p:grpSpPr>
        <a:xfrm>
          <a:off x="0" y="0"/>
          <a:ext cx="0" cy="0"/>
          <a:chOff x="0" y="0"/>
          <a:chExt cx="0" cy="0"/>
        </a:xfrm>
      </p:grpSpPr>
      <p:pic>
        <p:nvPicPr>
          <p:cNvPr descr="Imagen que contiene exterior, persona&#10;&#10;Descripción generada automáticamente" id="28" name="Google Shape;28;p5"/>
          <p:cNvPicPr preferRelativeResize="0"/>
          <p:nvPr/>
        </p:nvPicPr>
        <p:blipFill rotWithShape="1">
          <a:blip r:embed="rId2">
            <a:alphaModFix/>
          </a:blip>
          <a:srcRect b="0" l="0" r="0" t="7793"/>
          <a:stretch/>
        </p:blipFill>
        <p:spPr>
          <a:xfrm>
            <a:off x="0" y="0"/>
            <a:ext cx="12192000" cy="6323590"/>
          </a:xfrm>
          <a:custGeom>
            <a:rect b="b" l="l" r="r" t="t"/>
            <a:pathLst>
              <a:path extrusionOk="0" h="6323590" w="12192000">
                <a:moveTo>
                  <a:pt x="0" y="0"/>
                </a:moveTo>
                <a:lnTo>
                  <a:pt x="12192000" y="0"/>
                </a:lnTo>
                <a:lnTo>
                  <a:pt x="12192000" y="5119832"/>
                </a:lnTo>
                <a:lnTo>
                  <a:pt x="11815586" y="5350292"/>
                </a:lnTo>
                <a:cubicBezTo>
                  <a:pt x="10721874" y="5958332"/>
                  <a:pt x="9319709" y="6323590"/>
                  <a:pt x="7790903" y="6323590"/>
                </a:cubicBezTo>
                <a:cubicBezTo>
                  <a:pt x="5948146" y="6323590"/>
                  <a:pt x="4289383" y="5792911"/>
                  <a:pt x="3133013" y="4946040"/>
                </a:cubicBezTo>
                <a:lnTo>
                  <a:pt x="2993508" y="4838201"/>
                </a:lnTo>
                <a:lnTo>
                  <a:pt x="2263662" y="5417575"/>
                </a:lnTo>
                <a:lnTo>
                  <a:pt x="2263662" y="4448220"/>
                </a:lnTo>
                <a:lnTo>
                  <a:pt x="2070326" y="4387003"/>
                </a:lnTo>
                <a:cubicBezTo>
                  <a:pt x="1802780" y="4312621"/>
                  <a:pt x="1508628" y="4271489"/>
                  <a:pt x="1199860" y="4271489"/>
                </a:cubicBezTo>
                <a:cubicBezTo>
                  <a:pt x="813902" y="4271489"/>
                  <a:pt x="450779" y="4335758"/>
                  <a:pt x="133911" y="4448901"/>
                </a:cubicBezTo>
                <a:lnTo>
                  <a:pt x="0" y="4502374"/>
                </a:lnTo>
                <a:close/>
              </a:path>
            </a:pathLst>
          </a:custGeom>
          <a:noFill/>
          <a:ln>
            <a:noFill/>
          </a:ln>
        </p:spPr>
      </p:pic>
      <p:grpSp>
        <p:nvGrpSpPr>
          <p:cNvPr id="29" name="Google Shape;29;p5"/>
          <p:cNvGrpSpPr/>
          <p:nvPr/>
        </p:nvGrpSpPr>
        <p:grpSpPr>
          <a:xfrm rot="55">
            <a:off x="526696" y="4778757"/>
            <a:ext cx="1079995" cy="1749596"/>
            <a:chOff x="3741075" y="1171575"/>
            <a:chExt cx="172650" cy="279725"/>
          </a:xfrm>
        </p:grpSpPr>
        <p:sp>
          <p:nvSpPr>
            <p:cNvPr id="30" name="Google Shape;30;p5"/>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5">
  <p:cSld name="Edison_Template_4">
    <p:bg>
      <p:bgPr>
        <a:solidFill>
          <a:schemeClr val="accent3"/>
        </a:solidFill>
      </p:bgPr>
    </p:bg>
    <p:spTree>
      <p:nvGrpSpPr>
        <p:cNvPr id="34" name="Shape 34"/>
        <p:cNvGrpSpPr/>
        <p:nvPr/>
      </p:nvGrpSpPr>
      <p:grpSpPr>
        <a:xfrm>
          <a:off x="0" y="0"/>
          <a:ext cx="0" cy="0"/>
          <a:chOff x="0" y="0"/>
          <a:chExt cx="0" cy="0"/>
        </a:xfrm>
      </p:grpSpPr>
      <p:sp>
        <p:nvSpPr>
          <p:cNvPr id="35" name="Google Shape;35;p6"/>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6" name="Google Shape;36;p6"/>
          <p:cNvGrpSpPr/>
          <p:nvPr/>
        </p:nvGrpSpPr>
        <p:grpSpPr>
          <a:xfrm rot="55">
            <a:off x="526696" y="4778757"/>
            <a:ext cx="1079995" cy="1749596"/>
            <a:chOff x="3741075" y="1171575"/>
            <a:chExt cx="172650" cy="279725"/>
          </a:xfrm>
        </p:grpSpPr>
        <p:sp>
          <p:nvSpPr>
            <p:cNvPr id="37" name="Google Shape;37;p6"/>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6">
  <p:cSld name="Edison_Template_5">
    <p:bg>
      <p:bgPr>
        <a:solidFill>
          <a:schemeClr val="accent4"/>
        </a:solidFill>
      </p:bgPr>
    </p:bg>
    <p:spTree>
      <p:nvGrpSpPr>
        <p:cNvPr id="41" name="Shape 41"/>
        <p:cNvGrpSpPr/>
        <p:nvPr/>
      </p:nvGrpSpPr>
      <p:grpSpPr>
        <a:xfrm>
          <a:off x="0" y="0"/>
          <a:ext cx="0" cy="0"/>
          <a:chOff x="0" y="0"/>
          <a:chExt cx="0" cy="0"/>
        </a:xfrm>
      </p:grpSpPr>
      <p:sp>
        <p:nvSpPr>
          <p:cNvPr id="42" name="Google Shape;42;p7"/>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 name="Google Shape;43;p7"/>
          <p:cNvGrpSpPr/>
          <p:nvPr/>
        </p:nvGrpSpPr>
        <p:grpSpPr>
          <a:xfrm rot="55">
            <a:off x="526696" y="4778757"/>
            <a:ext cx="1079995" cy="1749596"/>
            <a:chOff x="3741075" y="1171575"/>
            <a:chExt cx="172650" cy="279725"/>
          </a:xfrm>
        </p:grpSpPr>
        <p:sp>
          <p:nvSpPr>
            <p:cNvPr id="44" name="Google Shape;44;p7"/>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7">
  <p:cSld name="Edison_Template_6">
    <p:bg>
      <p:bgPr>
        <a:solidFill>
          <a:schemeClr val="accent5"/>
        </a:solidFill>
      </p:bgPr>
    </p:bg>
    <p:spTree>
      <p:nvGrpSpPr>
        <p:cNvPr id="48" name="Shape 48"/>
        <p:cNvGrpSpPr/>
        <p:nvPr/>
      </p:nvGrpSpPr>
      <p:grpSpPr>
        <a:xfrm>
          <a:off x="0" y="0"/>
          <a:ext cx="0" cy="0"/>
          <a:chOff x="0" y="0"/>
          <a:chExt cx="0" cy="0"/>
        </a:xfrm>
      </p:grpSpPr>
      <p:sp>
        <p:nvSpPr>
          <p:cNvPr id="49" name="Google Shape;49;p8"/>
          <p:cNvSpPr/>
          <p:nvPr/>
        </p:nvSpPr>
        <p:spPr>
          <a:xfrm>
            <a:off x="0" y="0"/>
            <a:ext cx="12192000" cy="6323590"/>
          </a:xfrm>
          <a:custGeom>
            <a:rect b="b" l="l" r="r" t="t"/>
            <a:pathLst>
              <a:path extrusionOk="0" h="6323590" w="12074013">
                <a:moveTo>
                  <a:pt x="0" y="0"/>
                </a:moveTo>
                <a:lnTo>
                  <a:pt x="12074013" y="0"/>
                </a:lnTo>
                <a:lnTo>
                  <a:pt x="12074013" y="5119832"/>
                </a:lnTo>
                <a:lnTo>
                  <a:pt x="11701242" y="5350292"/>
                </a:lnTo>
                <a:cubicBezTo>
                  <a:pt x="10618114" y="5958332"/>
                  <a:pt x="9229518" y="6323590"/>
                  <a:pt x="7715507" y="6323590"/>
                </a:cubicBezTo>
                <a:cubicBezTo>
                  <a:pt x="5890583" y="6323590"/>
                  <a:pt x="4247872" y="5792911"/>
                  <a:pt x="3102693" y="4946040"/>
                </a:cubicBezTo>
                <a:lnTo>
                  <a:pt x="2964538" y="4838201"/>
                </a:lnTo>
                <a:lnTo>
                  <a:pt x="2241755" y="5417575"/>
                </a:lnTo>
                <a:lnTo>
                  <a:pt x="2241755" y="4448220"/>
                </a:lnTo>
                <a:lnTo>
                  <a:pt x="2050290" y="4387003"/>
                </a:lnTo>
                <a:cubicBezTo>
                  <a:pt x="1785333" y="4312621"/>
                  <a:pt x="1494028" y="4271489"/>
                  <a:pt x="1188248" y="4271489"/>
                </a:cubicBezTo>
                <a:cubicBezTo>
                  <a:pt x="806025" y="4271489"/>
                  <a:pt x="446416" y="4335758"/>
                  <a:pt x="132615" y="4448901"/>
                </a:cubicBezTo>
                <a:lnTo>
                  <a:pt x="0" y="4502374"/>
                </a:lnTo>
                <a:close/>
              </a:path>
            </a:pathLst>
          </a:cu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0" name="Google Shape;50;p8"/>
          <p:cNvGrpSpPr/>
          <p:nvPr/>
        </p:nvGrpSpPr>
        <p:grpSpPr>
          <a:xfrm rot="55">
            <a:off x="526696" y="4778757"/>
            <a:ext cx="1079995" cy="1749596"/>
            <a:chOff x="3741075" y="1171575"/>
            <a:chExt cx="172650" cy="279725"/>
          </a:xfrm>
        </p:grpSpPr>
        <p:sp>
          <p:nvSpPr>
            <p:cNvPr id="51" name="Google Shape;51;p8"/>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lt1"/>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7_Edison_Template_SlidesMania_8">
  <p:cSld name="Edison_Template_8">
    <p:bg>
      <p:bgPr>
        <a:solidFill>
          <a:schemeClr val="accent6"/>
        </a:solidFill>
      </p:bgPr>
    </p:bg>
    <p:spTree>
      <p:nvGrpSpPr>
        <p:cNvPr id="55" name="Shape 55"/>
        <p:cNvGrpSpPr/>
        <p:nvPr/>
      </p:nvGrpSpPr>
      <p:grpSpPr>
        <a:xfrm>
          <a:off x="0" y="0"/>
          <a:ext cx="0" cy="0"/>
          <a:chOff x="0" y="0"/>
          <a:chExt cx="0" cy="0"/>
        </a:xfrm>
      </p:grpSpPr>
      <p:sp>
        <p:nvSpPr>
          <p:cNvPr id="56" name="Google Shape;56;p9"/>
          <p:cNvSpPr/>
          <p:nvPr/>
        </p:nvSpPr>
        <p:spPr>
          <a:xfrm>
            <a:off x="1229031" y="535856"/>
            <a:ext cx="9556955" cy="5240594"/>
          </a:xfrm>
          <a:prstGeom prst="wedgeEllipseCallout">
            <a:avLst>
              <a:gd fmla="val -39776" name="adj1"/>
              <a:gd fmla="val 63381" name="adj2"/>
            </a:avLst>
          </a:prstGeom>
          <a:solidFill>
            <a:schemeClr val="lt1"/>
          </a:solidFill>
          <a:ln>
            <a:noFill/>
          </a:ln>
          <a:effectLst>
            <a:outerShdw blurRad="50800" rotWithShape="0" algn="t" dir="5400000" dist="2159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9"/>
          <p:cNvSpPr/>
          <p:nvPr/>
        </p:nvSpPr>
        <p:spPr>
          <a:xfrm rot="-1656054">
            <a:off x="3647769" y="2389239"/>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 name="Google Shape;58;p9"/>
          <p:cNvSpPr/>
          <p:nvPr/>
        </p:nvSpPr>
        <p:spPr>
          <a:xfrm rot="-2968823">
            <a:off x="3369549" y="2005254"/>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 name="Google Shape;59;p9"/>
          <p:cNvSpPr/>
          <p:nvPr/>
        </p:nvSpPr>
        <p:spPr>
          <a:xfrm rot="-4162320">
            <a:off x="2947241" y="1780592"/>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9"/>
          <p:cNvSpPr/>
          <p:nvPr/>
        </p:nvSpPr>
        <p:spPr>
          <a:xfrm rot="359992">
            <a:off x="1693049" y="2555878"/>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 name="Google Shape;61;p9"/>
          <p:cNvSpPr/>
          <p:nvPr/>
        </p:nvSpPr>
        <p:spPr>
          <a:xfrm rot="-8874793">
            <a:off x="1929552" y="2088069"/>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 name="Google Shape;62;p9"/>
          <p:cNvSpPr/>
          <p:nvPr/>
        </p:nvSpPr>
        <p:spPr>
          <a:xfrm rot="-6093730">
            <a:off x="2435128" y="1802722"/>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 name="Google Shape;63;p9"/>
          <p:cNvSpPr/>
          <p:nvPr/>
        </p:nvSpPr>
        <p:spPr>
          <a:xfrm rot="-798418">
            <a:off x="1756542" y="3084153"/>
            <a:ext cx="468000" cy="144000"/>
          </a:xfrm>
          <a:prstGeom prst="roundRect">
            <a:avLst>
              <a:gd fmla="val 50000" name="adj"/>
            </a:avLst>
          </a:prstGeom>
          <a:solidFill>
            <a:schemeClr val="accent6"/>
          </a:solidFill>
          <a:ln>
            <a:noFill/>
          </a:ln>
          <a:effectLst>
            <a:outerShdw blurRad="50800" rotWithShape="0" algn="tl" dir="2700000" dist="165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64" name="Google Shape;64;p9"/>
          <p:cNvGrpSpPr/>
          <p:nvPr/>
        </p:nvGrpSpPr>
        <p:grpSpPr>
          <a:xfrm rot="-1277591">
            <a:off x="2641244" y="2554205"/>
            <a:ext cx="1080000" cy="1749608"/>
            <a:chOff x="3741075" y="1171575"/>
            <a:chExt cx="172650" cy="279725"/>
          </a:xfrm>
        </p:grpSpPr>
        <p:sp>
          <p:nvSpPr>
            <p:cNvPr id="65" name="Google Shape;65;p9"/>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6"/>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6"/>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accent6"/>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6"/>
            </a:solidFill>
            <a:ln>
              <a:noFill/>
            </a:ln>
            <a:effectLst>
              <a:outerShdw blurRad="50800" rotWithShape="0" algn="tl" dir="2700000" dist="1651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69" name="Shape 69"/>
        <p:cNvGrpSpPr/>
        <p:nvPr/>
      </p:nvGrpSpPr>
      <p:grpSpPr>
        <a:xfrm>
          <a:off x="0" y="0"/>
          <a:ext cx="0" cy="0"/>
          <a:chOff x="0" y="0"/>
          <a:chExt cx="0" cy="0"/>
        </a:xfrm>
      </p:grpSpPr>
      <p:grpSp>
        <p:nvGrpSpPr>
          <p:cNvPr id="70" name="Google Shape;70;p10"/>
          <p:cNvGrpSpPr/>
          <p:nvPr/>
        </p:nvGrpSpPr>
        <p:grpSpPr>
          <a:xfrm>
            <a:off x="0" y="0"/>
            <a:ext cx="12192000" cy="6858000"/>
            <a:chOff x="0" y="0"/>
            <a:chExt cx="12192000" cy="6858000"/>
          </a:xfrm>
        </p:grpSpPr>
        <p:sp>
          <p:nvSpPr>
            <p:cNvPr id="71" name="Google Shape;71;p1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2" name="Google Shape;72;p10">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73" name="Google Shape;73;p10"/>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ES" sz="3600">
                  <a:solidFill>
                    <a:srgbClr val="3F3F3F"/>
                  </a:solidFill>
                  <a:latin typeface="Poppins"/>
                  <a:ea typeface="Poppins"/>
                  <a:cs typeface="Poppins"/>
                  <a:sym typeface="Poppins"/>
                </a:rPr>
                <a:t>Free </a:t>
              </a:r>
              <a:r>
                <a:rPr lang="es-ES" sz="3600">
                  <a:solidFill>
                    <a:srgbClr val="3F3F3F"/>
                  </a:solidFill>
                  <a:latin typeface="Poppins"/>
                  <a:ea typeface="Poppins"/>
                  <a:cs typeface="Poppins"/>
                  <a:sym typeface="Poppins"/>
                </a:rPr>
                <a:t>themes and templates for </a:t>
              </a:r>
              <a:r>
                <a:rPr b="1" lang="es-ES" sz="3600">
                  <a:solidFill>
                    <a:srgbClr val="3F3F3F"/>
                  </a:solidFill>
                  <a:latin typeface="Poppins"/>
                  <a:ea typeface="Poppins"/>
                  <a:cs typeface="Poppins"/>
                  <a:sym typeface="Poppins"/>
                </a:rPr>
                <a:t>Google Slides</a:t>
              </a:r>
              <a:r>
                <a:rPr lang="es-ES" sz="3600">
                  <a:solidFill>
                    <a:srgbClr val="3F3F3F"/>
                  </a:solidFill>
                  <a:latin typeface="Poppins"/>
                  <a:ea typeface="Poppins"/>
                  <a:cs typeface="Poppins"/>
                  <a:sym typeface="Poppins"/>
                </a:rPr>
                <a:t> or </a:t>
              </a:r>
              <a:r>
                <a:rPr b="1" lang="es-ES"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s-ES"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s-ES" sz="2700">
                  <a:solidFill>
                    <a:srgbClr val="3F3F3F"/>
                  </a:solidFill>
                  <a:latin typeface="Poppins"/>
                  <a:ea typeface="Poppins"/>
                  <a:cs typeface="Poppins"/>
                  <a:sym typeface="Poppins"/>
                </a:rPr>
                <a:t>Read </a:t>
              </a:r>
              <a:r>
                <a:rPr lang="es-ES"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s-ES" sz="4400">
                  <a:solidFill>
                    <a:srgbClr val="FFCB25"/>
                  </a:solidFill>
                  <a:latin typeface="Poppins"/>
                  <a:ea typeface="Poppins"/>
                  <a:cs typeface="Poppins"/>
                  <a:sym typeface="Poppins"/>
                </a:rPr>
                <a:t> </a:t>
              </a:r>
              <a:r>
                <a:rPr lang="es-ES"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74" name="Google Shape;74;p1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75" name="Google Shape;75;p10">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76" name="Google Shape;76;p10">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77" name="Google Shape;77;p10">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78" name="Google Shape;78;p10">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79" name="Google Shape;79;p1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s-ES"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nvSpPr>
        <p:spPr>
          <a:xfrm rot="5400000">
            <a:off x="-679350" y="61985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a:solidFill>
                  <a:schemeClr val="lt1"/>
                </a:solidFill>
                <a:latin typeface="Barlow Condensed"/>
                <a:ea typeface="Barlow Condensed"/>
                <a:cs typeface="Barlow Condensed"/>
                <a:sym typeface="Barlow Condensed"/>
              </a:rPr>
              <a:t>SLIDESMANIA.COM</a:t>
            </a:r>
            <a:endParaRPr>
              <a:solidFill>
                <a:schemeClr val="lt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1"/>
          <p:cNvSpPr txBox="1"/>
          <p:nvPr/>
        </p:nvSpPr>
        <p:spPr>
          <a:xfrm>
            <a:off x="740675" y="493775"/>
            <a:ext cx="271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5" name="Google Shape;85;p11"/>
          <p:cNvSpPr txBox="1"/>
          <p:nvPr/>
        </p:nvSpPr>
        <p:spPr>
          <a:xfrm>
            <a:off x="1549650" y="350850"/>
            <a:ext cx="9092700" cy="908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s-ES" sz="4700">
                <a:solidFill>
                  <a:schemeClr val="dk1"/>
                </a:solidFill>
                <a:latin typeface="Barlow ExtraBold"/>
                <a:ea typeface="Barlow ExtraBold"/>
                <a:cs typeface="Barlow ExtraBold"/>
                <a:sym typeface="Barlow ExtraBold"/>
              </a:rPr>
              <a:t>Music and Our Emotions</a:t>
            </a:r>
            <a:endParaRPr sz="2100">
              <a:solidFill>
                <a:schemeClr val="dk1"/>
              </a:solidFill>
            </a:endParaRPr>
          </a:p>
        </p:txBody>
      </p:sp>
      <p:pic>
        <p:nvPicPr>
          <p:cNvPr id="86" name="Google Shape;86;p11"/>
          <p:cNvPicPr preferRelativeResize="0"/>
          <p:nvPr/>
        </p:nvPicPr>
        <p:blipFill>
          <a:blip r:embed="rId3">
            <a:alphaModFix/>
          </a:blip>
          <a:stretch>
            <a:fillRect/>
          </a:stretch>
        </p:blipFill>
        <p:spPr>
          <a:xfrm>
            <a:off x="7092050" y="1474900"/>
            <a:ext cx="3908100" cy="3908100"/>
          </a:xfrm>
          <a:prstGeom prst="roundRect">
            <a:avLst>
              <a:gd fmla="val 5103" name="adj"/>
            </a:avLst>
          </a:prstGeom>
          <a:noFill/>
          <a:ln>
            <a:noFill/>
          </a:ln>
        </p:spPr>
      </p:pic>
      <p:sp>
        <p:nvSpPr>
          <p:cNvPr id="87" name="Google Shape;87;p11"/>
          <p:cNvSpPr txBox="1"/>
          <p:nvPr/>
        </p:nvSpPr>
        <p:spPr>
          <a:xfrm>
            <a:off x="1549650" y="1563375"/>
            <a:ext cx="4334700" cy="210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s-ES" sz="2500">
                <a:latin typeface="Barlow Medium"/>
                <a:ea typeface="Barlow Medium"/>
                <a:cs typeface="Barlow Medium"/>
                <a:sym typeface="Barlow Medium"/>
              </a:rPr>
              <a:t>Team 112 - </a:t>
            </a:r>
            <a:endParaRPr i="1" sz="2500">
              <a:latin typeface="Barlow Medium"/>
              <a:ea typeface="Barlow Medium"/>
              <a:cs typeface="Barlow Medium"/>
              <a:sym typeface="Barlow Medium"/>
            </a:endParaRPr>
          </a:p>
          <a:p>
            <a:pPr indent="0" lvl="0" marL="0" rtl="0" algn="l">
              <a:spcBef>
                <a:spcPts val="0"/>
              </a:spcBef>
              <a:spcAft>
                <a:spcPts val="0"/>
              </a:spcAft>
              <a:buNone/>
            </a:pPr>
            <a:r>
              <a:rPr i="1" lang="es-ES" sz="2500">
                <a:latin typeface="Barlow Medium"/>
                <a:ea typeface="Barlow Medium"/>
                <a:cs typeface="Barlow Medium"/>
                <a:sym typeface="Barlow Medium"/>
              </a:rPr>
              <a:t>		Aidan E.</a:t>
            </a:r>
            <a:endParaRPr i="1" sz="2500">
              <a:latin typeface="Barlow Medium"/>
              <a:ea typeface="Barlow Medium"/>
              <a:cs typeface="Barlow Medium"/>
              <a:sym typeface="Barlow Medium"/>
            </a:endParaRPr>
          </a:p>
          <a:p>
            <a:pPr indent="0" lvl="0" marL="0" rtl="0" algn="l">
              <a:spcBef>
                <a:spcPts val="0"/>
              </a:spcBef>
              <a:spcAft>
                <a:spcPts val="0"/>
              </a:spcAft>
              <a:buNone/>
            </a:pPr>
            <a:r>
              <a:rPr i="1" lang="es-ES" sz="2500">
                <a:latin typeface="Barlow Medium"/>
                <a:ea typeface="Barlow Medium"/>
                <a:cs typeface="Barlow Medium"/>
                <a:sym typeface="Barlow Medium"/>
              </a:rPr>
              <a:t>		Arielle R.</a:t>
            </a:r>
            <a:endParaRPr i="1" sz="2500">
              <a:latin typeface="Barlow Medium"/>
              <a:ea typeface="Barlow Medium"/>
              <a:cs typeface="Barlow Medium"/>
              <a:sym typeface="Barlow Medium"/>
            </a:endParaRPr>
          </a:p>
          <a:p>
            <a:pPr indent="0" lvl="0" marL="0" rtl="0" algn="l">
              <a:spcBef>
                <a:spcPts val="0"/>
              </a:spcBef>
              <a:spcAft>
                <a:spcPts val="0"/>
              </a:spcAft>
              <a:buNone/>
            </a:pPr>
            <a:r>
              <a:rPr i="1" lang="es-ES" sz="2500">
                <a:latin typeface="Barlow Medium"/>
                <a:ea typeface="Barlow Medium"/>
                <a:cs typeface="Barlow Medium"/>
                <a:sym typeface="Barlow Medium"/>
              </a:rPr>
              <a:t>		Milena P.</a:t>
            </a:r>
            <a:endParaRPr i="1" sz="2500">
              <a:latin typeface="Barlow Medium"/>
              <a:ea typeface="Barlow Medium"/>
              <a:cs typeface="Barlow Medium"/>
              <a:sym typeface="Barlow Medium"/>
            </a:endParaRPr>
          </a:p>
          <a:p>
            <a:pPr indent="0" lvl="0" marL="0" rtl="0" algn="l">
              <a:spcBef>
                <a:spcPts val="0"/>
              </a:spcBef>
              <a:spcAft>
                <a:spcPts val="0"/>
              </a:spcAft>
              <a:buNone/>
            </a:pPr>
            <a:r>
              <a:rPr i="1" lang="es-ES" sz="2500">
                <a:latin typeface="Barlow Medium"/>
                <a:ea typeface="Barlow Medium"/>
                <a:cs typeface="Barlow Medium"/>
                <a:sym typeface="Barlow Medium"/>
              </a:rPr>
              <a:t>		Sean A.</a:t>
            </a:r>
            <a:endParaRPr i="1" sz="2500">
              <a:latin typeface="Barlow Medium"/>
              <a:ea typeface="Barlow Medium"/>
              <a:cs typeface="Barlow Medium"/>
              <a:sym typeface="Barlow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nvSpPr>
        <p:spPr>
          <a:xfrm>
            <a:off x="1868075" y="150450"/>
            <a:ext cx="8024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Random Forest Classifier:</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Optimizing Max Depth</a:t>
            </a:r>
            <a:endParaRPr>
              <a:solidFill>
                <a:schemeClr val="dk1"/>
              </a:solidFill>
            </a:endParaRPr>
          </a:p>
        </p:txBody>
      </p:sp>
      <p:sp>
        <p:nvSpPr>
          <p:cNvPr id="160" name="Google Shape;160;p20"/>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20"/>
          <p:cNvPicPr preferRelativeResize="0"/>
          <p:nvPr/>
        </p:nvPicPr>
        <p:blipFill>
          <a:blip r:embed="rId3">
            <a:alphaModFix/>
          </a:blip>
          <a:stretch>
            <a:fillRect/>
          </a:stretch>
        </p:blipFill>
        <p:spPr>
          <a:xfrm>
            <a:off x="2219150" y="1566450"/>
            <a:ext cx="6943800" cy="512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1868075" y="150450"/>
            <a:ext cx="8024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Random Forest Classifier:</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Confusion Matrix</a:t>
            </a:r>
            <a:endParaRPr>
              <a:solidFill>
                <a:schemeClr val="dk1"/>
              </a:solidFill>
            </a:endParaRPr>
          </a:p>
        </p:txBody>
      </p:sp>
      <p:sp>
        <p:nvSpPr>
          <p:cNvPr id="168" name="Google Shape;168;p21"/>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9" name="Google Shape;169;p21"/>
          <p:cNvPicPr preferRelativeResize="0"/>
          <p:nvPr/>
        </p:nvPicPr>
        <p:blipFill>
          <a:blip r:embed="rId3">
            <a:alphaModFix/>
          </a:blip>
          <a:stretch>
            <a:fillRect/>
          </a:stretch>
        </p:blipFill>
        <p:spPr>
          <a:xfrm>
            <a:off x="927750" y="1566450"/>
            <a:ext cx="6293251" cy="5197349"/>
          </a:xfrm>
          <a:prstGeom prst="rect">
            <a:avLst/>
          </a:prstGeom>
          <a:noFill/>
          <a:ln>
            <a:noFill/>
          </a:ln>
        </p:spPr>
      </p:pic>
      <p:sp>
        <p:nvSpPr>
          <p:cNvPr id="170" name="Google Shape;170;p21"/>
          <p:cNvSpPr txBox="1"/>
          <p:nvPr/>
        </p:nvSpPr>
        <p:spPr>
          <a:xfrm>
            <a:off x="7553125" y="1660650"/>
            <a:ext cx="53535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without bootstrapping:</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43.24%</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with bootstrapping:</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57.22%</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with cross validation:</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rPr lang="es-ES" sz="2300">
                <a:solidFill>
                  <a:schemeClr val="dk1"/>
                </a:solidFill>
                <a:latin typeface="Barlow ExtraBold"/>
                <a:ea typeface="Barlow ExtraBold"/>
                <a:cs typeface="Barlow ExtraBold"/>
                <a:sym typeface="Barlow ExtraBold"/>
              </a:rPr>
              <a:t>58.75%</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t/>
            </a:r>
            <a:endParaRPr sz="2300">
              <a:solidFill>
                <a:schemeClr val="dk1"/>
              </a:solidFill>
              <a:latin typeface="Barlow ExtraBold"/>
              <a:ea typeface="Barlow ExtraBold"/>
              <a:cs typeface="Barlow ExtraBold"/>
              <a:sym typeface="Barlow ExtraBold"/>
            </a:endParaRPr>
          </a:p>
          <a:p>
            <a:pPr indent="0" lvl="0" marL="0" rtl="0" algn="l">
              <a:spcBef>
                <a:spcPts val="0"/>
              </a:spcBef>
              <a:spcAft>
                <a:spcPts val="0"/>
              </a:spcAft>
              <a:buNone/>
            </a:pPr>
            <a:r>
              <a:t/>
            </a:r>
            <a:endParaRPr sz="2300">
              <a:solidFill>
                <a:schemeClr val="dk1"/>
              </a:solidFill>
              <a:latin typeface="Barlow ExtraBold"/>
              <a:ea typeface="Barlow ExtraBold"/>
              <a:cs typeface="Barlow ExtraBold"/>
              <a:sym typeface="Barlow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nvSpPr>
        <p:spPr>
          <a:xfrm>
            <a:off x="1764350" y="100300"/>
            <a:ext cx="87636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KNN</a:t>
            </a:r>
            <a:r>
              <a:rPr lang="es-ES" sz="4000">
                <a:solidFill>
                  <a:schemeClr val="dk1"/>
                </a:solidFill>
                <a:latin typeface="Barlow ExtraBold"/>
                <a:ea typeface="Barlow ExtraBold"/>
                <a:cs typeface="Barlow ExtraBold"/>
                <a:sym typeface="Barlow ExtraBold"/>
              </a:rPr>
              <a:t> Classifier:</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K optimization</a:t>
            </a:r>
            <a:endParaRPr>
              <a:solidFill>
                <a:schemeClr val="dk1"/>
              </a:solidFill>
            </a:endParaRPr>
          </a:p>
          <a:p>
            <a:pPr indent="0" lvl="0" marL="0" rtl="0" algn="l">
              <a:spcBef>
                <a:spcPts val="0"/>
              </a:spcBef>
              <a:spcAft>
                <a:spcPts val="0"/>
              </a:spcAft>
              <a:buNone/>
            </a:pPr>
            <a:r>
              <a:t/>
            </a:r>
            <a:endParaRPr>
              <a:latin typeface="Barlow"/>
              <a:ea typeface="Barlow"/>
              <a:cs typeface="Barlow"/>
              <a:sym typeface="Barlow"/>
            </a:endParaRPr>
          </a:p>
        </p:txBody>
      </p:sp>
      <p:sp>
        <p:nvSpPr>
          <p:cNvPr id="177" name="Google Shape;177;p22"/>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8" name="Google Shape;178;p22"/>
          <p:cNvPicPr preferRelativeResize="0"/>
          <p:nvPr/>
        </p:nvPicPr>
        <p:blipFill>
          <a:blip r:embed="rId3">
            <a:alphaModFix/>
          </a:blip>
          <a:stretch>
            <a:fillRect/>
          </a:stretch>
        </p:blipFill>
        <p:spPr>
          <a:xfrm>
            <a:off x="2880737" y="1515500"/>
            <a:ext cx="6430525" cy="4849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nvSpPr>
        <p:spPr>
          <a:xfrm>
            <a:off x="1764350" y="100300"/>
            <a:ext cx="87636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KNN Classifier:</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Confusion Matrix</a:t>
            </a:r>
            <a:endParaRPr>
              <a:solidFill>
                <a:schemeClr val="dk1"/>
              </a:solidFill>
            </a:endParaRPr>
          </a:p>
          <a:p>
            <a:pPr indent="0" lvl="0" marL="0" rtl="0" algn="l">
              <a:spcBef>
                <a:spcPts val="0"/>
              </a:spcBef>
              <a:spcAft>
                <a:spcPts val="0"/>
              </a:spcAft>
              <a:buNone/>
            </a:pPr>
            <a:r>
              <a:t/>
            </a:r>
            <a:endParaRPr>
              <a:latin typeface="Barlow"/>
              <a:ea typeface="Barlow"/>
              <a:cs typeface="Barlow"/>
              <a:sym typeface="Barlow"/>
            </a:endParaRPr>
          </a:p>
        </p:txBody>
      </p:sp>
      <p:sp>
        <p:nvSpPr>
          <p:cNvPr id="185" name="Google Shape;185;p23"/>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23"/>
          <p:cNvPicPr preferRelativeResize="0"/>
          <p:nvPr/>
        </p:nvPicPr>
        <p:blipFill>
          <a:blip r:embed="rId3">
            <a:alphaModFix/>
          </a:blip>
          <a:stretch>
            <a:fillRect/>
          </a:stretch>
        </p:blipFill>
        <p:spPr>
          <a:xfrm>
            <a:off x="831950" y="1470675"/>
            <a:ext cx="5922299" cy="5149100"/>
          </a:xfrm>
          <a:prstGeom prst="rect">
            <a:avLst/>
          </a:prstGeom>
          <a:noFill/>
          <a:ln>
            <a:noFill/>
          </a:ln>
        </p:spPr>
      </p:pic>
      <p:sp>
        <p:nvSpPr>
          <p:cNvPr id="187" name="Google Shape;187;p23"/>
          <p:cNvSpPr txBox="1"/>
          <p:nvPr/>
        </p:nvSpPr>
        <p:spPr>
          <a:xfrm>
            <a:off x="6678500" y="2192900"/>
            <a:ext cx="47769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2800">
                <a:solidFill>
                  <a:schemeClr val="dk1"/>
                </a:solidFill>
                <a:latin typeface="Barlow ExtraBold"/>
                <a:ea typeface="Barlow ExtraBold"/>
                <a:cs typeface="Barlow ExtraBold"/>
                <a:sym typeface="Barlow ExtraBold"/>
              </a:rPr>
              <a:t>Accuracy Score:</a:t>
            </a:r>
            <a:endParaRPr sz="2800">
              <a:solidFill>
                <a:schemeClr val="dk1"/>
              </a:solidFill>
              <a:latin typeface="Barlow ExtraBold"/>
              <a:ea typeface="Barlow ExtraBold"/>
              <a:cs typeface="Barlow ExtraBold"/>
              <a:sym typeface="Barlow ExtraBold"/>
            </a:endParaRPr>
          </a:p>
          <a:p>
            <a:pPr indent="0" lvl="0" marL="0" rtl="0" algn="ctr">
              <a:spcBef>
                <a:spcPts val="0"/>
              </a:spcBef>
              <a:spcAft>
                <a:spcPts val="0"/>
              </a:spcAft>
              <a:buClr>
                <a:schemeClr val="dk1"/>
              </a:buClr>
              <a:buSzPts val="1100"/>
              <a:buFont typeface="Arial"/>
              <a:buNone/>
            </a:pPr>
            <a:r>
              <a:rPr lang="es-ES" sz="2800">
                <a:solidFill>
                  <a:schemeClr val="dk1"/>
                </a:solidFill>
                <a:latin typeface="Barlow ExtraBold"/>
                <a:ea typeface="Barlow ExtraBold"/>
                <a:cs typeface="Barlow ExtraBold"/>
                <a:sym typeface="Barlow ExtraBold"/>
              </a:rPr>
              <a:t>57.15%</a:t>
            </a:r>
            <a:endParaRPr sz="1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3096750" y="213125"/>
            <a:ext cx="55416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K-Means Clustering:</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Managing Data</a:t>
            </a:r>
            <a:endParaRPr sz="4000">
              <a:solidFill>
                <a:schemeClr val="dk1"/>
              </a:solidFill>
              <a:latin typeface="Barlow ExtraBold"/>
              <a:ea typeface="Barlow ExtraBold"/>
              <a:cs typeface="Barlow ExtraBold"/>
              <a:sym typeface="Barlow ExtraBold"/>
            </a:endParaRPr>
          </a:p>
          <a:p>
            <a:pPr indent="0" lvl="0" marL="0" rtl="0" algn="l">
              <a:spcBef>
                <a:spcPts val="0"/>
              </a:spcBef>
              <a:spcAft>
                <a:spcPts val="0"/>
              </a:spcAft>
              <a:buClr>
                <a:schemeClr val="dk1"/>
              </a:buClr>
              <a:buSzPts val="1100"/>
              <a:buFont typeface="Arial"/>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p>
        </p:txBody>
      </p:sp>
      <p:sp>
        <p:nvSpPr>
          <p:cNvPr id="194" name="Google Shape;194;p24"/>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p24"/>
          <p:cNvPicPr preferRelativeResize="0"/>
          <p:nvPr/>
        </p:nvPicPr>
        <p:blipFill>
          <a:blip r:embed="rId3">
            <a:alphaModFix/>
          </a:blip>
          <a:stretch>
            <a:fillRect/>
          </a:stretch>
        </p:blipFill>
        <p:spPr>
          <a:xfrm>
            <a:off x="338500" y="1563300"/>
            <a:ext cx="7497425" cy="3731376"/>
          </a:xfrm>
          <a:prstGeom prst="rect">
            <a:avLst/>
          </a:prstGeom>
          <a:noFill/>
          <a:ln>
            <a:noFill/>
          </a:ln>
        </p:spPr>
      </p:pic>
      <p:sp>
        <p:nvSpPr>
          <p:cNvPr id="196" name="Google Shape;196;p24"/>
          <p:cNvSpPr txBox="1"/>
          <p:nvPr/>
        </p:nvSpPr>
        <p:spPr>
          <a:xfrm>
            <a:off x="8041250" y="2060225"/>
            <a:ext cx="4070100" cy="209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100">
                <a:solidFill>
                  <a:schemeClr val="dk1"/>
                </a:solidFill>
                <a:latin typeface="Barlow"/>
                <a:ea typeface="Barlow"/>
                <a:cs typeface="Barlow"/>
                <a:sym typeface="Barlow"/>
              </a:rPr>
              <a:t>Group by track id: average emotion per song</a:t>
            </a:r>
            <a:endParaRPr sz="3100">
              <a:solidFill>
                <a:schemeClr val="dk1"/>
              </a:solidFill>
              <a:latin typeface="Barlow"/>
              <a:ea typeface="Barlow"/>
              <a:cs typeface="Barlow"/>
              <a:sym typeface="Barlow"/>
            </a:endParaRPr>
          </a:p>
          <a:p>
            <a:pPr indent="0" lvl="0" marL="0" rtl="0" algn="l">
              <a:spcBef>
                <a:spcPts val="0"/>
              </a:spcBef>
              <a:spcAft>
                <a:spcPts val="0"/>
              </a:spcAft>
              <a:buNone/>
            </a:pPr>
            <a:r>
              <a:rPr lang="es-ES" sz="3100">
                <a:solidFill>
                  <a:schemeClr val="dk1"/>
                </a:solidFill>
                <a:latin typeface="Barlow"/>
                <a:ea typeface="Barlow"/>
                <a:cs typeface="Barlow"/>
                <a:sym typeface="Barlow"/>
              </a:rPr>
              <a:t>400 songs</a:t>
            </a:r>
            <a:endParaRPr sz="3100">
              <a:solidFill>
                <a:schemeClr val="dk1"/>
              </a:solidFill>
              <a:latin typeface="Barlow"/>
              <a:ea typeface="Barlow"/>
              <a:cs typeface="Barlow"/>
              <a:sym typeface="Barl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nvSpPr>
        <p:spPr>
          <a:xfrm>
            <a:off x="2156450" y="213125"/>
            <a:ext cx="80868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K-Means Clustering</a:t>
            </a:r>
            <a:endParaRPr>
              <a:solidFill>
                <a:schemeClr val="dk1"/>
              </a:solidFill>
            </a:endParaRPr>
          </a:p>
          <a:p>
            <a:pPr indent="0" lvl="0" marL="0" rtl="0" algn="l">
              <a:spcBef>
                <a:spcPts val="0"/>
              </a:spcBef>
              <a:spcAft>
                <a:spcPts val="0"/>
              </a:spcAft>
              <a:buNone/>
            </a:pPr>
            <a:r>
              <a:t/>
            </a:r>
            <a:endParaRPr/>
          </a:p>
        </p:txBody>
      </p:sp>
      <p:sp>
        <p:nvSpPr>
          <p:cNvPr id="203" name="Google Shape;203;p25"/>
          <p:cNvSpPr/>
          <p:nvPr/>
        </p:nvSpPr>
        <p:spPr>
          <a:xfrm>
            <a:off x="-166500" y="3523025"/>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 name="Google Shape;204;p25"/>
          <p:cNvPicPr preferRelativeResize="0"/>
          <p:nvPr/>
        </p:nvPicPr>
        <p:blipFill>
          <a:blip r:embed="rId3">
            <a:alphaModFix/>
          </a:blip>
          <a:stretch>
            <a:fillRect/>
          </a:stretch>
        </p:blipFill>
        <p:spPr>
          <a:xfrm>
            <a:off x="5942775" y="1376625"/>
            <a:ext cx="6130852" cy="4278653"/>
          </a:xfrm>
          <a:prstGeom prst="rect">
            <a:avLst/>
          </a:prstGeom>
          <a:noFill/>
          <a:ln>
            <a:noFill/>
          </a:ln>
        </p:spPr>
      </p:pic>
      <p:pic>
        <p:nvPicPr>
          <p:cNvPr id="205" name="Google Shape;205;p25"/>
          <p:cNvPicPr preferRelativeResize="0"/>
          <p:nvPr/>
        </p:nvPicPr>
        <p:blipFill>
          <a:blip r:embed="rId4">
            <a:alphaModFix/>
          </a:blip>
          <a:stretch>
            <a:fillRect/>
          </a:stretch>
        </p:blipFill>
        <p:spPr>
          <a:xfrm>
            <a:off x="85475" y="1592250"/>
            <a:ext cx="6702249" cy="35837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6"/>
          <p:cNvPicPr preferRelativeResize="0"/>
          <p:nvPr/>
        </p:nvPicPr>
        <p:blipFill>
          <a:blip r:embed="rId3">
            <a:alphaModFix/>
          </a:blip>
          <a:stretch>
            <a:fillRect/>
          </a:stretch>
        </p:blipFill>
        <p:spPr>
          <a:xfrm rot="-566489">
            <a:off x="532875" y="1738375"/>
            <a:ext cx="2318250" cy="2318250"/>
          </a:xfrm>
          <a:prstGeom prst="rect">
            <a:avLst/>
          </a:prstGeom>
          <a:noFill/>
          <a:ln>
            <a:noFill/>
          </a:ln>
        </p:spPr>
      </p:pic>
      <p:sp>
        <p:nvSpPr>
          <p:cNvPr id="212" name="Google Shape;212;p26"/>
          <p:cNvSpPr txBox="1"/>
          <p:nvPr/>
        </p:nvSpPr>
        <p:spPr>
          <a:xfrm>
            <a:off x="224250" y="369900"/>
            <a:ext cx="3479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What Worked:</a:t>
            </a:r>
            <a:endParaRPr>
              <a:solidFill>
                <a:schemeClr val="dk1"/>
              </a:solidFill>
            </a:endParaRPr>
          </a:p>
        </p:txBody>
      </p:sp>
      <p:sp>
        <p:nvSpPr>
          <p:cNvPr id="213" name="Google Shape;213;p26"/>
          <p:cNvSpPr txBox="1"/>
          <p:nvPr/>
        </p:nvSpPr>
        <p:spPr>
          <a:xfrm>
            <a:off x="224250" y="1280325"/>
            <a:ext cx="3479100" cy="5079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Barlow"/>
              <a:buChar char="●"/>
            </a:pPr>
            <a:r>
              <a:rPr lang="es-ES" sz="2100">
                <a:latin typeface="Barlow"/>
                <a:ea typeface="Barlow"/>
                <a:cs typeface="Barlow"/>
                <a:sym typeface="Barlow"/>
              </a:rPr>
              <a:t>Bootstrapping</a:t>
            </a:r>
            <a:endParaRPr sz="2100">
              <a:latin typeface="Barlow"/>
              <a:ea typeface="Barlow"/>
              <a:cs typeface="Barlow"/>
              <a:sym typeface="Barlow"/>
            </a:endParaRPr>
          </a:p>
        </p:txBody>
      </p:sp>
      <p:sp>
        <p:nvSpPr>
          <p:cNvPr id="214" name="Google Shape;214;p26"/>
          <p:cNvSpPr txBox="1"/>
          <p:nvPr/>
        </p:nvSpPr>
        <p:spPr>
          <a:xfrm>
            <a:off x="4249875" y="369900"/>
            <a:ext cx="3479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What Didn’t:</a:t>
            </a:r>
            <a:endParaRPr>
              <a:solidFill>
                <a:schemeClr val="dk1"/>
              </a:solidFill>
            </a:endParaRPr>
          </a:p>
        </p:txBody>
      </p:sp>
      <p:sp>
        <p:nvSpPr>
          <p:cNvPr id="215" name="Google Shape;215;p26"/>
          <p:cNvSpPr txBox="1"/>
          <p:nvPr/>
        </p:nvSpPr>
        <p:spPr>
          <a:xfrm>
            <a:off x="4111425" y="1280325"/>
            <a:ext cx="3756000" cy="4063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Font typeface="Barlow"/>
              <a:buChar char="●"/>
            </a:pPr>
            <a:r>
              <a:rPr lang="es-ES" sz="2100">
                <a:latin typeface="Barlow"/>
                <a:ea typeface="Barlow"/>
                <a:cs typeface="Barlow"/>
                <a:sym typeface="Barlow"/>
              </a:rPr>
              <a:t>Dataset:</a:t>
            </a:r>
            <a:endParaRPr sz="2100">
              <a:latin typeface="Barlow"/>
              <a:ea typeface="Barlow"/>
              <a:cs typeface="Barlow"/>
              <a:sym typeface="Barlow"/>
            </a:endParaRPr>
          </a:p>
          <a:p>
            <a:pPr indent="-361950" lvl="1" marL="914400" rtl="0" algn="l">
              <a:spcBef>
                <a:spcPts val="0"/>
              </a:spcBef>
              <a:spcAft>
                <a:spcPts val="0"/>
              </a:spcAft>
              <a:buSzPts val="2100"/>
              <a:buFont typeface="Barlow"/>
              <a:buChar char="○"/>
            </a:pPr>
            <a:r>
              <a:rPr lang="es-ES" sz="2100">
                <a:latin typeface="Barlow"/>
                <a:ea typeface="Barlow"/>
                <a:cs typeface="Barlow"/>
                <a:sym typeface="Barlow"/>
              </a:rPr>
              <a:t>non-linear</a:t>
            </a:r>
            <a:endParaRPr sz="2100">
              <a:latin typeface="Barlow"/>
              <a:ea typeface="Barlow"/>
              <a:cs typeface="Barlow"/>
              <a:sym typeface="Barlow"/>
            </a:endParaRPr>
          </a:p>
          <a:p>
            <a:pPr indent="-361950" lvl="1" marL="914400" rtl="0" algn="l">
              <a:spcBef>
                <a:spcPts val="0"/>
              </a:spcBef>
              <a:spcAft>
                <a:spcPts val="0"/>
              </a:spcAft>
              <a:buSzPts val="2100"/>
              <a:buFont typeface="Barlow"/>
              <a:buChar char="○"/>
            </a:pPr>
            <a:r>
              <a:rPr lang="es-ES" sz="2100">
                <a:latin typeface="Barlow"/>
                <a:ea typeface="Barlow"/>
                <a:cs typeface="Barlow"/>
                <a:sym typeface="Barlow"/>
              </a:rPr>
              <a:t>categorical information</a:t>
            </a:r>
            <a:endParaRPr sz="2100">
              <a:latin typeface="Barlow"/>
              <a:ea typeface="Barlow"/>
              <a:cs typeface="Barlow"/>
              <a:sym typeface="Barlow"/>
            </a:endParaRPr>
          </a:p>
          <a:p>
            <a:pPr indent="-361950" lvl="1" marL="914400" rtl="0" algn="l">
              <a:spcBef>
                <a:spcPts val="0"/>
              </a:spcBef>
              <a:spcAft>
                <a:spcPts val="0"/>
              </a:spcAft>
              <a:buSzPts val="2100"/>
              <a:buFont typeface="Barlow"/>
              <a:buChar char="○"/>
            </a:pPr>
            <a:r>
              <a:rPr lang="es-ES" sz="2100">
                <a:latin typeface="Barlow"/>
                <a:ea typeface="Barlow"/>
                <a:cs typeface="Barlow"/>
                <a:sym typeface="Barlow"/>
              </a:rPr>
              <a:t>no listener ID</a:t>
            </a:r>
            <a:endParaRPr sz="2100">
              <a:latin typeface="Barlow"/>
              <a:ea typeface="Barlow"/>
              <a:cs typeface="Barlow"/>
              <a:sym typeface="Barlow"/>
            </a:endParaRPr>
          </a:p>
          <a:p>
            <a:pPr indent="0" lvl="0" marL="0" rtl="0" algn="l">
              <a:spcBef>
                <a:spcPts val="0"/>
              </a:spcBef>
              <a:spcAft>
                <a:spcPts val="0"/>
              </a:spcAft>
              <a:buNone/>
            </a:pPr>
            <a:r>
              <a:t/>
            </a:r>
            <a:endParaRPr sz="2100">
              <a:latin typeface="Barlow"/>
              <a:ea typeface="Barlow"/>
              <a:cs typeface="Barlow"/>
              <a:sym typeface="Barlow"/>
            </a:endParaRPr>
          </a:p>
          <a:p>
            <a:pPr indent="-361950" lvl="0" marL="457200" rtl="0" algn="l">
              <a:spcBef>
                <a:spcPts val="0"/>
              </a:spcBef>
              <a:spcAft>
                <a:spcPts val="0"/>
              </a:spcAft>
              <a:buSzPts val="2100"/>
              <a:buFont typeface="Barlow"/>
              <a:buChar char="●"/>
            </a:pPr>
            <a:r>
              <a:rPr lang="es-ES" sz="2100">
                <a:latin typeface="Barlow"/>
                <a:ea typeface="Barlow"/>
                <a:cs typeface="Barlow"/>
                <a:sym typeface="Barlow"/>
              </a:rPr>
              <a:t>Music is personal and subjective - emotions are not uniform in a single genre - emotions cannot be assumed for an entire genre</a:t>
            </a:r>
            <a:endParaRPr sz="2100">
              <a:latin typeface="Barlow"/>
              <a:ea typeface="Barlow"/>
              <a:cs typeface="Barlow"/>
              <a:sym typeface="Barlow"/>
            </a:endParaRPr>
          </a:p>
        </p:txBody>
      </p:sp>
      <p:sp>
        <p:nvSpPr>
          <p:cNvPr id="216" name="Google Shape;216;p26"/>
          <p:cNvSpPr txBox="1"/>
          <p:nvPr/>
        </p:nvSpPr>
        <p:spPr>
          <a:xfrm>
            <a:off x="8275500" y="369900"/>
            <a:ext cx="34791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Next Time:</a:t>
            </a:r>
            <a:endParaRPr>
              <a:solidFill>
                <a:schemeClr val="dk1"/>
              </a:solidFill>
            </a:endParaRPr>
          </a:p>
        </p:txBody>
      </p:sp>
      <p:sp>
        <p:nvSpPr>
          <p:cNvPr id="217" name="Google Shape;217;p26"/>
          <p:cNvSpPr txBox="1"/>
          <p:nvPr/>
        </p:nvSpPr>
        <p:spPr>
          <a:xfrm>
            <a:off x="8275500" y="1334175"/>
            <a:ext cx="3479100" cy="21435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Font typeface="Barlow"/>
              <a:buChar char="●"/>
            </a:pPr>
            <a:r>
              <a:rPr lang="es-ES" sz="1900">
                <a:latin typeface="Barlow"/>
                <a:ea typeface="Barlow"/>
                <a:cs typeface="Barlow"/>
                <a:sym typeface="Barlow"/>
              </a:rPr>
              <a:t>keep track of listener ID</a:t>
            </a:r>
            <a:endParaRPr sz="1900">
              <a:latin typeface="Barlow"/>
              <a:ea typeface="Barlow"/>
              <a:cs typeface="Barlow"/>
              <a:sym typeface="Barlow"/>
            </a:endParaRPr>
          </a:p>
          <a:p>
            <a:pPr indent="-349250" lvl="0" marL="457200" rtl="0" algn="l">
              <a:lnSpc>
                <a:spcPct val="115000"/>
              </a:lnSpc>
              <a:spcBef>
                <a:spcPts val="0"/>
              </a:spcBef>
              <a:spcAft>
                <a:spcPts val="0"/>
              </a:spcAft>
              <a:buClr>
                <a:schemeClr val="dk1"/>
              </a:buClr>
              <a:buSzPts val="1900"/>
              <a:buFont typeface="Barlow"/>
              <a:buChar char="●"/>
            </a:pPr>
            <a:r>
              <a:rPr lang="es-ES" sz="1900">
                <a:solidFill>
                  <a:schemeClr val="dk1"/>
                </a:solidFill>
                <a:latin typeface="Barlow"/>
                <a:ea typeface="Barlow"/>
                <a:cs typeface="Barlow"/>
                <a:sym typeface="Barlow"/>
              </a:rPr>
              <a:t>Redefine tracks into 3 clusters, predict which cluster a listen belongs to–not genre</a:t>
            </a:r>
            <a:endParaRPr sz="1900">
              <a:latin typeface="Barlow"/>
              <a:ea typeface="Barlow"/>
              <a:cs typeface="Barlow"/>
              <a:sym typeface="Barlow"/>
            </a:endParaRPr>
          </a:p>
          <a:p>
            <a:pPr indent="0" lvl="0" marL="457200" rtl="0" algn="l">
              <a:spcBef>
                <a:spcPts val="0"/>
              </a:spcBef>
              <a:spcAft>
                <a:spcPts val="0"/>
              </a:spcAft>
              <a:buNone/>
            </a:pPr>
            <a:r>
              <a:t/>
            </a:r>
            <a:endParaRPr sz="1800">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nvSpPr>
        <p:spPr>
          <a:xfrm>
            <a:off x="4869150" y="2490850"/>
            <a:ext cx="541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6000">
                <a:latin typeface="Barlow ExtraBold"/>
                <a:ea typeface="Barlow ExtraBold"/>
                <a:cs typeface="Barlow ExtraBold"/>
                <a:sym typeface="Barlow ExtraBold"/>
              </a:rPr>
              <a:t>Thank You</a:t>
            </a:r>
            <a:endParaRPr sz="6000">
              <a:latin typeface="Barlow ExtraBold"/>
              <a:ea typeface="Barlow ExtraBold"/>
              <a:cs typeface="Barlow ExtraBold"/>
              <a:sym typeface="Barlow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2"/>
          <p:cNvSpPr/>
          <p:nvPr/>
        </p:nvSpPr>
        <p:spPr>
          <a:xfrm>
            <a:off x="5725" y="3783325"/>
            <a:ext cx="12192000" cy="3074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2"/>
          <p:cNvSpPr txBox="1"/>
          <p:nvPr/>
        </p:nvSpPr>
        <p:spPr>
          <a:xfrm>
            <a:off x="1549650" y="350850"/>
            <a:ext cx="9092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s-ES" sz="4000">
                <a:solidFill>
                  <a:schemeClr val="dk1"/>
                </a:solidFill>
                <a:latin typeface="Barlow ExtraBold"/>
                <a:ea typeface="Barlow ExtraBold"/>
                <a:cs typeface="Barlow ExtraBold"/>
                <a:sym typeface="Barlow ExtraBold"/>
              </a:rPr>
              <a:t>Data Description</a:t>
            </a:r>
            <a:endParaRPr>
              <a:solidFill>
                <a:schemeClr val="dk1"/>
              </a:solidFill>
            </a:endParaRPr>
          </a:p>
        </p:txBody>
      </p:sp>
      <p:pic>
        <p:nvPicPr>
          <p:cNvPr id="94" name="Google Shape;94;p12"/>
          <p:cNvPicPr preferRelativeResize="0"/>
          <p:nvPr/>
        </p:nvPicPr>
        <p:blipFill>
          <a:blip r:embed="rId3">
            <a:alphaModFix/>
          </a:blip>
          <a:stretch>
            <a:fillRect/>
          </a:stretch>
        </p:blipFill>
        <p:spPr>
          <a:xfrm>
            <a:off x="6267450" y="1469950"/>
            <a:ext cx="5854701" cy="2185445"/>
          </a:xfrm>
          <a:prstGeom prst="rect">
            <a:avLst/>
          </a:prstGeom>
          <a:noFill/>
          <a:ln>
            <a:noFill/>
          </a:ln>
        </p:spPr>
      </p:pic>
      <p:pic>
        <p:nvPicPr>
          <p:cNvPr id="95" name="Google Shape;95;p12"/>
          <p:cNvPicPr preferRelativeResize="0"/>
          <p:nvPr/>
        </p:nvPicPr>
        <p:blipFill>
          <a:blip r:embed="rId4">
            <a:alphaModFix/>
          </a:blip>
          <a:stretch>
            <a:fillRect/>
          </a:stretch>
        </p:blipFill>
        <p:spPr>
          <a:xfrm>
            <a:off x="5725" y="1279163"/>
            <a:ext cx="6096000" cy="2376238"/>
          </a:xfrm>
          <a:prstGeom prst="rect">
            <a:avLst/>
          </a:prstGeom>
          <a:noFill/>
          <a:ln>
            <a:noFill/>
          </a:ln>
        </p:spPr>
      </p:pic>
      <p:sp>
        <p:nvSpPr>
          <p:cNvPr id="96" name="Google Shape;96;p12"/>
          <p:cNvSpPr txBox="1"/>
          <p:nvPr/>
        </p:nvSpPr>
        <p:spPr>
          <a:xfrm>
            <a:off x="6101725" y="3783325"/>
            <a:ext cx="6020400" cy="30639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8407 entries</a:t>
            </a:r>
            <a:r>
              <a:rPr lang="es-ES" sz="2100">
                <a:solidFill>
                  <a:schemeClr val="accent3"/>
                </a:solidFill>
                <a:latin typeface="Barlow"/>
                <a:ea typeface="Barlow"/>
                <a:cs typeface="Barlow"/>
                <a:sym typeface="Barlow"/>
              </a:rPr>
              <a:t>:</a:t>
            </a:r>
            <a:endParaRPr sz="2100">
              <a:solidFill>
                <a:schemeClr val="accent3"/>
              </a:solidFill>
              <a:latin typeface="Barlow"/>
              <a:ea typeface="Barlow"/>
              <a:cs typeface="Barlow"/>
              <a:sym typeface="Barlow"/>
            </a:endParaRPr>
          </a:p>
          <a:p>
            <a:pPr indent="-361950" lvl="1" marL="9144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400 songs</a:t>
            </a:r>
            <a:endParaRPr sz="2100">
              <a:solidFill>
                <a:schemeClr val="accent3"/>
              </a:solidFill>
              <a:latin typeface="Barlow"/>
              <a:ea typeface="Barlow"/>
              <a:cs typeface="Barlow"/>
              <a:sym typeface="Barlow"/>
            </a:endParaRPr>
          </a:p>
          <a:p>
            <a:pPr indent="-361950" lvl="1" marL="9144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personal information</a:t>
            </a:r>
            <a:endParaRPr sz="2100">
              <a:solidFill>
                <a:schemeClr val="accent3"/>
              </a:solidFill>
              <a:latin typeface="Barlow"/>
              <a:ea typeface="Barlow"/>
              <a:cs typeface="Barlow"/>
              <a:sym typeface="Barlow"/>
            </a:endParaRPr>
          </a:p>
          <a:p>
            <a:pPr indent="-361950" lvl="1" marL="9144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Mood prior listening to the song</a:t>
            </a:r>
            <a:endParaRPr sz="2100">
              <a:solidFill>
                <a:schemeClr val="accent3"/>
              </a:solidFill>
              <a:latin typeface="Barlow"/>
              <a:ea typeface="Barlow"/>
              <a:cs typeface="Barlow"/>
              <a:sym typeface="Barlow"/>
            </a:endParaRPr>
          </a:p>
          <a:p>
            <a:pPr indent="-361950" lvl="1" marL="9144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9 emotions (self-reported)</a:t>
            </a:r>
            <a:endParaRPr sz="2100">
              <a:solidFill>
                <a:schemeClr val="accent3"/>
              </a:solidFill>
              <a:latin typeface="Barlow"/>
              <a:ea typeface="Barlow"/>
              <a:cs typeface="Barlow"/>
              <a:sym typeface="Barlow"/>
            </a:endParaRPr>
          </a:p>
          <a:p>
            <a:pPr indent="-361950" lvl="2" marL="13716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1-felt</a:t>
            </a:r>
            <a:endParaRPr sz="2100">
              <a:solidFill>
                <a:schemeClr val="accent3"/>
              </a:solidFill>
              <a:latin typeface="Barlow"/>
              <a:ea typeface="Barlow"/>
              <a:cs typeface="Barlow"/>
              <a:sym typeface="Barlow"/>
            </a:endParaRPr>
          </a:p>
          <a:p>
            <a:pPr indent="-361950" lvl="2" marL="1371600" rtl="0" algn="l">
              <a:lnSpc>
                <a:spcPct val="115000"/>
              </a:lnSpc>
              <a:spcBef>
                <a:spcPts val="0"/>
              </a:spcBef>
              <a:spcAft>
                <a:spcPts val="0"/>
              </a:spcAft>
              <a:buClr>
                <a:schemeClr val="accent3"/>
              </a:buClr>
              <a:buSzPts val="2100"/>
              <a:buFont typeface="Barlow"/>
              <a:buChar char="■"/>
            </a:pPr>
            <a:r>
              <a:rPr lang="es-ES" sz="2100">
                <a:solidFill>
                  <a:schemeClr val="accent3"/>
                </a:solidFill>
                <a:latin typeface="Barlow"/>
                <a:ea typeface="Barlow"/>
                <a:cs typeface="Barlow"/>
                <a:sym typeface="Barlow"/>
              </a:rPr>
              <a:t>0-not felt </a:t>
            </a:r>
            <a:endParaRPr sz="2100">
              <a:solidFill>
                <a:schemeClr val="accent3"/>
              </a:solidFill>
              <a:latin typeface="Barlow"/>
              <a:ea typeface="Barlow"/>
              <a:cs typeface="Barlow"/>
              <a:sym typeface="Barlow"/>
            </a:endParaRPr>
          </a:p>
          <a:p>
            <a:pPr indent="0" lvl="0" marL="0" rtl="0" algn="l">
              <a:spcBef>
                <a:spcPts val="0"/>
              </a:spcBef>
              <a:spcAft>
                <a:spcPts val="0"/>
              </a:spcAft>
              <a:buClr>
                <a:schemeClr val="dk1"/>
              </a:buClr>
              <a:buSzPts val="1100"/>
              <a:buFont typeface="Arial"/>
              <a:buNone/>
            </a:pPr>
            <a:r>
              <a:t/>
            </a:r>
            <a:endParaRPr sz="900">
              <a:solidFill>
                <a:schemeClr val="dk1"/>
              </a:solidFill>
            </a:endParaRPr>
          </a:p>
          <a:p>
            <a:pPr indent="0" lvl="0" marL="0" rtl="0" algn="l">
              <a:spcBef>
                <a:spcPts val="0"/>
              </a:spcBef>
              <a:spcAft>
                <a:spcPts val="0"/>
              </a:spcAft>
              <a:buNone/>
            </a:pPr>
            <a:r>
              <a:t/>
            </a:r>
            <a:endParaRPr sz="900"/>
          </a:p>
        </p:txBody>
      </p:sp>
      <p:pic>
        <p:nvPicPr>
          <p:cNvPr id="97" name="Google Shape;97;p12"/>
          <p:cNvPicPr preferRelativeResize="0"/>
          <p:nvPr/>
        </p:nvPicPr>
        <p:blipFill>
          <a:blip r:embed="rId5">
            <a:alphaModFix/>
          </a:blip>
          <a:stretch>
            <a:fillRect/>
          </a:stretch>
        </p:blipFill>
        <p:spPr>
          <a:xfrm>
            <a:off x="350664" y="3937634"/>
            <a:ext cx="5406125" cy="249514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3"/>
          <p:cNvSpPr txBox="1"/>
          <p:nvPr/>
        </p:nvSpPr>
        <p:spPr>
          <a:xfrm>
            <a:off x="3146550" y="865425"/>
            <a:ext cx="5898900" cy="792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i="1" lang="es-ES" sz="4000">
                <a:solidFill>
                  <a:schemeClr val="dk1"/>
                </a:solidFill>
                <a:latin typeface="Barlow ExtraBold"/>
                <a:ea typeface="Barlow ExtraBold"/>
                <a:cs typeface="Barlow ExtraBold"/>
                <a:sym typeface="Barlow ExtraBold"/>
              </a:rPr>
              <a:t>Motivation:</a:t>
            </a:r>
            <a:endParaRPr i="1" sz="4000"/>
          </a:p>
        </p:txBody>
      </p:sp>
      <p:sp>
        <p:nvSpPr>
          <p:cNvPr id="103" name="Google Shape;103;p13"/>
          <p:cNvSpPr txBox="1"/>
          <p:nvPr/>
        </p:nvSpPr>
        <p:spPr>
          <a:xfrm>
            <a:off x="4608600" y="1851750"/>
            <a:ext cx="4786800" cy="3455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s-ES" sz="1700">
                <a:solidFill>
                  <a:schemeClr val="dk1"/>
                </a:solidFill>
                <a:latin typeface="Barlow"/>
                <a:ea typeface="Barlow"/>
                <a:cs typeface="Barlow"/>
                <a:sym typeface="Barlow"/>
              </a:rPr>
              <a:t>Music tends to be grouped in pre-existing genres like pop, rock, electronic, and classical. </a:t>
            </a:r>
            <a:endParaRPr sz="1700">
              <a:solidFill>
                <a:schemeClr val="dk1"/>
              </a:solidFill>
              <a:latin typeface="Barlow"/>
              <a:ea typeface="Barlow"/>
              <a:cs typeface="Barlow"/>
              <a:sym typeface="Barlow"/>
            </a:endParaRPr>
          </a:p>
          <a:p>
            <a:pPr indent="0" lvl="0" marL="457200" rtl="0" algn="l">
              <a:lnSpc>
                <a:spcPct val="115000"/>
              </a:lnSpc>
              <a:spcBef>
                <a:spcPts val="0"/>
              </a:spcBef>
              <a:spcAft>
                <a:spcPts val="0"/>
              </a:spcAft>
              <a:buNone/>
            </a:pPr>
            <a:r>
              <a:t/>
            </a:r>
            <a:endParaRPr sz="1700">
              <a:solidFill>
                <a:schemeClr val="dk1"/>
              </a:solidFill>
              <a:latin typeface="Barlow"/>
              <a:ea typeface="Barlow"/>
              <a:cs typeface="Barlow"/>
              <a:sym typeface="Barlow"/>
            </a:endParaRPr>
          </a:p>
          <a:p>
            <a:pPr indent="0" lvl="0" marL="457200" rtl="0" algn="l">
              <a:lnSpc>
                <a:spcPct val="115000"/>
              </a:lnSpc>
              <a:spcBef>
                <a:spcPts val="0"/>
              </a:spcBef>
              <a:spcAft>
                <a:spcPts val="0"/>
              </a:spcAft>
              <a:buClr>
                <a:schemeClr val="dk1"/>
              </a:buClr>
              <a:buSzPts val="1100"/>
              <a:buFont typeface="Arial"/>
              <a:buNone/>
            </a:pPr>
            <a:r>
              <a:rPr lang="es-ES" sz="1700">
                <a:solidFill>
                  <a:schemeClr val="dk1"/>
                </a:solidFill>
                <a:latin typeface="Barlow"/>
                <a:ea typeface="Barlow"/>
                <a:cs typeface="Barlow"/>
                <a:sym typeface="Barlow"/>
              </a:rPr>
              <a:t>Through this project, we’d like to find out these genres can be predicted based off user’s emotions and personal data. We’d also like to find out if there are more natural groupings of music based off of a listener’s emotions rather than the predefined genres we know.</a:t>
            </a:r>
            <a:endParaRPr sz="2000">
              <a:latin typeface="Barlow"/>
              <a:ea typeface="Barlow"/>
              <a:cs typeface="Barlow"/>
              <a:sym typeface="Barlo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nvSpPr>
        <p:spPr>
          <a:xfrm>
            <a:off x="507500" y="260600"/>
            <a:ext cx="6405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600">
                <a:latin typeface="Barlow SemiBold"/>
                <a:ea typeface="Barlow SemiBold"/>
                <a:cs typeface="Barlow SemiBold"/>
                <a:sym typeface="Barlow SemiBold"/>
              </a:rPr>
              <a:t>Ethical Considerations</a:t>
            </a:r>
            <a:endParaRPr sz="3600">
              <a:latin typeface="Barlow SemiBold"/>
              <a:ea typeface="Barlow SemiBold"/>
              <a:cs typeface="Barlow SemiBold"/>
              <a:sym typeface="Barlow SemiBold"/>
            </a:endParaRPr>
          </a:p>
        </p:txBody>
      </p:sp>
      <p:pic>
        <p:nvPicPr>
          <p:cNvPr id="110" name="Google Shape;110;p14"/>
          <p:cNvPicPr preferRelativeResize="0"/>
          <p:nvPr/>
        </p:nvPicPr>
        <p:blipFill>
          <a:blip r:embed="rId3">
            <a:alphaModFix/>
          </a:blip>
          <a:stretch>
            <a:fillRect/>
          </a:stretch>
        </p:blipFill>
        <p:spPr>
          <a:xfrm>
            <a:off x="7326125" y="685475"/>
            <a:ext cx="4739750" cy="4485625"/>
          </a:xfrm>
          <a:prstGeom prst="rect">
            <a:avLst/>
          </a:prstGeom>
          <a:noFill/>
          <a:ln>
            <a:noFill/>
          </a:ln>
        </p:spPr>
      </p:pic>
      <p:sp>
        <p:nvSpPr>
          <p:cNvPr id="111" name="Google Shape;111;p14"/>
          <p:cNvSpPr txBox="1"/>
          <p:nvPr/>
        </p:nvSpPr>
        <p:spPr>
          <a:xfrm>
            <a:off x="507500" y="1126900"/>
            <a:ext cx="6818700" cy="2986200"/>
          </a:xfrm>
          <a:prstGeom prst="rect">
            <a:avLst/>
          </a:prstGeom>
          <a:noFill/>
          <a:ln>
            <a:noFill/>
          </a:ln>
        </p:spPr>
        <p:txBody>
          <a:bodyPr anchorCtr="0" anchor="t" bIns="91425" lIns="91425" spcFirstLastPara="1" rIns="91425" wrap="square" tIns="91425">
            <a:spAutoFit/>
          </a:bodyPr>
          <a:lstStyle/>
          <a:p>
            <a:pPr indent="-393700" lvl="0" marL="457200" rtl="0" algn="l">
              <a:lnSpc>
                <a:spcPct val="150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Bias</a:t>
            </a:r>
            <a:endParaRPr sz="2600">
              <a:solidFill>
                <a:schemeClr val="accent6"/>
              </a:solidFill>
              <a:latin typeface="Barlow"/>
              <a:ea typeface="Barlow"/>
              <a:cs typeface="Barlow"/>
              <a:sym typeface="Barlow"/>
            </a:endParaRPr>
          </a:p>
          <a:p>
            <a:pPr indent="-393700" lvl="1" marL="914400" rtl="0" algn="l">
              <a:lnSpc>
                <a:spcPct val="150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Uneven </a:t>
            </a:r>
            <a:r>
              <a:rPr lang="es-ES" sz="2600">
                <a:solidFill>
                  <a:schemeClr val="accent6"/>
                </a:solidFill>
                <a:latin typeface="Barlow"/>
                <a:ea typeface="Barlow"/>
                <a:cs typeface="Barlow"/>
                <a:sym typeface="Barlow"/>
              </a:rPr>
              <a:t>distribution</a:t>
            </a:r>
            <a:r>
              <a:rPr lang="es-ES" sz="2600">
                <a:solidFill>
                  <a:schemeClr val="accent6"/>
                </a:solidFill>
                <a:latin typeface="Barlow"/>
                <a:ea typeface="Barlow"/>
                <a:cs typeface="Barlow"/>
                <a:sym typeface="Barlow"/>
              </a:rPr>
              <a:t> of Mother Tongue’s</a:t>
            </a:r>
            <a:endParaRPr sz="2600">
              <a:solidFill>
                <a:schemeClr val="accent6"/>
              </a:solidFill>
              <a:latin typeface="Barlow"/>
              <a:ea typeface="Barlow"/>
              <a:cs typeface="Barlow"/>
              <a:sym typeface="Barlow"/>
            </a:endParaRPr>
          </a:p>
          <a:p>
            <a:pPr indent="-393700" lvl="2" marL="1371600" rtl="0" algn="l">
              <a:lnSpc>
                <a:spcPct val="150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English: 3309 Speakers</a:t>
            </a:r>
            <a:endParaRPr sz="2600">
              <a:solidFill>
                <a:schemeClr val="accent6"/>
              </a:solidFill>
              <a:latin typeface="Barlow"/>
              <a:ea typeface="Barlow"/>
              <a:cs typeface="Barlow"/>
              <a:sym typeface="Barlow"/>
            </a:endParaRPr>
          </a:p>
          <a:p>
            <a:pPr indent="-393700" lvl="2" marL="1371600" rtl="0" algn="l">
              <a:lnSpc>
                <a:spcPct val="150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Urdu: 2 Speakers</a:t>
            </a:r>
            <a:endParaRPr sz="2600">
              <a:solidFill>
                <a:schemeClr val="accent6"/>
              </a:solidFill>
              <a:latin typeface="Barlow"/>
              <a:ea typeface="Barlow"/>
              <a:cs typeface="Barlow"/>
              <a:sym typeface="Barlow"/>
            </a:endParaRPr>
          </a:p>
          <a:p>
            <a:pPr indent="-393700" lvl="1" marL="914400" rtl="0" algn="l">
              <a:lnSpc>
                <a:spcPct val="150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Only four genres are represented</a:t>
            </a:r>
            <a:endParaRPr sz="2600">
              <a:solidFill>
                <a:schemeClr val="accent6"/>
              </a:solidFill>
              <a:latin typeface="Barlow"/>
              <a:ea typeface="Barlow"/>
              <a:cs typeface="Barlow"/>
              <a:sym typeface="Barl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p:nvPr/>
        </p:nvSpPr>
        <p:spPr>
          <a:xfrm>
            <a:off x="-166500" y="34290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5"/>
          <p:cNvPicPr preferRelativeResize="0"/>
          <p:nvPr/>
        </p:nvPicPr>
        <p:blipFill>
          <a:blip r:embed="rId3">
            <a:alphaModFix/>
          </a:blip>
          <a:stretch>
            <a:fillRect/>
          </a:stretch>
        </p:blipFill>
        <p:spPr>
          <a:xfrm>
            <a:off x="61750" y="370300"/>
            <a:ext cx="12068499" cy="5607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nvSpPr>
        <p:spPr>
          <a:xfrm>
            <a:off x="1549650" y="235050"/>
            <a:ext cx="90927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s-ES" sz="4000">
                <a:solidFill>
                  <a:schemeClr val="dk1"/>
                </a:solidFill>
                <a:latin typeface="Barlow ExtraBold"/>
                <a:ea typeface="Barlow ExtraBold"/>
                <a:cs typeface="Barlow ExtraBold"/>
                <a:sym typeface="Barlow ExtraBold"/>
              </a:rPr>
              <a:t>Machine Learning Methods</a:t>
            </a:r>
            <a:endParaRPr>
              <a:solidFill>
                <a:schemeClr val="dk1"/>
              </a:solidFill>
            </a:endParaRPr>
          </a:p>
        </p:txBody>
      </p:sp>
      <p:sp>
        <p:nvSpPr>
          <p:cNvPr id="125" name="Google Shape;125;p16"/>
          <p:cNvSpPr txBox="1"/>
          <p:nvPr/>
        </p:nvSpPr>
        <p:spPr>
          <a:xfrm>
            <a:off x="2453225" y="941800"/>
            <a:ext cx="8930100" cy="4266600"/>
          </a:xfrm>
          <a:prstGeom prst="rect">
            <a:avLst/>
          </a:prstGeom>
          <a:noFill/>
          <a:ln>
            <a:noFill/>
          </a:ln>
        </p:spPr>
        <p:txBody>
          <a:bodyPr anchorCtr="0" anchor="t" bIns="91425" lIns="91425" spcFirstLastPara="1" rIns="91425" wrap="square" tIns="91425">
            <a:spAutoFit/>
          </a:bodyPr>
          <a:lstStyle/>
          <a:p>
            <a:pPr indent="-393700" lvl="0" marL="457200" rtl="0" algn="l">
              <a:lnSpc>
                <a:spcPct val="115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Classification: </a:t>
            </a:r>
            <a:endParaRPr sz="2600">
              <a:solidFill>
                <a:schemeClr val="accent6"/>
              </a:solidFill>
              <a:latin typeface="Barlow"/>
              <a:ea typeface="Barlow"/>
              <a:cs typeface="Barlow"/>
              <a:sym typeface="Barlow"/>
            </a:endParaRPr>
          </a:p>
          <a:p>
            <a:pPr indent="0" lvl="0" marL="0" rtl="0" algn="l">
              <a:lnSpc>
                <a:spcPct val="115000"/>
              </a:lnSpc>
              <a:spcBef>
                <a:spcPts val="0"/>
              </a:spcBef>
              <a:spcAft>
                <a:spcPts val="0"/>
              </a:spcAft>
              <a:buNone/>
            </a:pPr>
            <a:r>
              <a:rPr i="1" lang="es-ES" sz="2600">
                <a:solidFill>
                  <a:schemeClr val="accent6"/>
                </a:solidFill>
                <a:latin typeface="Barlow"/>
                <a:ea typeface="Barlow"/>
                <a:cs typeface="Barlow"/>
                <a:sym typeface="Barlow"/>
              </a:rPr>
              <a:t>Can the genre be predicted based off emotions and user data?</a:t>
            </a:r>
            <a:endParaRPr i="1" sz="2600">
              <a:solidFill>
                <a:schemeClr val="accent6"/>
              </a:solidFill>
              <a:latin typeface="Barlow"/>
              <a:ea typeface="Barlow"/>
              <a:cs typeface="Barlow"/>
              <a:sym typeface="Barlow"/>
            </a:endParaRPr>
          </a:p>
          <a:p>
            <a:pPr indent="-393700" lvl="1" marL="914400" rtl="0" algn="l">
              <a:lnSpc>
                <a:spcPct val="115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Decision Tree Classifier</a:t>
            </a:r>
            <a:endParaRPr sz="2600">
              <a:solidFill>
                <a:schemeClr val="accent6"/>
              </a:solidFill>
              <a:latin typeface="Barlow"/>
              <a:ea typeface="Barlow"/>
              <a:cs typeface="Barlow"/>
              <a:sym typeface="Barlow"/>
            </a:endParaRPr>
          </a:p>
          <a:p>
            <a:pPr indent="-393700" lvl="1" marL="914400" rtl="0" algn="l">
              <a:lnSpc>
                <a:spcPct val="115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Random Forest Classifier </a:t>
            </a:r>
            <a:endParaRPr sz="2600">
              <a:solidFill>
                <a:schemeClr val="accent6"/>
              </a:solidFill>
              <a:latin typeface="Barlow"/>
              <a:ea typeface="Barlow"/>
              <a:cs typeface="Barlow"/>
              <a:sym typeface="Barlow"/>
            </a:endParaRPr>
          </a:p>
          <a:p>
            <a:pPr indent="-393700" lvl="1" marL="914400" rtl="0" algn="l">
              <a:lnSpc>
                <a:spcPct val="115000"/>
              </a:lnSpc>
              <a:spcBef>
                <a:spcPts val="0"/>
              </a:spcBef>
              <a:spcAft>
                <a:spcPts val="0"/>
              </a:spcAft>
              <a:buClr>
                <a:schemeClr val="accent6"/>
              </a:buClr>
              <a:buSzPts val="2600"/>
              <a:buFont typeface="Barlow"/>
              <a:buChar char="○"/>
            </a:pPr>
            <a:r>
              <a:rPr lang="es-ES" sz="2600">
                <a:solidFill>
                  <a:schemeClr val="accent3"/>
                </a:solidFill>
                <a:latin typeface="Barlow"/>
                <a:ea typeface="Barlow"/>
                <a:cs typeface="Barlow"/>
                <a:sym typeface="Barlow"/>
              </a:rPr>
              <a:t>KNN Classifier</a:t>
            </a:r>
            <a:endParaRPr sz="2600">
              <a:solidFill>
                <a:schemeClr val="accent3"/>
              </a:solidFill>
              <a:latin typeface="Barlow"/>
              <a:ea typeface="Barlow"/>
              <a:cs typeface="Barlow"/>
              <a:sym typeface="Barlow"/>
            </a:endParaRPr>
          </a:p>
          <a:p>
            <a:pPr indent="0" lvl="0" marL="0" rtl="0" algn="l">
              <a:lnSpc>
                <a:spcPct val="115000"/>
              </a:lnSpc>
              <a:spcBef>
                <a:spcPts val="0"/>
              </a:spcBef>
              <a:spcAft>
                <a:spcPts val="0"/>
              </a:spcAft>
              <a:buNone/>
            </a:pPr>
            <a:r>
              <a:t/>
            </a:r>
            <a:endParaRPr sz="2600">
              <a:solidFill>
                <a:schemeClr val="accent3"/>
              </a:solidFill>
              <a:latin typeface="Barlow"/>
              <a:ea typeface="Barlow"/>
              <a:cs typeface="Barlow"/>
              <a:sym typeface="Barlow"/>
            </a:endParaRPr>
          </a:p>
          <a:p>
            <a:pPr indent="-393700" lvl="0" marL="457200" rtl="0" algn="l">
              <a:lnSpc>
                <a:spcPct val="115000"/>
              </a:lnSpc>
              <a:spcBef>
                <a:spcPts val="0"/>
              </a:spcBef>
              <a:spcAft>
                <a:spcPts val="0"/>
              </a:spcAft>
              <a:buClr>
                <a:schemeClr val="accent6"/>
              </a:buClr>
              <a:buSzPts val="2600"/>
              <a:buFont typeface="Barlow"/>
              <a:buChar char="●"/>
            </a:pPr>
            <a:r>
              <a:rPr lang="es-ES" sz="2600">
                <a:solidFill>
                  <a:schemeClr val="accent6"/>
                </a:solidFill>
                <a:latin typeface="Barlow"/>
                <a:ea typeface="Barlow"/>
                <a:cs typeface="Barlow"/>
                <a:sym typeface="Barlow"/>
              </a:rPr>
              <a:t>K-Means Clustering: </a:t>
            </a:r>
            <a:endParaRPr sz="2600">
              <a:solidFill>
                <a:schemeClr val="accent6"/>
              </a:solidFill>
              <a:latin typeface="Barlow"/>
              <a:ea typeface="Barlow"/>
              <a:cs typeface="Barlow"/>
              <a:sym typeface="Barlow"/>
            </a:endParaRPr>
          </a:p>
          <a:p>
            <a:pPr indent="0" lvl="0" marL="914400" rtl="0" algn="l">
              <a:lnSpc>
                <a:spcPct val="115000"/>
              </a:lnSpc>
              <a:spcBef>
                <a:spcPts val="0"/>
              </a:spcBef>
              <a:spcAft>
                <a:spcPts val="0"/>
              </a:spcAft>
              <a:buNone/>
            </a:pPr>
            <a:r>
              <a:rPr i="1" lang="es-ES" sz="2600">
                <a:solidFill>
                  <a:schemeClr val="accent6"/>
                </a:solidFill>
                <a:latin typeface="Barlow"/>
                <a:ea typeface="Barlow"/>
                <a:cs typeface="Barlow"/>
                <a:sym typeface="Barlow"/>
              </a:rPr>
              <a:t>Can songs be put into new clusters based off emotions instead of their </a:t>
            </a:r>
            <a:r>
              <a:rPr i="1" lang="es-ES" sz="2600">
                <a:solidFill>
                  <a:schemeClr val="accent6"/>
                </a:solidFill>
                <a:latin typeface="Barlow"/>
                <a:ea typeface="Barlow"/>
                <a:cs typeface="Barlow"/>
                <a:sym typeface="Barlow"/>
              </a:rPr>
              <a:t>predefined</a:t>
            </a:r>
            <a:r>
              <a:rPr i="1" lang="es-ES" sz="2600">
                <a:solidFill>
                  <a:schemeClr val="accent6"/>
                </a:solidFill>
                <a:latin typeface="Barlow"/>
                <a:ea typeface="Barlow"/>
                <a:cs typeface="Barlow"/>
                <a:sym typeface="Barlow"/>
              </a:rPr>
              <a:t> genres?</a:t>
            </a:r>
            <a:endParaRPr i="1" sz="2600">
              <a:solidFill>
                <a:schemeClr val="accent6"/>
              </a:solidFill>
              <a:latin typeface="Barlow"/>
              <a:ea typeface="Barlow"/>
              <a:cs typeface="Barlow"/>
              <a:sym typeface="Barlow"/>
            </a:endParaRPr>
          </a:p>
        </p:txBody>
      </p:sp>
      <p:sp>
        <p:nvSpPr>
          <p:cNvPr id="126" name="Google Shape;126;p16"/>
          <p:cNvSpPr txBox="1"/>
          <p:nvPr/>
        </p:nvSpPr>
        <p:spPr>
          <a:xfrm>
            <a:off x="5253200" y="651950"/>
            <a:ext cx="695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nvSpPr>
        <p:spPr>
          <a:xfrm>
            <a:off x="2382125" y="238200"/>
            <a:ext cx="7108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s-ES" sz="4000">
                <a:solidFill>
                  <a:schemeClr val="dk1"/>
                </a:solidFill>
                <a:latin typeface="Barlow ExtraBold"/>
                <a:ea typeface="Barlow ExtraBold"/>
                <a:cs typeface="Barlow ExtraBold"/>
                <a:sym typeface="Barlow ExtraBold"/>
              </a:rPr>
              <a:t>Classification: Managing Data</a:t>
            </a:r>
            <a:endParaRPr/>
          </a:p>
        </p:txBody>
      </p:sp>
      <p:sp>
        <p:nvSpPr>
          <p:cNvPr id="133" name="Google Shape;133;p17"/>
          <p:cNvSpPr txBox="1"/>
          <p:nvPr/>
        </p:nvSpPr>
        <p:spPr>
          <a:xfrm>
            <a:off x="215075" y="863075"/>
            <a:ext cx="110205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600">
                <a:latin typeface="Barlow"/>
                <a:ea typeface="Barlow"/>
                <a:cs typeface="Barlow"/>
                <a:sym typeface="Barlow"/>
              </a:rPr>
              <a:t>Bootstrapping:</a:t>
            </a:r>
            <a:endParaRPr sz="2600">
              <a:latin typeface="Barlow"/>
              <a:ea typeface="Barlow"/>
              <a:cs typeface="Barlow"/>
              <a:sym typeface="Barlow"/>
            </a:endParaRPr>
          </a:p>
          <a:p>
            <a:pPr indent="0" lvl="0" marL="0" rtl="0" algn="l">
              <a:spcBef>
                <a:spcPts val="0"/>
              </a:spcBef>
              <a:spcAft>
                <a:spcPts val="0"/>
              </a:spcAft>
              <a:buNone/>
            </a:pPr>
            <a:r>
              <a:t/>
            </a:r>
            <a:endParaRPr sz="2300">
              <a:latin typeface="Barlow"/>
              <a:ea typeface="Barlow"/>
              <a:cs typeface="Barlow"/>
              <a:sym typeface="Barlow"/>
            </a:endParaRPr>
          </a:p>
        </p:txBody>
      </p:sp>
      <p:pic>
        <p:nvPicPr>
          <p:cNvPr id="134" name="Google Shape;134;p17"/>
          <p:cNvPicPr preferRelativeResize="0"/>
          <p:nvPr/>
        </p:nvPicPr>
        <p:blipFill rotWithShape="1">
          <a:blip r:embed="rId3">
            <a:alphaModFix/>
          </a:blip>
          <a:srcRect b="0" l="0" r="19302" t="0"/>
          <a:stretch/>
        </p:blipFill>
        <p:spPr>
          <a:xfrm>
            <a:off x="215075" y="1554350"/>
            <a:ext cx="4223200" cy="1874650"/>
          </a:xfrm>
          <a:prstGeom prst="rect">
            <a:avLst/>
          </a:prstGeom>
          <a:noFill/>
          <a:ln>
            <a:noFill/>
          </a:ln>
        </p:spPr>
      </p:pic>
      <p:sp>
        <p:nvSpPr>
          <p:cNvPr id="135" name="Google Shape;135;p17"/>
          <p:cNvSpPr/>
          <p:nvPr/>
        </p:nvSpPr>
        <p:spPr>
          <a:xfrm>
            <a:off x="4764225" y="2457350"/>
            <a:ext cx="1203600" cy="539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17"/>
          <p:cNvPicPr preferRelativeResize="0"/>
          <p:nvPr/>
        </p:nvPicPr>
        <p:blipFill>
          <a:blip r:embed="rId4">
            <a:alphaModFix/>
          </a:blip>
          <a:stretch>
            <a:fillRect/>
          </a:stretch>
        </p:blipFill>
        <p:spPr>
          <a:xfrm>
            <a:off x="6476238" y="1554350"/>
            <a:ext cx="5439938" cy="1874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1780300" y="300900"/>
            <a:ext cx="7873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lang="es-ES" sz="4000">
                <a:solidFill>
                  <a:schemeClr val="dk1"/>
                </a:solidFill>
                <a:latin typeface="Barlow ExtraBold"/>
                <a:ea typeface="Barlow ExtraBold"/>
                <a:cs typeface="Barlow ExtraBold"/>
                <a:sym typeface="Barlow ExtraBold"/>
              </a:rPr>
              <a:t>Decision Tree Classifier</a:t>
            </a:r>
            <a:endParaRPr/>
          </a:p>
        </p:txBody>
      </p:sp>
      <p:sp>
        <p:nvSpPr>
          <p:cNvPr id="143" name="Google Shape;143;p18"/>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18"/>
          <p:cNvPicPr preferRelativeResize="0"/>
          <p:nvPr/>
        </p:nvPicPr>
        <p:blipFill>
          <a:blip r:embed="rId3">
            <a:alphaModFix/>
          </a:blip>
          <a:stretch>
            <a:fillRect/>
          </a:stretch>
        </p:blipFill>
        <p:spPr>
          <a:xfrm>
            <a:off x="2281800" y="1541454"/>
            <a:ext cx="6870499" cy="5143771"/>
          </a:xfrm>
          <a:prstGeom prst="rect">
            <a:avLst/>
          </a:prstGeom>
          <a:noFill/>
          <a:ln>
            <a:noFill/>
          </a:ln>
        </p:spPr>
      </p:pic>
      <p:sp>
        <p:nvSpPr>
          <p:cNvPr id="145" name="Google Shape;145;p18"/>
          <p:cNvSpPr txBox="1"/>
          <p:nvPr/>
        </p:nvSpPr>
        <p:spPr>
          <a:xfrm>
            <a:off x="4450825" y="1101300"/>
            <a:ext cx="6356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200">
                <a:latin typeface="Barlow"/>
                <a:ea typeface="Barlow"/>
                <a:cs typeface="Barlow"/>
                <a:sym typeface="Barlow"/>
              </a:rPr>
              <a:t>Max-depth = 5</a:t>
            </a:r>
            <a:endParaRPr sz="22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nvSpPr>
        <p:spPr>
          <a:xfrm>
            <a:off x="1868075" y="150450"/>
            <a:ext cx="80241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ES" sz="4000">
                <a:solidFill>
                  <a:schemeClr val="dk1"/>
                </a:solidFill>
                <a:latin typeface="Barlow ExtraBold"/>
                <a:ea typeface="Barlow ExtraBold"/>
                <a:cs typeface="Barlow ExtraBold"/>
                <a:sym typeface="Barlow ExtraBold"/>
              </a:rPr>
              <a:t>Random Forest </a:t>
            </a:r>
            <a:r>
              <a:rPr lang="es-ES" sz="4000">
                <a:solidFill>
                  <a:schemeClr val="dk1"/>
                </a:solidFill>
                <a:latin typeface="Barlow ExtraBold"/>
                <a:ea typeface="Barlow ExtraBold"/>
                <a:cs typeface="Barlow ExtraBold"/>
                <a:sym typeface="Barlow ExtraBold"/>
              </a:rPr>
              <a:t>Classifier:</a:t>
            </a:r>
            <a:endParaRPr sz="4000">
              <a:solidFill>
                <a:schemeClr val="dk1"/>
              </a:solidFill>
              <a:latin typeface="Barlow ExtraBold"/>
              <a:ea typeface="Barlow ExtraBold"/>
              <a:cs typeface="Barlow ExtraBold"/>
              <a:sym typeface="Barlow ExtraBold"/>
            </a:endParaRPr>
          </a:p>
          <a:p>
            <a:pPr indent="0" lvl="0" marL="0" rtl="0" algn="ctr">
              <a:spcBef>
                <a:spcPts val="0"/>
              </a:spcBef>
              <a:spcAft>
                <a:spcPts val="0"/>
              </a:spcAft>
              <a:buClr>
                <a:schemeClr val="dk1"/>
              </a:buClr>
              <a:buSzPts val="1100"/>
              <a:buFont typeface="Arial"/>
              <a:buNone/>
            </a:pPr>
            <a:r>
              <a:rPr lang="es-ES" sz="4000">
                <a:solidFill>
                  <a:schemeClr val="dk1"/>
                </a:solidFill>
                <a:latin typeface="Barlow ExtraBold"/>
                <a:ea typeface="Barlow ExtraBold"/>
                <a:cs typeface="Barlow ExtraBold"/>
                <a:sym typeface="Barlow ExtraBold"/>
              </a:rPr>
              <a:t> Feature Importance</a:t>
            </a:r>
            <a:endParaRPr>
              <a:solidFill>
                <a:schemeClr val="dk1"/>
              </a:solidFill>
            </a:endParaRPr>
          </a:p>
        </p:txBody>
      </p:sp>
      <p:sp>
        <p:nvSpPr>
          <p:cNvPr id="152" name="Google Shape;152;p19"/>
          <p:cNvSpPr/>
          <p:nvPr/>
        </p:nvSpPr>
        <p:spPr>
          <a:xfrm>
            <a:off x="-225700" y="3548100"/>
            <a:ext cx="12525000" cy="347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19"/>
          <p:cNvPicPr preferRelativeResize="0"/>
          <p:nvPr/>
        </p:nvPicPr>
        <p:blipFill>
          <a:blip r:embed="rId3">
            <a:alphaModFix/>
          </a:blip>
          <a:stretch>
            <a:fillRect/>
          </a:stretch>
        </p:blipFill>
        <p:spPr>
          <a:xfrm>
            <a:off x="3028650" y="1418550"/>
            <a:ext cx="5332358" cy="560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0047_Edison_Template_SlidesMania">
  <a:themeElements>
    <a:clrScheme name="Azul">
      <a:dk1>
        <a:srgbClr val="000000"/>
      </a:dk1>
      <a:lt1>
        <a:srgbClr val="FFFFFF"/>
      </a:lt1>
      <a:dk2>
        <a:srgbClr val="17406D"/>
      </a:dk2>
      <a:lt2>
        <a:srgbClr val="DBEFF9"/>
      </a:lt2>
      <a:accent1>
        <a:srgbClr val="0C2543"/>
      </a:accent1>
      <a:accent2>
        <a:srgbClr val="0D4C81"/>
      </a:accent2>
      <a:accent3>
        <a:srgbClr val="1A3C66"/>
      </a:accent3>
      <a:accent4>
        <a:srgbClr val="15406E"/>
      </a:accent4>
      <a:accent5>
        <a:srgbClr val="0D4C81"/>
      </a:accent5>
      <a:accent6>
        <a:srgbClr val="1A3C66"/>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