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EB Garamond Medium"/>
      <p:regular r:id="rId7"/>
      <p:bold r:id="rId8"/>
      <p:italic r:id="rId9"/>
      <p:boldItalic r:id="rId10"/>
    </p:embeddedFont>
    <p:embeddedFont>
      <p:font typeface="EB Garamond"/>
      <p:regular r:id="rId11"/>
      <p:bold r:id="rId12"/>
      <p:italic r:id="rId13"/>
      <p:boldItalic r:id="rId14"/>
    </p:embeddedFont>
    <p:embeddedFont>
      <p:font typeface="EB Garamond ExtraBold"/>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BGaramond-regular.fntdata"/><Relationship Id="rId10" Type="http://schemas.openxmlformats.org/officeDocument/2006/relationships/font" Target="fonts/EBGaramondMedium-boldItalic.fntdata"/><Relationship Id="rId13" Type="http://schemas.openxmlformats.org/officeDocument/2006/relationships/font" Target="fonts/EBGaramond-italic.fntdata"/><Relationship Id="rId12" Type="http://schemas.openxmlformats.org/officeDocument/2006/relationships/font" Target="fonts/EB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EBGaramondMedium-italic.fntdata"/><Relationship Id="rId15" Type="http://schemas.openxmlformats.org/officeDocument/2006/relationships/font" Target="fonts/EBGaramondExtraBold-bold.fntdata"/><Relationship Id="rId14" Type="http://schemas.openxmlformats.org/officeDocument/2006/relationships/font" Target="fonts/EBGaramond-boldItalic.fntdata"/><Relationship Id="rId16" Type="http://schemas.openxmlformats.org/officeDocument/2006/relationships/font" Target="fonts/EBGaramond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EBGaramondMedium-regular.fntdata"/><Relationship Id="rId8" Type="http://schemas.openxmlformats.org/officeDocument/2006/relationships/font" Target="fonts/EBGaramon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flipH="1">
            <a:off x="7009926" y="0"/>
            <a:ext cx="2134074" cy="1692800"/>
          </a:xfrm>
          <a:prstGeom prst="rect">
            <a:avLst/>
          </a:prstGeom>
          <a:noFill/>
          <a:ln>
            <a:noFill/>
          </a:ln>
        </p:spPr>
      </p:pic>
      <p:sp>
        <p:nvSpPr>
          <p:cNvPr id="55" name="Google Shape;55;p13"/>
          <p:cNvSpPr txBox="1"/>
          <p:nvPr/>
        </p:nvSpPr>
        <p:spPr>
          <a:xfrm>
            <a:off x="75950" y="108525"/>
            <a:ext cx="5284500" cy="88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2"/>
                </a:solidFill>
                <a:latin typeface="EB Garamond ExtraBold"/>
                <a:ea typeface="EB Garamond ExtraBold"/>
                <a:cs typeface="EB Garamond ExtraBold"/>
                <a:sym typeface="EB Garamond ExtraBold"/>
              </a:rPr>
              <a:t>Natural </a:t>
            </a:r>
            <a:r>
              <a:rPr lang="en" sz="1800">
                <a:solidFill>
                  <a:schemeClr val="dk2"/>
                </a:solidFill>
                <a:latin typeface="EB Garamond ExtraBold"/>
                <a:ea typeface="EB Garamond ExtraBold"/>
                <a:cs typeface="EB Garamond ExtraBold"/>
                <a:sym typeface="EB Garamond ExtraBold"/>
              </a:rPr>
              <a:t>Language</a:t>
            </a:r>
            <a:r>
              <a:rPr lang="en" sz="1800">
                <a:solidFill>
                  <a:schemeClr val="dk2"/>
                </a:solidFill>
                <a:latin typeface="EB Garamond ExtraBold"/>
                <a:ea typeface="EB Garamond ExtraBold"/>
                <a:cs typeface="EB Garamond ExtraBold"/>
                <a:sym typeface="EB Garamond ExtraBold"/>
              </a:rPr>
              <a:t> Processing - Stand Up Comedy</a:t>
            </a:r>
            <a:endParaRPr>
              <a:solidFill>
                <a:schemeClr val="dk2"/>
              </a:solidFill>
              <a:latin typeface="EB Garamond ExtraBold"/>
              <a:ea typeface="EB Garamond ExtraBold"/>
              <a:cs typeface="EB Garamond ExtraBold"/>
              <a:sym typeface="EB Garamond ExtraBold"/>
            </a:endParaRPr>
          </a:p>
          <a:p>
            <a:pPr indent="0" lvl="0" marL="0" rtl="0" algn="l">
              <a:lnSpc>
                <a:spcPct val="100000"/>
              </a:lnSpc>
              <a:spcBef>
                <a:spcPts val="0"/>
              </a:spcBef>
              <a:spcAft>
                <a:spcPts val="0"/>
              </a:spcAft>
              <a:buNone/>
            </a:pPr>
            <a:r>
              <a:t/>
            </a:r>
            <a:endParaRPr>
              <a:solidFill>
                <a:schemeClr val="dk2"/>
              </a:solidFill>
              <a:latin typeface="EB Garamond Medium"/>
              <a:ea typeface="EB Garamond Medium"/>
              <a:cs typeface="EB Garamond Medium"/>
              <a:sym typeface="EB Garamond Medium"/>
            </a:endParaRPr>
          </a:p>
          <a:p>
            <a:pPr indent="0" lvl="0" marL="0" rtl="0" algn="l">
              <a:lnSpc>
                <a:spcPct val="100000"/>
              </a:lnSpc>
              <a:spcBef>
                <a:spcPts val="0"/>
              </a:spcBef>
              <a:spcAft>
                <a:spcPts val="0"/>
              </a:spcAft>
              <a:buNone/>
            </a:pPr>
            <a:r>
              <a:rPr b="1" lang="en">
                <a:solidFill>
                  <a:schemeClr val="dk2"/>
                </a:solidFill>
                <a:latin typeface="EB Garamond"/>
                <a:ea typeface="EB Garamond"/>
                <a:cs typeface="EB Garamond"/>
                <a:sym typeface="EB Garamond"/>
              </a:rPr>
              <a:t>Sean Ayoub | Professor Rachlin | DS 3500</a:t>
            </a:r>
            <a:endParaRPr b="1">
              <a:solidFill>
                <a:schemeClr val="dk2"/>
              </a:solidFill>
              <a:latin typeface="EB Garamond"/>
              <a:ea typeface="EB Garamond"/>
              <a:cs typeface="EB Garamond"/>
              <a:sym typeface="EB Garamond"/>
            </a:endParaRPr>
          </a:p>
        </p:txBody>
      </p:sp>
      <p:sp>
        <p:nvSpPr>
          <p:cNvPr id="56" name="Google Shape;56;p13"/>
          <p:cNvSpPr txBox="1"/>
          <p:nvPr/>
        </p:nvSpPr>
        <p:spPr>
          <a:xfrm>
            <a:off x="75925" y="998325"/>
            <a:ext cx="5989800" cy="7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EB Garamond Medium"/>
                <a:ea typeface="EB Garamond Medium"/>
                <a:cs typeface="EB Garamond Medium"/>
                <a:sym typeface="EB Garamond Medium"/>
              </a:rPr>
              <a:t>For this project, I did text analysis on the transcripts from ten different stand-up </a:t>
            </a:r>
            <a:r>
              <a:rPr lang="en" sz="1300">
                <a:solidFill>
                  <a:schemeClr val="dk2"/>
                </a:solidFill>
                <a:latin typeface="EB Garamond Medium"/>
                <a:ea typeface="EB Garamond Medium"/>
                <a:cs typeface="EB Garamond Medium"/>
                <a:sym typeface="EB Garamond Medium"/>
              </a:rPr>
              <a:t>comedy specials released in the past few years. The goal for this analysis was to investigate which factors in the monologue contribute to more memorable performances.</a:t>
            </a:r>
            <a:endParaRPr sz="1100">
              <a:solidFill>
                <a:schemeClr val="dk2"/>
              </a:solidFill>
              <a:latin typeface="EB Garamond Medium"/>
              <a:ea typeface="EB Garamond Medium"/>
              <a:cs typeface="EB Garamond Medium"/>
              <a:sym typeface="EB Garamond Medium"/>
            </a:endParaRPr>
          </a:p>
        </p:txBody>
      </p:sp>
      <p:pic>
        <p:nvPicPr>
          <p:cNvPr id="57" name="Google Shape;57;p13"/>
          <p:cNvPicPr preferRelativeResize="0"/>
          <p:nvPr/>
        </p:nvPicPr>
        <p:blipFill rotWithShape="1">
          <a:blip r:embed="rId4">
            <a:alphaModFix/>
          </a:blip>
          <a:srcRect b="0" l="0" r="0" t="0"/>
          <a:stretch/>
        </p:blipFill>
        <p:spPr>
          <a:xfrm>
            <a:off x="0" y="1747125"/>
            <a:ext cx="5800632" cy="3385600"/>
          </a:xfrm>
          <a:prstGeom prst="rect">
            <a:avLst/>
          </a:prstGeom>
          <a:noFill/>
          <a:ln>
            <a:noFill/>
          </a:ln>
        </p:spPr>
      </p:pic>
      <p:sp>
        <p:nvSpPr>
          <p:cNvPr id="58" name="Google Shape;58;p13"/>
          <p:cNvSpPr txBox="1"/>
          <p:nvPr/>
        </p:nvSpPr>
        <p:spPr>
          <a:xfrm>
            <a:off x="5609975" y="1692800"/>
            <a:ext cx="3401700" cy="3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EB Garamond"/>
                <a:ea typeface="EB Garamond"/>
                <a:cs typeface="EB Garamond"/>
                <a:sym typeface="EB Garamond"/>
              </a:rPr>
              <a:t>In the Sankey Diagram, I had to filter out several swear words in order to find the most </a:t>
            </a:r>
            <a:r>
              <a:rPr lang="en" sz="1200">
                <a:solidFill>
                  <a:schemeClr val="dk2"/>
                </a:solidFill>
                <a:latin typeface="EB Garamond"/>
                <a:ea typeface="EB Garamond"/>
                <a:cs typeface="EB Garamond"/>
                <a:sym typeface="EB Garamond"/>
              </a:rPr>
              <a:t>frequently</a:t>
            </a:r>
            <a:r>
              <a:rPr lang="en" sz="1200">
                <a:solidFill>
                  <a:schemeClr val="dk2"/>
                </a:solidFill>
                <a:latin typeface="EB Garamond"/>
                <a:ea typeface="EB Garamond"/>
                <a:cs typeface="EB Garamond"/>
                <a:sym typeface="EB Garamond"/>
              </a:rPr>
              <a:t> used words, which didn’t surprise me. The word “know” had 823 total uses and was said by every performer.</a:t>
            </a:r>
            <a:endParaRPr sz="1200">
              <a:solidFill>
                <a:schemeClr val="dk2"/>
              </a:solidFill>
              <a:latin typeface="EB Garamond"/>
              <a:ea typeface="EB Garamond"/>
              <a:cs typeface="EB Garamond"/>
              <a:sym typeface="EB Garamond"/>
            </a:endParaRPr>
          </a:p>
          <a:p>
            <a:pPr indent="0" lvl="0" marL="0" rtl="0" algn="l">
              <a:spcBef>
                <a:spcPts val="0"/>
              </a:spcBef>
              <a:spcAft>
                <a:spcPts val="0"/>
              </a:spcAft>
              <a:buNone/>
            </a:pPr>
            <a:r>
              <a:t/>
            </a:r>
            <a:endParaRPr sz="1200">
              <a:solidFill>
                <a:schemeClr val="dk2"/>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2"/>
                </a:solidFill>
                <a:latin typeface="EB Garamond"/>
                <a:ea typeface="EB Garamond"/>
                <a:cs typeface="EB Garamond"/>
                <a:sym typeface="EB Garamond"/>
              </a:rPr>
              <a:t>Using subplots, I mapped readability score to sentiment score for each special. The general trend is that as the readability improves, so does the sentiment score, which in this case can imply which jokes in the set were the funniest.</a:t>
            </a:r>
            <a:endParaRPr sz="1200">
              <a:solidFill>
                <a:schemeClr val="dk2"/>
              </a:solidFill>
              <a:latin typeface="EB Garamond"/>
              <a:ea typeface="EB Garamond"/>
              <a:cs typeface="EB Garamond"/>
              <a:sym typeface="EB Garamond"/>
            </a:endParaRPr>
          </a:p>
          <a:p>
            <a:pPr indent="0" lvl="0" marL="0" rtl="0" algn="l">
              <a:spcBef>
                <a:spcPts val="0"/>
              </a:spcBef>
              <a:spcAft>
                <a:spcPts val="0"/>
              </a:spcAft>
              <a:buNone/>
            </a:pPr>
            <a:r>
              <a:t/>
            </a:r>
            <a:endParaRPr sz="1200">
              <a:solidFill>
                <a:schemeClr val="dk2"/>
              </a:solidFill>
              <a:latin typeface="EB Garamond"/>
              <a:ea typeface="EB Garamond"/>
              <a:cs typeface="EB Garamond"/>
              <a:sym typeface="EB Garamond"/>
            </a:endParaRPr>
          </a:p>
          <a:p>
            <a:pPr indent="0" lvl="0" marL="0" rtl="0" algn="l">
              <a:spcBef>
                <a:spcPts val="0"/>
              </a:spcBef>
              <a:spcAft>
                <a:spcPts val="0"/>
              </a:spcAft>
              <a:buNone/>
            </a:pPr>
            <a:r>
              <a:rPr lang="en" sz="1200">
                <a:solidFill>
                  <a:schemeClr val="dk2"/>
                </a:solidFill>
                <a:latin typeface="EB Garamond"/>
                <a:ea typeface="EB Garamond"/>
                <a:cs typeface="EB Garamond"/>
                <a:sym typeface="EB Garamond"/>
              </a:rPr>
              <a:t>Lastly, I created a bar plot showing the average sentiment score for each performance. We see that Sam Morril’</a:t>
            </a:r>
            <a:r>
              <a:rPr lang="en" sz="1200">
                <a:solidFill>
                  <a:schemeClr val="dk2"/>
                </a:solidFill>
                <a:latin typeface="EB Garamond"/>
                <a:ea typeface="EB Garamond"/>
                <a:cs typeface="EB Garamond"/>
                <a:sym typeface="EB Garamond"/>
              </a:rPr>
              <a:t>s</a:t>
            </a:r>
            <a:r>
              <a:rPr lang="en" sz="1200">
                <a:solidFill>
                  <a:schemeClr val="dk2"/>
                </a:solidFill>
                <a:latin typeface="EB Garamond"/>
                <a:ea typeface="EB Garamond"/>
                <a:cs typeface="EB Garamond"/>
                <a:sym typeface="EB Garamond"/>
              </a:rPr>
              <a:t> special had the highest score, implying that it was the most “positive” or lighthearted. Michelle Wolf had the lowest score, which might have to do with her political satire, referencing heavy or dark subjects.</a:t>
            </a:r>
            <a:endParaRPr sz="1200">
              <a:solidFill>
                <a:schemeClr val="dk2"/>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