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Ubuntu Condensed"/>
      <p:regular r:id="rId21"/>
    </p:embeddedFont>
    <p:embeddedFont>
      <p:font typeface="Abril Fatface"/>
      <p:regular r:id="rId22"/>
    </p:embeddedFont>
    <p:embeddedFont>
      <p:font typeface="Griffy"/>
      <p:regular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Homemade Appl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brilFatface-regular.fntdata"/><Relationship Id="rId21" Type="http://schemas.openxmlformats.org/officeDocument/2006/relationships/font" Target="fonts/UbuntuCondensed-regular.fntdata"/><Relationship Id="rId24" Type="http://schemas.openxmlformats.org/officeDocument/2006/relationships/font" Target="fonts/Poppins-regular.fntdata"/><Relationship Id="rId23" Type="http://schemas.openxmlformats.org/officeDocument/2006/relationships/font" Target="fonts/Griff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DMSans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omemadeAppl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fe779b1f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fe779b1f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fe779b1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fe779b1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9fe779b1f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9fe779b1f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fe779b1f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9fe779b1f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fe779b1f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fe779b1f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fe779b1f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fe779b1f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fe779b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fe779b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fe779b1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fe779b1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fe779b1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fe779b1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9fe779b1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9fe779b1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9fe779b1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9fe779b1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fe779b1f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fe779b1f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9fe779b1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9fe779b1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9fe779b1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9fe779b1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-23996" y="452085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1" name="Google Shape;71;p12"/>
          <p:cNvSpPr txBox="1"/>
          <p:nvPr>
            <p:ph idx="2" type="subTitle"/>
          </p:nvPr>
        </p:nvSpPr>
        <p:spPr>
          <a:xfrm>
            <a:off x="1217558" y="29479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2" name="Google Shape;72;p12"/>
          <p:cNvSpPr txBox="1"/>
          <p:nvPr>
            <p:ph idx="3" type="subTitle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5" name="Google Shape;75;p12"/>
          <p:cNvSpPr txBox="1"/>
          <p:nvPr>
            <p:ph idx="5" type="body"/>
          </p:nvPr>
        </p:nvSpPr>
        <p:spPr>
          <a:xfrm>
            <a:off x="1217550" y="33744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idx="6" type="body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" name="Google Shape;77;p12"/>
          <p:cNvSpPr/>
          <p:nvPr/>
        </p:nvSpPr>
        <p:spPr>
          <a:xfrm flipH="1" rot="10800000">
            <a:off x="7466" y="5485054"/>
            <a:ext cx="12175266" cy="129674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425" y="5423350"/>
            <a:ext cx="12175348" cy="735484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1" name="Google Shape;81;p13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5" name="Google Shape;85;p13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6" name="Google Shape;86;p13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 flipH="1">
            <a:off x="-23996" y="18540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7" name="Google Shape;97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8" name="Google Shape;98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 flipH="1">
            <a:off x="-23996" y="5125628"/>
            <a:ext cx="12239996" cy="1577722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720400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4" name="Google Shape;104;p16"/>
          <p:cNvSpPr txBox="1"/>
          <p:nvPr>
            <p:ph idx="4" type="subTitle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5" name="Google Shape;105;p16"/>
          <p:cNvSpPr txBox="1"/>
          <p:nvPr>
            <p:ph idx="5" type="subTitle"/>
          </p:nvPr>
        </p:nvSpPr>
        <p:spPr>
          <a:xfrm>
            <a:off x="4571787" y="3715525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6" name="Google Shape;106;p16"/>
          <p:cNvSpPr txBox="1"/>
          <p:nvPr>
            <p:ph idx="6" type="subTitle"/>
          </p:nvPr>
        </p:nvSpPr>
        <p:spPr>
          <a:xfrm>
            <a:off x="8381787" y="3696980"/>
            <a:ext cx="32505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7" type="body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9" name="Google Shape;109;p16"/>
          <p:cNvSpPr txBox="1"/>
          <p:nvPr>
            <p:ph idx="8" type="body"/>
          </p:nvPr>
        </p:nvSpPr>
        <p:spPr>
          <a:xfrm>
            <a:off x="838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6"/>
          <p:cNvSpPr txBox="1"/>
          <p:nvPr>
            <p:ph idx="9" type="body"/>
          </p:nvPr>
        </p:nvSpPr>
        <p:spPr>
          <a:xfrm>
            <a:off x="4571787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16"/>
          <p:cNvSpPr txBox="1"/>
          <p:nvPr>
            <p:ph idx="13" type="body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14" type="body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16"/>
          <p:cNvSpPr txBox="1"/>
          <p:nvPr>
            <p:ph idx="15" type="body"/>
          </p:nvPr>
        </p:nvSpPr>
        <p:spPr>
          <a:xfrm>
            <a:off x="720400" y="4113800"/>
            <a:ext cx="32505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4" name="Google Shape;114;p16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9" name="Google Shape;119;p17"/>
          <p:cNvSpPr txBox="1"/>
          <p:nvPr>
            <p:ph idx="2" type="subTitle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2" name="Google Shape;122;p17"/>
          <p:cNvSpPr txBox="1"/>
          <p:nvPr>
            <p:ph idx="4" type="body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 flipH="1">
            <a:off x="-23996" y="5648125"/>
            <a:ext cx="12239996" cy="1053634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415600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subTitle"/>
          </p:nvPr>
        </p:nvSpPr>
        <p:spPr>
          <a:xfrm>
            <a:off x="277537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7" name="Google Shape;127;p18"/>
          <p:cNvSpPr txBox="1"/>
          <p:nvPr>
            <p:ph idx="3" type="subTitle"/>
          </p:nvPr>
        </p:nvSpPr>
        <p:spPr>
          <a:xfrm>
            <a:off x="5135153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subTitle"/>
          </p:nvPr>
        </p:nvSpPr>
        <p:spPr>
          <a:xfrm>
            <a:off x="7494930" y="21638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29" name="Google Shape;129;p18"/>
          <p:cNvSpPr txBox="1"/>
          <p:nvPr>
            <p:ph idx="5" type="subTitle"/>
          </p:nvPr>
        </p:nvSpPr>
        <p:spPr>
          <a:xfrm>
            <a:off x="9854707" y="21373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45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15600" y="81117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6" type="body"/>
          </p:nvPr>
        </p:nvSpPr>
        <p:spPr>
          <a:xfrm>
            <a:off x="4156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7" type="body"/>
          </p:nvPr>
        </p:nvSpPr>
        <p:spPr>
          <a:xfrm>
            <a:off x="277537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3" name="Google Shape;133;p18"/>
          <p:cNvSpPr txBox="1"/>
          <p:nvPr>
            <p:ph idx="8" type="body"/>
          </p:nvPr>
        </p:nvSpPr>
        <p:spPr>
          <a:xfrm>
            <a:off x="513515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4" name="Google Shape;134;p18"/>
          <p:cNvSpPr txBox="1"/>
          <p:nvPr>
            <p:ph idx="9" type="body"/>
          </p:nvPr>
        </p:nvSpPr>
        <p:spPr>
          <a:xfrm>
            <a:off x="7494925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5" name="Google Shape;135;p18"/>
          <p:cNvSpPr txBox="1"/>
          <p:nvPr>
            <p:ph idx="13" type="body"/>
          </p:nvPr>
        </p:nvSpPr>
        <p:spPr>
          <a:xfrm>
            <a:off x="9854700" y="3543425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 flipH="1">
            <a:off x="-23996" y="2158800"/>
            <a:ext cx="12239996" cy="2183698"/>
          </a:xfrm>
          <a:custGeom>
            <a:rect b="b" l="l" r="r" t="t"/>
            <a:pathLst>
              <a:path extrusionOk="0" h="2183698" w="12239996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4" name="Google Shape;144;p20"/>
          <p:cNvSpPr/>
          <p:nvPr/>
        </p:nvSpPr>
        <p:spPr>
          <a:xfrm flipH="1">
            <a:off x="15240" y="49251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4" name="Google Shape;154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6" name="Google Shape;156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7" name="Google Shape;157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62" name="Google Shape;162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201821" y="2498375"/>
            <a:ext cx="97884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01775" y="3899375"/>
            <a:ext cx="97884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5349240"/>
            <a:ext cx="12168434" cy="1532045"/>
          </a:xfrm>
          <a:custGeom>
            <a:rect b="b" l="l" r="r" t="t"/>
            <a:pathLst>
              <a:path extrusionOk="0" h="1532045" w="12168434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9077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448700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body"/>
          </p:nvPr>
        </p:nvSpPr>
        <p:spPr>
          <a:xfrm>
            <a:off x="49077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body"/>
          </p:nvPr>
        </p:nvSpPr>
        <p:spPr>
          <a:xfrm>
            <a:off x="4448700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5" type="title"/>
          </p:nvPr>
        </p:nvSpPr>
        <p:spPr>
          <a:xfrm>
            <a:off x="49077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6" type="title"/>
          </p:nvPr>
        </p:nvSpPr>
        <p:spPr>
          <a:xfrm>
            <a:off x="4448700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7" type="title"/>
          </p:nvPr>
        </p:nvSpPr>
        <p:spPr>
          <a:xfrm>
            <a:off x="49077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8" type="title"/>
          </p:nvPr>
        </p:nvSpPr>
        <p:spPr>
          <a:xfrm>
            <a:off x="4448700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9" type="body"/>
          </p:nvPr>
        </p:nvSpPr>
        <p:spPr>
          <a:xfrm>
            <a:off x="8406625" y="2513770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3" type="body"/>
          </p:nvPr>
        </p:nvSpPr>
        <p:spPr>
          <a:xfrm>
            <a:off x="8406625" y="4554829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4" type="title"/>
          </p:nvPr>
        </p:nvSpPr>
        <p:spPr>
          <a:xfrm>
            <a:off x="8406625" y="18180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5" type="title"/>
          </p:nvPr>
        </p:nvSpPr>
        <p:spPr>
          <a:xfrm>
            <a:off x="8406625" y="38590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v2">
  <p:cSld name="CUSTOM_2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07000" y="571625"/>
            <a:ext cx="8778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707000" y="1661275"/>
            <a:ext cx="50586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9736200" y="1661275"/>
            <a:ext cx="748800" cy="3394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056038" y="150040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056038" y="358405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 flipH="1" rot="10800000">
            <a:off x="8366" y="5251908"/>
            <a:ext cx="12175266" cy="1466117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325" y="5179200"/>
            <a:ext cx="12175348" cy="831547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p8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 flipH="1">
            <a:off x="15240" y="5534749"/>
            <a:ext cx="12176760" cy="1067145"/>
          </a:xfrm>
          <a:custGeom>
            <a:rect b="b" l="l" r="r" t="t"/>
            <a:pathLst>
              <a:path extrusionOk="0" h="1067145" w="1295400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225275" y="2276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 flipH="1">
            <a:off x="-55180" y="5767487"/>
            <a:ext cx="12302355" cy="1090095"/>
          </a:xfrm>
          <a:custGeom>
            <a:rect b="b" l="l" r="r" t="t"/>
            <a:pathLst>
              <a:path extrusionOk="0" h="1683544" w="10359878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-4758" y="5498590"/>
            <a:ext cx="12242934" cy="1359422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4758" y="5217188"/>
            <a:ext cx="12242934" cy="1576473"/>
          </a:xfrm>
          <a:custGeom>
            <a:rect b="b" l="l" r="r" t="t"/>
            <a:pathLst>
              <a:path extrusionOk="0" h="1523162" w="11577243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429650" y="1873525"/>
            <a:ext cx="93327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1" name="Google Shape;61;p10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 flipH="1" rot="10800000">
            <a:off x="8376" y="4566863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335" y="4461584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8376" y="201038"/>
            <a:ext cx="12175266" cy="2117136"/>
          </a:xfrm>
          <a:custGeom>
            <a:rect b="b" l="l" r="r" t="t"/>
            <a:pathLst>
              <a:path extrusionOk="0" h="2117136" w="12175266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 flipH="1">
            <a:off x="8335" y="95759"/>
            <a:ext cx="12175348" cy="1200790"/>
          </a:xfrm>
          <a:custGeom>
            <a:rect b="b" l="l" r="r" t="t"/>
            <a:pathLst>
              <a:path extrusionOk="0" h="1200790" w="12175348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b="1" sz="4000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90958" y="6105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aggle.com/datasets/dsfelix/employees-payroll-in-los-angeles" TargetMode="External"/><Relationship Id="rId4" Type="http://schemas.openxmlformats.org/officeDocument/2006/relationships/hyperlink" Target="https://www.pewresearch.org/fact-tank/2021/05/25/gender-pay-gap-facts/" TargetMode="External"/><Relationship Id="rId5" Type="http://schemas.openxmlformats.org/officeDocument/2006/relationships/hyperlink" Target="https://www.americanprogress.org/article/explaining-the-gender-wage-gap/#:~:text=It's%20calculated%20by%20dividing%20the,is%20used%20in%20the%20calculation" TargetMode="External"/><Relationship Id="rId6" Type="http://schemas.openxmlformats.org/officeDocument/2006/relationships/hyperlink" Target="https://www.pewresearch.org/fact-tank/2016/07/01/racial-gender-wage-gaps-persist-in-u-s-despite-some-progress/" TargetMode="External"/><Relationship Id="rId7" Type="http://schemas.openxmlformats.org/officeDocument/2006/relationships/hyperlink" Target="https://www.nationalpartnership.org/our-work/resources/economic-justice/fair-pay/quantifying-americas-gender-wage-gap.pdf" TargetMode="External"/><Relationship Id="rId8" Type="http://schemas.openxmlformats.org/officeDocument/2006/relationships/hyperlink" Target="https://www.shrm.org/hr-today/news/hr-magazine/spring2020/pages/importance-of-pay-equity.aspx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202900" y="1735438"/>
            <a:ext cx="10369800" cy="220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payroll data, workplace equity, </a:t>
            </a:r>
            <a:endParaRPr i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/>
              <a:t>&amp; h</a:t>
            </a:r>
            <a:r>
              <a:rPr i="1" lang="en" sz="6000"/>
              <a:t>uman resources</a:t>
            </a:r>
            <a:r>
              <a:rPr i="1" lang="en"/>
              <a:t> </a:t>
            </a:r>
            <a:endParaRPr i="1"/>
          </a:p>
        </p:txBody>
      </p:sp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>
                <a:highlight>
                  <a:schemeClr val="accent1"/>
                </a:highlight>
              </a:rPr>
              <a:t>sean ayoub</a:t>
            </a:r>
            <a:endParaRPr i="1">
              <a:highlight>
                <a:schemeClr val="accent1"/>
              </a:highlight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075" y="1735450"/>
            <a:ext cx="2049925" cy="20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7768800" y="656700"/>
            <a:ext cx="4264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h</a:t>
            </a:r>
            <a:r>
              <a:rPr i="1" lang="en" sz="3600"/>
              <a:t>orizontal </a:t>
            </a:r>
            <a:r>
              <a:rPr i="1" lang="en" sz="3600"/>
              <a:t>b</a:t>
            </a:r>
            <a:r>
              <a:rPr i="1" lang="en" sz="3600"/>
              <a:t>ar graph</a:t>
            </a:r>
            <a:endParaRPr i="1" sz="3600"/>
          </a:p>
        </p:txBody>
      </p:sp>
      <p:sp>
        <p:nvSpPr>
          <p:cNvPr id="250" name="Google Shape;250;p32"/>
          <p:cNvSpPr txBox="1"/>
          <p:nvPr>
            <p:ph idx="4" type="body"/>
          </p:nvPr>
        </p:nvSpPr>
        <p:spPr>
          <a:xfrm>
            <a:off x="8210675" y="1534925"/>
            <a:ext cx="3822600" cy="404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</a:t>
            </a:r>
            <a:r>
              <a:rPr b="1" i="1" lang="en"/>
              <a:t>hat is the average salary that each ethnic group earns?</a:t>
            </a:r>
            <a:endParaRPr b="1"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sian </a:t>
            </a:r>
            <a:r>
              <a:rPr i="1" lang="en"/>
              <a:t>americans have a higher average salary than caucasians, which is consistent with the previous figure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---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highest and lowest averages: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asian american - $117703.5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pacific islanders - $49511.47 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range between means - $49511.47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51" name="Google Shape;251;p32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88" y="656700"/>
            <a:ext cx="7371900" cy="4921200"/>
          </a:xfrm>
          <a:prstGeom prst="roundRect">
            <a:avLst>
              <a:gd fmla="val 817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9946350" y="189375"/>
            <a:ext cx="2005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ar plot</a:t>
            </a:r>
            <a:endParaRPr i="1"/>
          </a:p>
        </p:txBody>
      </p:sp>
      <p:sp>
        <p:nvSpPr>
          <p:cNvPr id="258" name="Google Shape;258;p33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0" y="189375"/>
            <a:ext cx="8080200" cy="5410500"/>
          </a:xfrm>
          <a:prstGeom prst="roundRect">
            <a:avLst>
              <a:gd fmla="val 8003" name="adj"/>
            </a:avLst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>
            <p:ph idx="4294967295" type="subTitle"/>
          </p:nvPr>
        </p:nvSpPr>
        <p:spPr>
          <a:xfrm>
            <a:off x="8458271" y="951825"/>
            <a:ext cx="34938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department has the largest pay gap? smallest?</a:t>
            </a:r>
            <a:endParaRPr b="1" i="1"/>
          </a:p>
        </p:txBody>
      </p:sp>
      <p:sp>
        <p:nvSpPr>
          <p:cNvPr id="261" name="Google Shape;261;p33"/>
          <p:cNvSpPr txBox="1"/>
          <p:nvPr>
            <p:ph idx="1" type="subTitle"/>
          </p:nvPr>
        </p:nvSpPr>
        <p:spPr>
          <a:xfrm>
            <a:off x="8813476" y="3104571"/>
            <a:ext cx="3138600" cy="527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may be causing the difference?</a:t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i="1"/>
          </a:p>
        </p:txBody>
      </p:sp>
      <p:sp>
        <p:nvSpPr>
          <p:cNvPr id="262" name="Google Shape;262;p33"/>
          <p:cNvSpPr txBox="1"/>
          <p:nvPr>
            <p:ph idx="4" type="body"/>
          </p:nvPr>
        </p:nvSpPr>
        <p:spPr>
          <a:xfrm>
            <a:off x="8813475" y="3763488"/>
            <a:ext cx="3138600" cy="231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out of the 534 occupations tracked by the bureau of labor statistics, only seven pay women more than men on average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uch of the difference can be explained by the fact </a:t>
            </a:r>
            <a:r>
              <a:rPr i="1" lang="en"/>
              <a:t>that men and women tend to work in different fields</a:t>
            </a:r>
            <a:endParaRPr i="1"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4">
            <a:alphaModFix/>
          </a:blip>
          <a:srcRect b="51969" l="0" r="36261" t="0"/>
          <a:stretch/>
        </p:blipFill>
        <p:spPr>
          <a:xfrm>
            <a:off x="8360021" y="1972126"/>
            <a:ext cx="3690300" cy="946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50" y="199914"/>
            <a:ext cx="5680500" cy="5368800"/>
          </a:xfrm>
          <a:prstGeom prst="roundRect">
            <a:avLst>
              <a:gd fmla="val 6997" name="adj"/>
            </a:avLst>
          </a:prstGeom>
          <a:noFill/>
          <a:ln>
            <a:noFill/>
          </a:ln>
        </p:spPr>
      </p:pic>
      <p:sp>
        <p:nvSpPr>
          <p:cNvPr id="269" name="Google Shape;269;p3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type="title"/>
          </p:nvPr>
        </p:nvSpPr>
        <p:spPr>
          <a:xfrm>
            <a:off x="9233500" y="237422"/>
            <a:ext cx="2697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</a:t>
            </a:r>
            <a:r>
              <a:rPr i="1" lang="en"/>
              <a:t>catterplot</a:t>
            </a:r>
            <a:endParaRPr i="1"/>
          </a:p>
        </p:txBody>
      </p:sp>
      <p:sp>
        <p:nvSpPr>
          <p:cNvPr id="271" name="Google Shape;271;p34"/>
          <p:cNvSpPr txBox="1"/>
          <p:nvPr>
            <p:ph idx="4294967295" type="subTitle"/>
          </p:nvPr>
        </p:nvSpPr>
        <p:spPr>
          <a:xfrm>
            <a:off x="7052804" y="1095550"/>
            <a:ext cx="487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/>
              <a:t>which ethnic groups earned the most overtime pay?</a:t>
            </a:r>
            <a:endParaRPr b="1" i="1"/>
          </a:p>
        </p:txBody>
      </p:sp>
      <p:sp>
        <p:nvSpPr>
          <p:cNvPr id="272" name="Google Shape;272;p34"/>
          <p:cNvSpPr txBox="1"/>
          <p:nvPr/>
        </p:nvSpPr>
        <p:spPr>
          <a:xfrm>
            <a:off x="7142100" y="3429000"/>
            <a:ext cx="487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encouraging equity/fair pay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 rotWithShape="1">
          <a:blip r:embed="rId4">
            <a:alphaModFix/>
          </a:blip>
          <a:srcRect b="0" l="0" r="0" t="53246"/>
          <a:stretch/>
        </p:blipFill>
        <p:spPr>
          <a:xfrm>
            <a:off x="6831900" y="2127550"/>
            <a:ext cx="5188800" cy="954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74" name="Google Shape;274;p34"/>
          <p:cNvSpPr txBox="1"/>
          <p:nvPr>
            <p:ph idx="4" type="body"/>
          </p:nvPr>
        </p:nvSpPr>
        <p:spPr>
          <a:xfrm>
            <a:off x="7290850" y="3890700"/>
            <a:ext cx="4729800" cy="108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difference in average overtime earnings may be indicative of an opportunity gap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human resources department can redevelop their pay policies and overtime procedures to allow equal opportunity for employees across departments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869575" y="974375"/>
            <a:ext cx="6690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esults, conclusion, &amp; future work</a:t>
            </a:r>
            <a:endParaRPr i="1"/>
          </a:p>
        </p:txBody>
      </p:sp>
      <p:sp>
        <p:nvSpPr>
          <p:cNvPr id="280" name="Google Shape;280;p3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2232275" y="1866675"/>
            <a:ext cx="9327300" cy="29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1225275" y="14202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</a:t>
            </a:r>
            <a:r>
              <a:rPr i="1" lang="en"/>
              <a:t>eferences </a:t>
            </a:r>
            <a:endParaRPr i="1"/>
          </a:p>
        </p:txBody>
      </p:sp>
      <p:sp>
        <p:nvSpPr>
          <p:cNvPr id="287" name="Google Shape;287;p36"/>
          <p:cNvSpPr txBox="1"/>
          <p:nvPr>
            <p:ph idx="2" type="body"/>
          </p:nvPr>
        </p:nvSpPr>
        <p:spPr>
          <a:xfrm>
            <a:off x="1225275" y="2349825"/>
            <a:ext cx="7794000" cy="227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www.kaggle.com/datasets/dsfelix/employees-payroll-in-los-angeles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https://www.pewresearch.org/fact-tank/2021/05/25/gender-pay-gap-facts/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https://www.americanprogress.org/article/explaining-the-gender-wage-gap</a:t>
            </a:r>
            <a:r>
              <a:rPr lang="en" sz="1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https://www.pewresearch.org/fact-tank/2016/07/01/racial-gender-wage-gaps-persist-in-u-s-despite-some-progress/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https://www.nationalpartnership.org/our-work/resources/economic-justice/fair-pay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https://www.shrm.org/hr-today/news/hr-magazine/spring2020/pages/importance-of-pay-equity.aspx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hank you</a:t>
            </a:r>
            <a:endParaRPr i="1"/>
          </a:p>
        </p:txBody>
      </p:sp>
      <p:sp>
        <p:nvSpPr>
          <p:cNvPr id="294" name="Google Shape;294;p3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056038" y="2469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 statement  &amp; background</a:t>
            </a:r>
            <a:endParaRPr i="1"/>
          </a:p>
        </p:txBody>
      </p:sp>
      <p:sp>
        <p:nvSpPr>
          <p:cNvPr id="176" name="Google Shape;176;p24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050" y="2313050"/>
            <a:ext cx="9078300" cy="282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44225" y="656700"/>
            <a:ext cx="5581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he dataset</a:t>
            </a:r>
            <a:endParaRPr i="1"/>
          </a:p>
        </p:txBody>
      </p:sp>
      <p:sp>
        <p:nvSpPr>
          <p:cNvPr id="183" name="Google Shape;183;p25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50" y="1575550"/>
            <a:ext cx="7661100" cy="3165000"/>
          </a:xfrm>
          <a:prstGeom prst="roundRect">
            <a:avLst>
              <a:gd fmla="val 1228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311100" y="2090163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100" y="1212975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one: gender</a:t>
            </a:r>
            <a:endParaRPr i="1"/>
          </a:p>
        </p:txBody>
      </p:sp>
      <p:sp>
        <p:nvSpPr>
          <p:cNvPr id="191" name="Google Shape;191;p26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46512"/>
          <a:stretch/>
        </p:blipFill>
        <p:spPr>
          <a:xfrm>
            <a:off x="7424700" y="2702175"/>
            <a:ext cx="4767300" cy="2422500"/>
          </a:xfrm>
          <a:prstGeom prst="roundRect">
            <a:avLst>
              <a:gd fmla="val 5981" name="adj"/>
            </a:avLst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57891" l="0" r="0" t="15788"/>
          <a:stretch/>
        </p:blipFill>
        <p:spPr>
          <a:xfrm>
            <a:off x="159725" y="2702175"/>
            <a:ext cx="7125300" cy="2422500"/>
          </a:xfrm>
          <a:prstGeom prst="roundRect">
            <a:avLst>
              <a:gd fmla="val 826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4621800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84%</a:t>
            </a:r>
            <a:endParaRPr i="1"/>
          </a:p>
        </p:txBody>
      </p:sp>
      <p:sp>
        <p:nvSpPr>
          <p:cNvPr id="199" name="Google Shape;199;p27"/>
          <p:cNvSpPr txBox="1"/>
          <p:nvPr>
            <p:ph idx="2" type="title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r>
              <a:rPr i="1" lang="en"/>
              <a:t>ontext </a:t>
            </a:r>
            <a:endParaRPr i="1"/>
          </a:p>
        </p:txBody>
      </p:sp>
      <p:sp>
        <p:nvSpPr>
          <p:cNvPr id="200" name="Google Shape;200;p27"/>
          <p:cNvSpPr txBox="1"/>
          <p:nvPr>
            <p:ph idx="3" type="title"/>
          </p:nvPr>
        </p:nvSpPr>
        <p:spPr>
          <a:xfrm>
            <a:off x="8481436" y="195103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42</a:t>
            </a:r>
            <a:endParaRPr i="1"/>
          </a:p>
        </p:txBody>
      </p:sp>
      <p:sp>
        <p:nvSpPr>
          <p:cNvPr id="201" name="Google Shape;201;p27"/>
          <p:cNvSpPr txBox="1"/>
          <p:nvPr>
            <p:ph idx="5" type="body"/>
          </p:nvPr>
        </p:nvSpPr>
        <p:spPr>
          <a:xfrm>
            <a:off x="848142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ased on this figure, it would take an extra 42 work days in the year for women to earn what men did </a:t>
            </a:r>
            <a:endParaRPr i="1"/>
          </a:p>
        </p:txBody>
      </p:sp>
      <p:sp>
        <p:nvSpPr>
          <p:cNvPr id="202" name="Google Shape;202;p27"/>
          <p:cNvSpPr txBox="1"/>
          <p:nvPr>
            <p:ph idx="6" type="body"/>
          </p:nvPr>
        </p:nvSpPr>
        <p:spPr>
          <a:xfrm>
            <a:off x="4621800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2020, women earned 84% of what men earned</a:t>
            </a:r>
            <a:endParaRPr i="1"/>
          </a:p>
        </p:txBody>
      </p:sp>
      <p:sp>
        <p:nvSpPr>
          <p:cNvPr id="203" name="Google Shape;203;p27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4" type="title"/>
          </p:nvPr>
        </p:nvSpPr>
        <p:spPr>
          <a:xfrm>
            <a:off x="762179" y="1869888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5%</a:t>
            </a:r>
            <a:endParaRPr i="1"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762171" y="3058500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of men said they had earned less than a woman for doing the same job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8473200" y="1496475"/>
            <a:ext cx="3397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</a:t>
            </a:r>
            <a:r>
              <a:rPr i="1" lang="en"/>
              <a:t>edians //  pay gap</a:t>
            </a:r>
            <a:endParaRPr i="1"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10081800" y="656700"/>
            <a:ext cx="1789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i="1" lang="en"/>
              <a:t>oxplot </a:t>
            </a:r>
            <a:endParaRPr i="1"/>
          </a:p>
        </p:txBody>
      </p:sp>
      <p:sp>
        <p:nvSpPr>
          <p:cNvPr id="212" name="Google Shape;212;p28"/>
          <p:cNvSpPr txBox="1"/>
          <p:nvPr>
            <p:ph idx="3" type="body"/>
          </p:nvPr>
        </p:nvSpPr>
        <p:spPr>
          <a:xfrm>
            <a:off x="8473200" y="2179638"/>
            <a:ext cx="33978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oman's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$60444.88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man's median pay: 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$92627.45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r>
              <a:rPr i="1" lang="en"/>
              <a:t>edian pay gap: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/>
              <a:t>35 cents per dollar. </a:t>
            </a:r>
            <a:r>
              <a:rPr i="1" lang="en"/>
              <a:t>o</a:t>
            </a:r>
            <a:r>
              <a:rPr i="1" lang="en"/>
              <a:t>r, women earned roughly 65% of what men made</a:t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" y="1420192"/>
            <a:ext cx="8073600" cy="3681900"/>
          </a:xfrm>
          <a:prstGeom prst="roundRect">
            <a:avLst>
              <a:gd fmla="val 8083" name="adj"/>
            </a:avLst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2" type="subTitle"/>
          </p:nvPr>
        </p:nvSpPr>
        <p:spPr>
          <a:xfrm>
            <a:off x="8320675" y="1420200"/>
            <a:ext cx="362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how does the average pay gap change from year to year?</a:t>
            </a:r>
            <a:endParaRPr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9424325" y="656700"/>
            <a:ext cx="2519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</a:t>
            </a:r>
            <a:r>
              <a:rPr i="1" lang="en"/>
              <a:t>ime series</a:t>
            </a:r>
            <a:endParaRPr i="1"/>
          </a:p>
        </p:txBody>
      </p:sp>
      <p:sp>
        <p:nvSpPr>
          <p:cNvPr id="221" name="Google Shape;221;p29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000" y="2306300"/>
            <a:ext cx="5025000" cy="257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50" y="815817"/>
            <a:ext cx="8073600" cy="463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subTitle"/>
          </p:nvPr>
        </p:nvSpPr>
        <p:spPr>
          <a:xfrm>
            <a:off x="311100" y="158645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i="1" lang="en"/>
              <a:t>methods</a:t>
            </a:r>
            <a:endParaRPr i="1"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311100" y="6567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i="1" lang="en"/>
              <a:t>art two: ethnicity</a:t>
            </a:r>
            <a:endParaRPr i="1"/>
          </a:p>
        </p:txBody>
      </p:sp>
      <p:sp>
        <p:nvSpPr>
          <p:cNvPr id="230" name="Google Shape;230;p30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 rotWithShape="1">
          <a:blip r:embed="rId3">
            <a:alphaModFix/>
          </a:blip>
          <a:srcRect b="0" l="0" r="21365" t="46740"/>
          <a:stretch/>
        </p:blipFill>
        <p:spPr>
          <a:xfrm>
            <a:off x="7369075" y="2304350"/>
            <a:ext cx="4480200" cy="2739300"/>
          </a:xfrm>
          <a:prstGeom prst="roundRect">
            <a:avLst>
              <a:gd fmla="val 9641" name="adj"/>
            </a:avLst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56127" l="0" r="0" t="14892"/>
          <a:stretch/>
        </p:blipFill>
        <p:spPr>
          <a:xfrm>
            <a:off x="177375" y="2304350"/>
            <a:ext cx="6951300" cy="2739300"/>
          </a:xfrm>
          <a:prstGeom prst="roundRect">
            <a:avLst>
              <a:gd fmla="val 639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715025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33%</a:t>
            </a:r>
            <a:endParaRPr i="1"/>
          </a:p>
        </p:txBody>
      </p:sp>
      <p:sp>
        <p:nvSpPr>
          <p:cNvPr id="238" name="Google Shape;238;p31"/>
          <p:cNvSpPr txBox="1"/>
          <p:nvPr>
            <p:ph idx="2" type="title"/>
          </p:nvPr>
        </p:nvSpPr>
        <p:spPr>
          <a:xfrm>
            <a:off x="633150" y="656700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context</a:t>
            </a:r>
            <a:endParaRPr i="1"/>
          </a:p>
        </p:txBody>
      </p:sp>
      <p:sp>
        <p:nvSpPr>
          <p:cNvPr id="239" name="Google Shape;239;p31"/>
          <p:cNvSpPr txBox="1"/>
          <p:nvPr>
            <p:ph idx="3" type="title"/>
          </p:nvPr>
        </p:nvSpPr>
        <p:spPr>
          <a:xfrm>
            <a:off x="4516361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</a:t>
            </a:r>
            <a:r>
              <a:rPr i="1" lang="en"/>
              <a:t>n 2015,</a:t>
            </a:r>
            <a:endParaRPr i="1"/>
          </a:p>
        </p:txBody>
      </p:sp>
      <p:sp>
        <p:nvSpPr>
          <p:cNvPr id="240" name="Google Shape;240;p31"/>
          <p:cNvSpPr txBox="1"/>
          <p:nvPr>
            <p:ph idx="4" type="title"/>
          </p:nvPr>
        </p:nvSpPr>
        <p:spPr>
          <a:xfrm>
            <a:off x="8481454" y="1823575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54¢</a:t>
            </a:r>
            <a:endParaRPr i="1"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8317675" y="3174075"/>
            <a:ext cx="34233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latin women earn just 54 cents for every dollar paid to a white man</a:t>
            </a:r>
            <a:endParaRPr i="1"/>
          </a:p>
        </p:txBody>
      </p:sp>
      <p:sp>
        <p:nvSpPr>
          <p:cNvPr id="242" name="Google Shape;242;p31"/>
          <p:cNvSpPr txBox="1"/>
          <p:nvPr>
            <p:ph idx="5" type="body"/>
          </p:nvPr>
        </p:nvSpPr>
        <p:spPr>
          <a:xfrm>
            <a:off x="451634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i="1" lang="en"/>
              <a:t>hite men had higher hourly earnings than all other categories except asian men</a:t>
            </a:r>
            <a:endParaRPr i="1"/>
          </a:p>
        </p:txBody>
      </p:sp>
      <p:sp>
        <p:nvSpPr>
          <p:cNvPr id="243" name="Google Shape;243;p31"/>
          <p:cNvSpPr txBox="1"/>
          <p:nvPr>
            <p:ph idx="6" type="body"/>
          </p:nvPr>
        </p:nvSpPr>
        <p:spPr>
          <a:xfrm>
            <a:off x="715025" y="31740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r>
              <a:rPr i="1" lang="en"/>
              <a:t>f the workforce is comprised of white men, the largest demographic group</a:t>
            </a:r>
            <a:endParaRPr i="1"/>
          </a:p>
        </p:txBody>
      </p:sp>
      <p:sp>
        <p:nvSpPr>
          <p:cNvPr id="244" name="Google Shape;244;p31"/>
          <p:cNvSpPr/>
          <p:nvPr/>
        </p:nvSpPr>
        <p:spPr>
          <a:xfrm>
            <a:off x="0" y="0"/>
            <a:ext cx="311100" cy="1420200"/>
          </a:xfrm>
          <a:prstGeom prst="rect">
            <a:avLst/>
          </a:prstGeom>
          <a:solidFill>
            <a:srgbClr val="161F2E"/>
          </a:solidFill>
          <a:ln cap="flat" cmpd="sng" w="9525">
            <a:solidFill>
              <a:srgbClr val="161F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