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5"/>
  </p:notesMasterIdLst>
  <p:sldIdLst>
    <p:sldId id="256" r:id="rId4"/>
    <p:sldId id="378" r:id="rId5"/>
    <p:sldId id="380" r:id="rId6"/>
    <p:sldId id="379" r:id="rId7"/>
    <p:sldId id="399" r:id="rId8"/>
    <p:sldId id="382" r:id="rId9"/>
    <p:sldId id="390" r:id="rId10"/>
    <p:sldId id="391" r:id="rId11"/>
    <p:sldId id="393" r:id="rId12"/>
    <p:sldId id="381" r:id="rId13"/>
    <p:sldId id="396" r:id="rId14"/>
    <p:sldId id="394" r:id="rId15"/>
    <p:sldId id="395" r:id="rId16"/>
    <p:sldId id="400" r:id="rId17"/>
    <p:sldId id="383" r:id="rId18"/>
    <p:sldId id="398" r:id="rId19"/>
    <p:sldId id="385" r:id="rId20"/>
    <p:sldId id="384" r:id="rId21"/>
    <p:sldId id="401" r:id="rId22"/>
    <p:sldId id="40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4" autoAdjust="0"/>
    <p:restoredTop sz="94145" autoAdjust="0"/>
  </p:normalViewPr>
  <p:slideViewPr>
    <p:cSldViewPr snapToGrid="0">
      <p:cViewPr varScale="1">
        <p:scale>
          <a:sx n="108" d="100"/>
          <a:sy n="108" d="100"/>
        </p:scale>
        <p:origin x="972" y="7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BE86-A112-4046-9543-F521837B12F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AC54A-8BB5-4473-9127-C69410813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10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AC54A-8BB5-4473-9127-C6941081342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AC54A-8BB5-4473-9127-C6941081342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0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  <p:sldLayoutId id="214748375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451134" y="4472270"/>
            <a:ext cx="538057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4000" dirty="0">
                <a:solidFill>
                  <a:schemeClr val="bg1"/>
                </a:solidFill>
                <a:cs typeface="Arial" pitchFamily="34" charset="0"/>
              </a:rPr>
              <a:t>社群網路與運算</a:t>
            </a:r>
            <a:endParaRPr lang="en-US" altLang="zh-TW" sz="40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zh-TW" sz="4000" dirty="0">
                <a:solidFill>
                  <a:schemeClr val="bg1"/>
                </a:solidFill>
                <a:cs typeface="Arial" pitchFamily="34" charset="0"/>
              </a:rPr>
              <a:t>Final Project</a:t>
            </a:r>
          </a:p>
          <a:p>
            <a:pPr algn="r"/>
            <a:r>
              <a:rPr lang="en-US" altLang="zh-TW" sz="4000" dirty="0">
                <a:solidFill>
                  <a:schemeClr val="bg1"/>
                </a:solidFill>
                <a:cs typeface="Arial" pitchFamily="34" charset="0"/>
              </a:rPr>
              <a:t>PTT</a:t>
            </a:r>
            <a:r>
              <a:rPr lang="zh-TW" altLang="en-US" sz="4000" dirty="0">
                <a:solidFill>
                  <a:schemeClr val="bg1"/>
                </a:solidFill>
                <a:cs typeface="Arial" pitchFamily="34" charset="0"/>
              </a:rPr>
              <a:t>電蝦版菜單推薦</a:t>
            </a:r>
            <a:endParaRPr lang="en-US" altLang="zh-TW" sz="40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zh-TW" sz="48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zh-TW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056221" y="6446518"/>
            <a:ext cx="477548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組員：彭顯詠 黃柏鈞 蔡霈炫 郭士煒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方法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6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FFEC30-2641-44D7-A2F2-AEBEF3420342}"/>
              </a:ext>
            </a:extLst>
          </p:cNvPr>
          <p:cNvSpPr/>
          <p:nvPr/>
        </p:nvSpPr>
        <p:spPr>
          <a:xfrm>
            <a:off x="3400390" y="635847"/>
            <a:ext cx="53607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Closeness Centrality</a:t>
            </a:r>
            <a:endParaRPr lang="zh-TW" altLang="en-US" sz="4400" dirty="0"/>
          </a:p>
        </p:txBody>
      </p:sp>
      <p:pic>
        <p:nvPicPr>
          <p:cNvPr id="42" name="內容版面配置區 3">
            <a:extLst>
              <a:ext uri="{FF2B5EF4-FFF2-40B4-BE49-F238E27FC236}">
                <a16:creationId xmlns:a16="http://schemas.microsoft.com/office/drawing/2014/main" id="{41AAB038-0BBC-446E-8E0E-519F5BAF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43" y="1984512"/>
            <a:ext cx="6471514" cy="39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">
            <a:extLst>
              <a:ext uri="{FF2B5EF4-FFF2-40B4-BE49-F238E27FC236}">
                <a16:creationId xmlns:a16="http://schemas.microsoft.com/office/drawing/2014/main" id="{5194F03F-AAFF-4721-B0A0-D5977DDA2C7E}"/>
              </a:ext>
            </a:extLst>
          </p:cNvPr>
          <p:cNvGrpSpPr>
            <a:grpSpLocks/>
          </p:cNvGrpSpPr>
          <p:nvPr/>
        </p:nvGrpSpPr>
        <p:grpSpPr bwMode="auto">
          <a:xfrm>
            <a:off x="3794620" y="2158387"/>
            <a:ext cx="4602760" cy="4063766"/>
            <a:chOff x="433" y="2447"/>
            <a:chExt cx="1542" cy="1406"/>
          </a:xfrm>
        </p:grpSpPr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89E4F167-94CF-445D-8A4A-A128E1665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2537"/>
              <a:ext cx="1270" cy="1135"/>
              <a:chOff x="452" y="1071"/>
              <a:chExt cx="1270" cy="1135"/>
            </a:xfrm>
          </p:grpSpPr>
          <p:sp>
            <p:nvSpPr>
              <p:cNvPr id="94" name="Oval 5">
                <a:extLst>
                  <a:ext uri="{FF2B5EF4-FFF2-40B4-BE49-F238E27FC236}">
                    <a16:creationId xmlns:a16="http://schemas.microsoft.com/office/drawing/2014/main" id="{C0B750E6-B5D2-4618-8295-D7B8D5B2E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" y="1071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5" name="Oval 6">
                <a:extLst>
                  <a:ext uri="{FF2B5EF4-FFF2-40B4-BE49-F238E27FC236}">
                    <a16:creationId xmlns:a16="http://schemas.microsoft.com/office/drawing/2014/main" id="{BFC6B44F-131A-4E2C-98C8-9B2B56684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29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6" name="Oval 7">
                <a:extLst>
                  <a:ext uri="{FF2B5EF4-FFF2-40B4-BE49-F238E27FC236}">
                    <a16:creationId xmlns:a16="http://schemas.microsoft.com/office/drawing/2014/main" id="{8A7B0215-8F01-41C0-8193-3AD3FA3C6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479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7" name="Oval 8">
                <a:extLst>
                  <a:ext uri="{FF2B5EF4-FFF2-40B4-BE49-F238E27FC236}">
                    <a16:creationId xmlns:a16="http://schemas.microsoft.com/office/drawing/2014/main" id="{EA5A20DF-F4EB-4B3F-A007-1D2D622FE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29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8" name="Oval 9">
                <a:extLst>
                  <a:ext uri="{FF2B5EF4-FFF2-40B4-BE49-F238E27FC236}">
                    <a16:creationId xmlns:a16="http://schemas.microsoft.com/office/drawing/2014/main" id="{416C121A-FE85-4837-8D0E-B7C1FBF1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1487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EBCAD925-1EB0-45B0-803C-E4D1025A3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07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0" name="Oval 11">
                <a:extLst>
                  <a:ext uri="{FF2B5EF4-FFF2-40B4-BE49-F238E27FC236}">
                    <a16:creationId xmlns:a16="http://schemas.microsoft.com/office/drawing/2014/main" id="{3B22B325-B5FB-4F5C-9A1A-597A5A98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294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1" name="Oval 12">
                <a:extLst>
                  <a:ext uri="{FF2B5EF4-FFF2-40B4-BE49-F238E27FC236}">
                    <a16:creationId xmlns:a16="http://schemas.microsoft.com/office/drawing/2014/main" id="{0427BD60-8823-4E4C-A60D-C80F66DE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1270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2" name="Oval 13">
                <a:extLst>
                  <a:ext uri="{FF2B5EF4-FFF2-40B4-BE49-F238E27FC236}">
                    <a16:creationId xmlns:a16="http://schemas.microsoft.com/office/drawing/2014/main" id="{B33B953D-FCD5-4AB6-9DD3-646FCFD39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486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" name="Oval 14">
                <a:extLst>
                  <a:ext uri="{FF2B5EF4-FFF2-40B4-BE49-F238E27FC236}">
                    <a16:creationId xmlns:a16="http://schemas.microsoft.com/office/drawing/2014/main" id="{893C2F6A-8044-46F9-B189-DFAEDA8E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97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4" name="Oval 15">
                <a:extLst>
                  <a:ext uri="{FF2B5EF4-FFF2-40B4-BE49-F238E27FC236}">
                    <a16:creationId xmlns:a16="http://schemas.microsoft.com/office/drawing/2014/main" id="{0362C1DE-E60F-4966-B60B-E0AF4121B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842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" name="Oval 16">
                <a:extLst>
                  <a:ext uri="{FF2B5EF4-FFF2-40B4-BE49-F238E27FC236}">
                    <a16:creationId xmlns:a16="http://schemas.microsoft.com/office/drawing/2014/main" id="{C050B6D1-5910-4FDF-97E1-E88DB7F61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115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6" name="Line 17">
                <a:extLst>
                  <a:ext uri="{FF2B5EF4-FFF2-40B4-BE49-F238E27FC236}">
                    <a16:creationId xmlns:a16="http://schemas.microsoft.com/office/drawing/2014/main" id="{8712F70E-8AB3-42EF-B636-F5C25D4FB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" y="1131"/>
                <a:ext cx="9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7" name="Line 18">
                <a:extLst>
                  <a:ext uri="{FF2B5EF4-FFF2-40B4-BE49-F238E27FC236}">
                    <a16:creationId xmlns:a16="http://schemas.microsoft.com/office/drawing/2014/main" id="{2C35C98A-3AE8-4B64-AC86-A0E68132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1117"/>
                <a:ext cx="45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8" name="Line 19">
                <a:extLst>
                  <a:ext uri="{FF2B5EF4-FFF2-40B4-BE49-F238E27FC236}">
                    <a16:creationId xmlns:a16="http://schemas.microsoft.com/office/drawing/2014/main" id="{868F3042-79CE-41AD-967C-1E21D7CF4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" y="1365"/>
                <a:ext cx="136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" name="Line 20">
                <a:extLst>
                  <a:ext uri="{FF2B5EF4-FFF2-40B4-BE49-F238E27FC236}">
                    <a16:creationId xmlns:a16="http://schemas.microsoft.com/office/drawing/2014/main" id="{1F663BC9-DD6F-4404-866A-3EADA1085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1344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" name="Line 21">
                <a:extLst>
                  <a:ext uri="{FF2B5EF4-FFF2-40B4-BE49-F238E27FC236}">
                    <a16:creationId xmlns:a16="http://schemas.microsoft.com/office/drawing/2014/main" id="{12608D22-F495-4E8A-AB16-5DCCB1163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1525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1" name="Line 22">
                <a:extLst>
                  <a:ext uri="{FF2B5EF4-FFF2-40B4-BE49-F238E27FC236}">
                    <a16:creationId xmlns:a16="http://schemas.microsoft.com/office/drawing/2014/main" id="{60A38A8F-69BA-4B9B-91AD-91532C941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" y="1344"/>
                <a:ext cx="182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2" name="Line 23">
                <a:extLst>
                  <a:ext uri="{FF2B5EF4-FFF2-40B4-BE49-F238E27FC236}">
                    <a16:creationId xmlns:a16="http://schemas.microsoft.com/office/drawing/2014/main" id="{19A203A2-DA0C-4AB7-B0AF-A9973127A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117"/>
                <a:ext cx="363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3" name="Line 24">
                <a:extLst>
                  <a:ext uri="{FF2B5EF4-FFF2-40B4-BE49-F238E27FC236}">
                    <a16:creationId xmlns:a16="http://schemas.microsoft.com/office/drawing/2014/main" id="{295E8ED4-0D9E-4BA1-94BA-C25F0E394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123"/>
                <a:ext cx="13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4" name="Line 25">
                <a:extLst>
                  <a:ext uri="{FF2B5EF4-FFF2-40B4-BE49-F238E27FC236}">
                    <a16:creationId xmlns:a16="http://schemas.microsoft.com/office/drawing/2014/main" id="{02503242-4F20-4382-A993-BDC800E2B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123"/>
                <a:ext cx="136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5" name="Line 26">
                <a:extLst>
                  <a:ext uri="{FF2B5EF4-FFF2-40B4-BE49-F238E27FC236}">
                    <a16:creationId xmlns:a16="http://schemas.microsoft.com/office/drawing/2014/main" id="{34A6FAC5-EC88-468B-A4FE-58C2EDA55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350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6" name="Line 27">
                <a:extLst>
                  <a:ext uri="{FF2B5EF4-FFF2-40B4-BE49-F238E27FC236}">
                    <a16:creationId xmlns:a16="http://schemas.microsoft.com/office/drawing/2014/main" id="{1A7D5D0A-893F-4270-82C0-4666A009B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9" y="1350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7" name="Line 28">
                <a:extLst>
                  <a:ext uri="{FF2B5EF4-FFF2-40B4-BE49-F238E27FC236}">
                    <a16:creationId xmlns:a16="http://schemas.microsoft.com/office/drawing/2014/main" id="{CDBFF74A-DECC-40FE-9DC8-4E8FDFD4A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34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8" name="Line 29">
                <a:extLst>
                  <a:ext uri="{FF2B5EF4-FFF2-40B4-BE49-F238E27FC236}">
                    <a16:creationId xmlns:a16="http://schemas.microsoft.com/office/drawing/2014/main" id="{7AACE702-5F40-48C0-BA7D-AB5333293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305"/>
                <a:ext cx="272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9" name="Line 30">
                <a:extLst>
                  <a:ext uri="{FF2B5EF4-FFF2-40B4-BE49-F238E27FC236}">
                    <a16:creationId xmlns:a16="http://schemas.microsoft.com/office/drawing/2014/main" id="{7A99B0F3-581B-4475-9FFC-F86B78D94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117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0" name="Line 31">
                <a:extLst>
                  <a:ext uri="{FF2B5EF4-FFF2-40B4-BE49-F238E27FC236}">
                    <a16:creationId xmlns:a16="http://schemas.microsoft.com/office/drawing/2014/main" id="{329ECFDB-C447-49C7-87FF-20CD17CBF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1888"/>
                <a:ext cx="227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1" name="Line 32">
                <a:extLst>
                  <a:ext uri="{FF2B5EF4-FFF2-40B4-BE49-F238E27FC236}">
                    <a16:creationId xmlns:a16="http://schemas.microsoft.com/office/drawing/2014/main" id="{3DB1CF39-EA2B-49EF-AA0D-87DA4A96E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88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2" name="Line 33">
                <a:extLst>
                  <a:ext uri="{FF2B5EF4-FFF2-40B4-BE49-F238E27FC236}">
                    <a16:creationId xmlns:a16="http://schemas.microsoft.com/office/drawing/2014/main" id="{4A70A201-67FA-4AB2-9C6E-E085B9048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024"/>
                <a:ext cx="227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" name="Line 34">
                <a:extLst>
                  <a:ext uri="{FF2B5EF4-FFF2-40B4-BE49-F238E27FC236}">
                    <a16:creationId xmlns:a16="http://schemas.microsoft.com/office/drawing/2014/main" id="{C669110D-509E-4696-97BF-8995EDC0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52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6" name="Line 35">
                <a:extLst>
                  <a:ext uri="{FF2B5EF4-FFF2-40B4-BE49-F238E27FC236}">
                    <a16:creationId xmlns:a16="http://schemas.microsoft.com/office/drawing/2014/main" id="{C256B1BD-9398-437A-8462-A932232E6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1525"/>
                <a:ext cx="317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7" name="Oval 36">
                <a:extLst>
                  <a:ext uri="{FF2B5EF4-FFF2-40B4-BE49-F238E27FC236}">
                    <a16:creationId xmlns:a16="http://schemas.microsoft.com/office/drawing/2014/main" id="{0D979B00-3A01-495E-BC92-857C02D0B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979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8" name="Line 37">
                <a:extLst>
                  <a:ext uri="{FF2B5EF4-FFF2-40B4-BE49-F238E27FC236}">
                    <a16:creationId xmlns:a16="http://schemas.microsoft.com/office/drawing/2014/main" id="{FB93E7B2-DF56-4FDB-ACA0-491A982CA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888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0C830A97-FD1C-4A56-B8C7-5609233BA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" y="2447"/>
              <a:ext cx="1542" cy="1406"/>
              <a:chOff x="525" y="1072"/>
              <a:chExt cx="1542" cy="1406"/>
            </a:xfrm>
          </p:grpSpPr>
          <p:sp>
            <p:nvSpPr>
              <p:cNvPr id="91" name="Oval 39">
                <a:extLst>
                  <a:ext uri="{FF2B5EF4-FFF2-40B4-BE49-F238E27FC236}">
                    <a16:creationId xmlns:a16="http://schemas.microsoft.com/office/drawing/2014/main" id="{4D676783-B5A3-4534-A4CE-2B8017723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" y="1072"/>
                <a:ext cx="725" cy="680"/>
              </a:xfrm>
              <a:prstGeom prst="ellipse">
                <a:avLst/>
              </a:prstGeom>
              <a:noFill/>
              <a:ln w="19050" algn="ctr">
                <a:solidFill>
                  <a:srgbClr val="99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126344C8-C500-47B1-91B5-F2E60B416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072"/>
                <a:ext cx="635" cy="680"/>
              </a:xfrm>
              <a:prstGeom prst="ellipse">
                <a:avLst/>
              </a:prstGeom>
              <a:noFill/>
              <a:ln w="19050" algn="ctr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3" name="Oval 41">
                <a:extLst>
                  <a:ext uri="{FF2B5EF4-FFF2-40B4-BE49-F238E27FC236}">
                    <a16:creationId xmlns:a16="http://schemas.microsoft.com/office/drawing/2014/main" id="{C6505C3F-8D87-44DD-BECF-F6D99EE8A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797"/>
                <a:ext cx="726" cy="681"/>
              </a:xfrm>
              <a:prstGeom prst="ellipse">
                <a:avLst/>
              </a:prstGeom>
              <a:noFill/>
              <a:ln w="19050" algn="ctr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3FFEC30-2641-44D7-A2F2-AEBEF3420342}"/>
              </a:ext>
            </a:extLst>
          </p:cNvPr>
          <p:cNvSpPr/>
          <p:nvPr/>
        </p:nvSpPr>
        <p:spPr>
          <a:xfrm>
            <a:off x="3400390" y="635847"/>
            <a:ext cx="53912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Community structure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463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F79FD3-9E6A-40C2-B151-39278839FB75}"/>
              </a:ext>
            </a:extLst>
          </p:cNvPr>
          <p:cNvSpPr txBox="1"/>
          <p:nvPr/>
        </p:nvSpPr>
        <p:spPr>
          <a:xfrm>
            <a:off x="3509393" y="737655"/>
            <a:ext cx="5173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以</a:t>
            </a:r>
            <a:r>
              <a:rPr lang="en-US" altLang="zh-TW" sz="3200" dirty="0"/>
              <a:t>community</a:t>
            </a:r>
            <a:r>
              <a:rPr lang="zh-TW" altLang="en-US" sz="3200" dirty="0"/>
              <a:t> </a:t>
            </a:r>
            <a:r>
              <a:rPr lang="en-US" altLang="zh-TW" sz="3200" dirty="0"/>
              <a:t>detection</a:t>
            </a:r>
            <a:r>
              <a:rPr lang="zh-TW" altLang="en-US" sz="3200" dirty="0"/>
              <a:t>方法</a:t>
            </a:r>
            <a:endParaRPr lang="en-US" altLang="zh-TW" sz="3200" dirty="0"/>
          </a:p>
          <a:p>
            <a:pPr algn="ctr"/>
            <a:r>
              <a:rPr lang="zh-TW" altLang="en-US" sz="3200" dirty="0"/>
              <a:t>找出各種組合的可能</a:t>
            </a:r>
          </a:p>
        </p:txBody>
      </p:sp>
      <p:grpSp>
        <p:nvGrpSpPr>
          <p:cNvPr id="51" name="Group 3">
            <a:extLst>
              <a:ext uri="{FF2B5EF4-FFF2-40B4-BE49-F238E27FC236}">
                <a16:creationId xmlns:a16="http://schemas.microsoft.com/office/drawing/2014/main" id="{8376D8BB-CA28-4231-B317-8587DB5D5B3D}"/>
              </a:ext>
            </a:extLst>
          </p:cNvPr>
          <p:cNvGrpSpPr>
            <a:grpSpLocks/>
          </p:cNvGrpSpPr>
          <p:nvPr/>
        </p:nvGrpSpPr>
        <p:grpSpPr bwMode="auto">
          <a:xfrm>
            <a:off x="3794620" y="2158387"/>
            <a:ext cx="4602760" cy="4063766"/>
            <a:chOff x="433" y="2447"/>
            <a:chExt cx="1542" cy="1406"/>
          </a:xfrm>
        </p:grpSpPr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8B33BC86-1F35-4CE0-BCF9-AFA2C3B4B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2537"/>
              <a:ext cx="1270" cy="1135"/>
              <a:chOff x="452" y="1071"/>
              <a:chExt cx="1270" cy="1135"/>
            </a:xfrm>
          </p:grpSpPr>
          <p:sp>
            <p:nvSpPr>
              <p:cNvPr id="95" name="Oval 5">
                <a:extLst>
                  <a:ext uri="{FF2B5EF4-FFF2-40B4-BE49-F238E27FC236}">
                    <a16:creationId xmlns:a16="http://schemas.microsoft.com/office/drawing/2014/main" id="{9A577673-952B-48CA-9F31-936D1818C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" y="1071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6" name="Oval 6">
                <a:extLst>
                  <a:ext uri="{FF2B5EF4-FFF2-40B4-BE49-F238E27FC236}">
                    <a16:creationId xmlns:a16="http://schemas.microsoft.com/office/drawing/2014/main" id="{8D25B037-DC8E-439B-9C5F-399CBA241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29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7" name="Oval 7">
                <a:extLst>
                  <a:ext uri="{FF2B5EF4-FFF2-40B4-BE49-F238E27FC236}">
                    <a16:creationId xmlns:a16="http://schemas.microsoft.com/office/drawing/2014/main" id="{457566F7-6950-4C02-89E8-DB14C8D7A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479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8" name="Oval 8">
                <a:extLst>
                  <a:ext uri="{FF2B5EF4-FFF2-40B4-BE49-F238E27FC236}">
                    <a16:creationId xmlns:a16="http://schemas.microsoft.com/office/drawing/2014/main" id="{2FAAF6F8-A596-4F73-87E5-0D39E8CDD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29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9" name="Oval 9">
                <a:extLst>
                  <a:ext uri="{FF2B5EF4-FFF2-40B4-BE49-F238E27FC236}">
                    <a16:creationId xmlns:a16="http://schemas.microsoft.com/office/drawing/2014/main" id="{5446379D-F1B2-4981-BB89-C43AD41F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1487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0" name="Oval 10">
                <a:extLst>
                  <a:ext uri="{FF2B5EF4-FFF2-40B4-BE49-F238E27FC236}">
                    <a16:creationId xmlns:a16="http://schemas.microsoft.com/office/drawing/2014/main" id="{60D937EE-9A08-45FA-B630-B5A6DF605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07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1" name="Oval 11">
                <a:extLst>
                  <a:ext uri="{FF2B5EF4-FFF2-40B4-BE49-F238E27FC236}">
                    <a16:creationId xmlns:a16="http://schemas.microsoft.com/office/drawing/2014/main" id="{C04569BC-5392-4A32-8178-58F69BE6D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294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2" name="Oval 12">
                <a:extLst>
                  <a:ext uri="{FF2B5EF4-FFF2-40B4-BE49-F238E27FC236}">
                    <a16:creationId xmlns:a16="http://schemas.microsoft.com/office/drawing/2014/main" id="{32EA7261-ADA7-48F0-B399-A3A8871C8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1270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" name="Oval 13">
                <a:extLst>
                  <a:ext uri="{FF2B5EF4-FFF2-40B4-BE49-F238E27FC236}">
                    <a16:creationId xmlns:a16="http://schemas.microsoft.com/office/drawing/2014/main" id="{A2918909-6849-46CE-99F9-4F833D43E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486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4" name="Oval 14">
                <a:extLst>
                  <a:ext uri="{FF2B5EF4-FFF2-40B4-BE49-F238E27FC236}">
                    <a16:creationId xmlns:a16="http://schemas.microsoft.com/office/drawing/2014/main" id="{D4417593-0AD5-4340-B17B-70771CA21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97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" name="Oval 15">
                <a:extLst>
                  <a:ext uri="{FF2B5EF4-FFF2-40B4-BE49-F238E27FC236}">
                    <a16:creationId xmlns:a16="http://schemas.microsoft.com/office/drawing/2014/main" id="{FF0D83B5-8DCB-4FA9-8621-254F12BBA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842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6" name="Oval 16">
                <a:extLst>
                  <a:ext uri="{FF2B5EF4-FFF2-40B4-BE49-F238E27FC236}">
                    <a16:creationId xmlns:a16="http://schemas.microsoft.com/office/drawing/2014/main" id="{37F89135-A911-4EF4-BDD9-2A1D13962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115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7" name="Line 17">
                <a:extLst>
                  <a:ext uri="{FF2B5EF4-FFF2-40B4-BE49-F238E27FC236}">
                    <a16:creationId xmlns:a16="http://schemas.microsoft.com/office/drawing/2014/main" id="{7D20AE10-7257-433F-8F86-6AC26261F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" y="1131"/>
                <a:ext cx="9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8" name="Line 18">
                <a:extLst>
                  <a:ext uri="{FF2B5EF4-FFF2-40B4-BE49-F238E27FC236}">
                    <a16:creationId xmlns:a16="http://schemas.microsoft.com/office/drawing/2014/main" id="{635C6166-657B-44F0-AC2C-A23C83F27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1117"/>
                <a:ext cx="45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" name="Line 19">
                <a:extLst>
                  <a:ext uri="{FF2B5EF4-FFF2-40B4-BE49-F238E27FC236}">
                    <a16:creationId xmlns:a16="http://schemas.microsoft.com/office/drawing/2014/main" id="{BC060BBF-C580-4F96-8559-9D317A650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" y="1365"/>
                <a:ext cx="136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" name="Line 20">
                <a:extLst>
                  <a:ext uri="{FF2B5EF4-FFF2-40B4-BE49-F238E27FC236}">
                    <a16:creationId xmlns:a16="http://schemas.microsoft.com/office/drawing/2014/main" id="{42603DCC-9CE3-419E-A447-EB83F969B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1344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1" name="Line 21">
                <a:extLst>
                  <a:ext uri="{FF2B5EF4-FFF2-40B4-BE49-F238E27FC236}">
                    <a16:creationId xmlns:a16="http://schemas.microsoft.com/office/drawing/2014/main" id="{53DAD2BB-B154-4C17-A858-CC005448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1525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2" name="Line 22">
                <a:extLst>
                  <a:ext uri="{FF2B5EF4-FFF2-40B4-BE49-F238E27FC236}">
                    <a16:creationId xmlns:a16="http://schemas.microsoft.com/office/drawing/2014/main" id="{E85D533A-7D7A-4D39-90F2-86E2AAFA2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" y="1344"/>
                <a:ext cx="182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3" name="Line 23">
                <a:extLst>
                  <a:ext uri="{FF2B5EF4-FFF2-40B4-BE49-F238E27FC236}">
                    <a16:creationId xmlns:a16="http://schemas.microsoft.com/office/drawing/2014/main" id="{C1A55550-09C6-4F64-9267-33704134C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117"/>
                <a:ext cx="363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4" name="Line 24">
                <a:extLst>
                  <a:ext uri="{FF2B5EF4-FFF2-40B4-BE49-F238E27FC236}">
                    <a16:creationId xmlns:a16="http://schemas.microsoft.com/office/drawing/2014/main" id="{D277D6CC-3D92-4BD8-A9CF-C0D8195D4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123"/>
                <a:ext cx="13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5" name="Line 25">
                <a:extLst>
                  <a:ext uri="{FF2B5EF4-FFF2-40B4-BE49-F238E27FC236}">
                    <a16:creationId xmlns:a16="http://schemas.microsoft.com/office/drawing/2014/main" id="{4F2CE30F-1CA6-4482-9706-F84BA9428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123"/>
                <a:ext cx="136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6" name="Line 26">
                <a:extLst>
                  <a:ext uri="{FF2B5EF4-FFF2-40B4-BE49-F238E27FC236}">
                    <a16:creationId xmlns:a16="http://schemas.microsoft.com/office/drawing/2014/main" id="{314ADE19-336B-44AB-8F2A-603406579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350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7" name="Line 27">
                <a:extLst>
                  <a:ext uri="{FF2B5EF4-FFF2-40B4-BE49-F238E27FC236}">
                    <a16:creationId xmlns:a16="http://schemas.microsoft.com/office/drawing/2014/main" id="{8F1FF99E-7926-43B0-83E1-440002320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9" y="1350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8" name="Line 28">
                <a:extLst>
                  <a:ext uri="{FF2B5EF4-FFF2-40B4-BE49-F238E27FC236}">
                    <a16:creationId xmlns:a16="http://schemas.microsoft.com/office/drawing/2014/main" id="{E2AAC630-CC2C-415D-9684-A0881D60C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34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9" name="Line 29">
                <a:extLst>
                  <a:ext uri="{FF2B5EF4-FFF2-40B4-BE49-F238E27FC236}">
                    <a16:creationId xmlns:a16="http://schemas.microsoft.com/office/drawing/2014/main" id="{19DD629A-F783-47B1-8E63-4406EFD4C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305"/>
                <a:ext cx="272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0" name="Line 30">
                <a:extLst>
                  <a:ext uri="{FF2B5EF4-FFF2-40B4-BE49-F238E27FC236}">
                    <a16:creationId xmlns:a16="http://schemas.microsoft.com/office/drawing/2014/main" id="{D28F4DC9-623F-4491-BD8B-C20EA6520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117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1" name="Line 31">
                <a:extLst>
                  <a:ext uri="{FF2B5EF4-FFF2-40B4-BE49-F238E27FC236}">
                    <a16:creationId xmlns:a16="http://schemas.microsoft.com/office/drawing/2014/main" id="{49CD1DB5-B826-49C1-9CDB-4C0A67917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1888"/>
                <a:ext cx="227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2" name="Line 32">
                <a:extLst>
                  <a:ext uri="{FF2B5EF4-FFF2-40B4-BE49-F238E27FC236}">
                    <a16:creationId xmlns:a16="http://schemas.microsoft.com/office/drawing/2014/main" id="{3E0D380B-4FF7-48B8-ACED-51E3B851F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88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" name="Line 33">
                <a:extLst>
                  <a:ext uri="{FF2B5EF4-FFF2-40B4-BE49-F238E27FC236}">
                    <a16:creationId xmlns:a16="http://schemas.microsoft.com/office/drawing/2014/main" id="{78F1DFBC-FAAD-4DC2-BFAE-A7FA11877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024"/>
                <a:ext cx="227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6" name="Line 34">
                <a:extLst>
                  <a:ext uri="{FF2B5EF4-FFF2-40B4-BE49-F238E27FC236}">
                    <a16:creationId xmlns:a16="http://schemas.microsoft.com/office/drawing/2014/main" id="{6ECF5F1D-E8F6-4048-A959-7A5D72728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52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7" name="Line 35">
                <a:extLst>
                  <a:ext uri="{FF2B5EF4-FFF2-40B4-BE49-F238E27FC236}">
                    <a16:creationId xmlns:a16="http://schemas.microsoft.com/office/drawing/2014/main" id="{1BE9AA1B-6863-4344-A0F0-A414B43E2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1525"/>
                <a:ext cx="317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8" name="Oval 36">
                <a:extLst>
                  <a:ext uri="{FF2B5EF4-FFF2-40B4-BE49-F238E27FC236}">
                    <a16:creationId xmlns:a16="http://schemas.microsoft.com/office/drawing/2014/main" id="{AEDC4FCB-2FEB-4A79-9096-EB0BE8083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979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9" name="Line 37">
                <a:extLst>
                  <a:ext uri="{FF2B5EF4-FFF2-40B4-BE49-F238E27FC236}">
                    <a16:creationId xmlns:a16="http://schemas.microsoft.com/office/drawing/2014/main" id="{89889A8F-96BD-4B87-A4B2-13B9AA568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888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FB918A58-FBF8-46DC-A7C2-ACCC04A65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" y="2447"/>
              <a:ext cx="1542" cy="1406"/>
              <a:chOff x="525" y="1072"/>
              <a:chExt cx="1542" cy="1406"/>
            </a:xfrm>
          </p:grpSpPr>
          <p:sp>
            <p:nvSpPr>
              <p:cNvPr id="92" name="Oval 39">
                <a:extLst>
                  <a:ext uri="{FF2B5EF4-FFF2-40B4-BE49-F238E27FC236}">
                    <a16:creationId xmlns:a16="http://schemas.microsoft.com/office/drawing/2014/main" id="{C0AE1B5B-A339-470D-89E1-DA26DD8AE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" y="1072"/>
                <a:ext cx="725" cy="68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93" name="Oval 40">
                <a:extLst>
                  <a:ext uri="{FF2B5EF4-FFF2-40B4-BE49-F238E27FC236}">
                    <a16:creationId xmlns:a16="http://schemas.microsoft.com/office/drawing/2014/main" id="{7D56ED09-FA6C-45EC-9676-B8F9A7503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072"/>
                <a:ext cx="635" cy="680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4" name="Oval 41">
                <a:extLst>
                  <a:ext uri="{FF2B5EF4-FFF2-40B4-BE49-F238E27FC236}">
                    <a16:creationId xmlns:a16="http://schemas.microsoft.com/office/drawing/2014/main" id="{C71188AA-E260-49C1-9675-CA398B83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797"/>
                <a:ext cx="726" cy="68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00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DB9CEF-BA42-42A2-96F1-B8D5AA297146}"/>
              </a:ext>
            </a:extLst>
          </p:cNvPr>
          <p:cNvSpPr txBox="1"/>
          <p:nvPr/>
        </p:nvSpPr>
        <p:spPr>
          <a:xfrm>
            <a:off x="3541454" y="852257"/>
            <a:ext cx="5109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加上語意理解對需求部分做</a:t>
            </a:r>
            <a:endParaRPr lang="en-US" altLang="zh-TW" sz="3200" dirty="0"/>
          </a:p>
          <a:p>
            <a:pPr algn="ctr"/>
            <a:r>
              <a:rPr lang="zh-TW" altLang="en-US" sz="3200" dirty="0"/>
              <a:t>語意相似度判斷</a:t>
            </a:r>
            <a:r>
              <a:rPr lang="en-US" altLang="zh-TW" sz="3200" dirty="0"/>
              <a:t>(?)</a:t>
            </a:r>
            <a:endParaRPr lang="zh-TW" altLang="en-US" sz="3200" dirty="0"/>
          </a:p>
        </p:txBody>
      </p:sp>
      <p:pic>
        <p:nvPicPr>
          <p:cNvPr id="3074" name="Picture 2" descr="自然語言處理入門- Word2vec小實作- PyLadies Taiwan - Medium">
            <a:extLst>
              <a:ext uri="{FF2B5EF4-FFF2-40B4-BE49-F238E27FC236}">
                <a16:creationId xmlns:a16="http://schemas.microsoft.com/office/drawing/2014/main" id="{AA1D0ED1-E5FF-4059-B2F5-7FB5D54B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1" y="2444043"/>
            <a:ext cx="5100031" cy="29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ave You Notice the Google BERT update? - HK - Medium">
            <a:extLst>
              <a:ext uri="{FF2B5EF4-FFF2-40B4-BE49-F238E27FC236}">
                <a16:creationId xmlns:a16="http://schemas.microsoft.com/office/drawing/2014/main" id="{1D325B09-01E0-4ED5-84CF-32B900D6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69" y="2649336"/>
            <a:ext cx="500495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4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預期成果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4C037F74-9C31-483E-8016-2E2F25A885F4}"/>
              </a:ext>
            </a:extLst>
          </p:cNvPr>
          <p:cNvSpPr/>
          <p:nvPr/>
        </p:nvSpPr>
        <p:spPr>
          <a:xfrm>
            <a:off x="1960273" y="2002649"/>
            <a:ext cx="4387442" cy="2852701"/>
          </a:xfrm>
          <a:prstGeom prst="wedgeRoundRectCallout">
            <a:avLst>
              <a:gd name="adj1" fmla="val 71384"/>
              <a:gd name="adj2" fmla="val 3948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	</a:t>
            </a:r>
            <a:r>
              <a:rPr lang="zh-TW" altLang="en-US" dirty="0"/>
              <a:t>妹妹即將上大學，但是我對電腦沒有特別研究，臨時爬文才有了這張 單子，請各位大大鞭小力一點 妹妹不玩線上或單機遊戲，如果超出預算太多的話影片剪接需要的設備可以減少，謝謝各位大大的回應。</a:t>
            </a:r>
          </a:p>
        </p:txBody>
      </p:sp>
      <p:pic>
        <p:nvPicPr>
          <p:cNvPr id="2050" name="Picture 2" descr="惡稿] 肥宅戴鼻環有加分嗎？ @ B E L L E A Y A 雜七雜八創作小窩:: 痞 ...">
            <a:extLst>
              <a:ext uri="{FF2B5EF4-FFF2-40B4-BE49-F238E27FC236}">
                <a16:creationId xmlns:a16="http://schemas.microsoft.com/office/drawing/2014/main" id="{B8701D6B-A9B1-4B86-A9CB-65205FCA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222" l="10000" r="99167">
                        <a14:foregroundMark x1="79833" y1="47111" x2="81333" y2="73556"/>
                        <a14:foregroundMark x1="81333" y1="73556" x2="79500" y2="86222"/>
                        <a14:foregroundMark x1="67833" y1="55778" x2="68167" y2="65333"/>
                        <a14:foregroundMark x1="59333" y1="79333" x2="57500" y2="97111"/>
                        <a14:foregroundMark x1="69167" y1="22444" x2="77667" y2="27556"/>
                        <a14:foregroundMark x1="77667" y1="27556" x2="86000" y2="37778"/>
                        <a14:foregroundMark x1="92833" y1="38000" x2="94667" y2="50444"/>
                        <a14:foregroundMark x1="96500" y1="92222" x2="99167" y2="98222"/>
                        <a14:backgroundMark x1="39667" y1="82889" x2="19333" y2="86667"/>
                        <a14:backgroundMark x1="19333" y1="86667" x2="15000" y2="90667"/>
                        <a14:backgroundMark x1="39667" y1="30667" x2="39500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10" y="2844799"/>
            <a:ext cx="3509433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0797DEC-DA9A-4A96-89B8-9884834FE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99" y="1436354"/>
            <a:ext cx="6305680" cy="38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008BC0AE-ADE4-4837-97FC-2754B9E188B7}"/>
              </a:ext>
            </a:extLst>
          </p:cNvPr>
          <p:cNvGrpSpPr/>
          <p:nvPr/>
        </p:nvGrpSpPr>
        <p:grpSpPr>
          <a:xfrm>
            <a:off x="1922600" y="2930970"/>
            <a:ext cx="1369129" cy="2616029"/>
            <a:chOff x="3688167" y="3417317"/>
            <a:chExt cx="1152686" cy="2202466"/>
          </a:xfrm>
        </p:grpSpPr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id="{1F6F051F-3F9B-4A67-9E52-784C61537DDB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24C211E-79AD-4031-B7AB-2CF957F174B4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20">
              <a:extLst>
                <a:ext uri="{FF2B5EF4-FFF2-40B4-BE49-F238E27FC236}">
                  <a16:creationId xmlns:a16="http://schemas.microsoft.com/office/drawing/2014/main" id="{BFB09535-38FE-4ACF-8FB9-12F7F542C512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A2E0F07C-C859-4C06-8E14-F2F7D7DF323F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6353A441-6FCC-40FF-87A8-A62D01854B6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58">
              <a:extLst>
                <a:ext uri="{FF2B5EF4-FFF2-40B4-BE49-F238E27FC236}">
                  <a16:creationId xmlns:a16="http://schemas.microsoft.com/office/drawing/2014/main" id="{8311C0CB-3502-4D59-A15E-7CE7B2BFA4CE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B867CAEE-F6D6-4995-9D34-8C3C3892FEE9}"/>
              </a:ext>
            </a:extLst>
          </p:cNvPr>
          <p:cNvGrpSpPr/>
          <p:nvPr/>
        </p:nvGrpSpPr>
        <p:grpSpPr>
          <a:xfrm>
            <a:off x="2342076" y="4185984"/>
            <a:ext cx="786996" cy="786996"/>
            <a:chOff x="3924417" y="4453570"/>
            <a:chExt cx="754422" cy="754422"/>
          </a:xfrm>
        </p:grpSpPr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4AAA601B-A5BB-4838-96B5-E99FE2D168E6}"/>
                </a:ext>
              </a:extLst>
            </p:cNvPr>
            <p:cNvSpPr/>
            <p:nvPr/>
          </p:nvSpPr>
          <p:spPr>
            <a:xfrm>
              <a:off x="4063248" y="4592401"/>
              <a:ext cx="476761" cy="476761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D12AF8F1-F927-464B-A1B9-201F5F4BB2D6}"/>
                </a:ext>
              </a:extLst>
            </p:cNvPr>
            <p:cNvSpPr/>
            <p:nvPr/>
          </p:nvSpPr>
          <p:spPr>
            <a:xfrm>
              <a:off x="3924417" y="4453570"/>
              <a:ext cx="754422" cy="754422"/>
            </a:xfrm>
            <a:prstGeom prst="ellipse">
              <a:avLst/>
            </a:prstGeom>
            <a:noFill/>
            <a:ln w="130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465FED4C-4035-44F4-B192-E251C41AA788}"/>
              </a:ext>
            </a:extLst>
          </p:cNvPr>
          <p:cNvGrpSpPr/>
          <p:nvPr/>
        </p:nvGrpSpPr>
        <p:grpSpPr>
          <a:xfrm>
            <a:off x="2639973" y="4112736"/>
            <a:ext cx="1318798" cy="2357993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B3E4B74F-BFE5-43C5-A0B7-AD1AC14AB346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E1BF71BE-D302-4578-8CFE-5C2615E02C2E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D8BF256B-0B95-44F5-95AC-270A530F0006}"/>
              </a:ext>
            </a:extLst>
          </p:cNvPr>
          <p:cNvSpPr/>
          <p:nvPr/>
        </p:nvSpPr>
        <p:spPr>
          <a:xfrm>
            <a:off x="3540153" y="1560353"/>
            <a:ext cx="1820412" cy="1475466"/>
          </a:xfrm>
          <a:prstGeom prst="wedgeEllipseCallout">
            <a:avLst>
              <a:gd name="adj1" fmla="val -53228"/>
              <a:gd name="adj2" fmla="val 4767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Coding</a:t>
            </a:r>
          </a:p>
          <a:p>
            <a:pPr algn="ctr"/>
            <a:r>
              <a:rPr lang="zh-TW" altLang="en-US" dirty="0"/>
              <a:t>看</a:t>
            </a:r>
            <a:r>
              <a:rPr lang="en-US" altLang="zh-TW" dirty="0" err="1"/>
              <a:t>Youtube</a:t>
            </a:r>
            <a:endParaRPr lang="zh-TW" altLang="en-US" dirty="0"/>
          </a:p>
        </p:txBody>
      </p:sp>
      <p:sp>
        <p:nvSpPr>
          <p:cNvPr id="31" name="語音泡泡: 橢圓形 30">
            <a:extLst>
              <a:ext uri="{FF2B5EF4-FFF2-40B4-BE49-F238E27FC236}">
                <a16:creationId xmlns:a16="http://schemas.microsoft.com/office/drawing/2014/main" id="{512ACE80-6138-4C1D-817B-173D0DB3D6E6}"/>
              </a:ext>
            </a:extLst>
          </p:cNvPr>
          <p:cNvSpPr/>
          <p:nvPr/>
        </p:nvSpPr>
        <p:spPr>
          <a:xfrm>
            <a:off x="1228653" y="1161282"/>
            <a:ext cx="1191237" cy="1131517"/>
          </a:xfrm>
          <a:prstGeom prst="wedgeEllipseCallout">
            <a:avLst>
              <a:gd name="adj1" fmla="val 36914"/>
              <a:gd name="adj2" fmla="val 63241"/>
            </a:avLst>
          </a:prstGeom>
          <a:solidFill>
            <a:schemeClr val="accent6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22k</a:t>
            </a:r>
            <a:endParaRPr lang="zh-TW" altLang="en-US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66C681EE-378A-4A28-B2B1-B2DCD8DEC284}"/>
              </a:ext>
            </a:extLst>
          </p:cNvPr>
          <p:cNvSpPr/>
          <p:nvPr/>
        </p:nvSpPr>
        <p:spPr>
          <a:xfrm>
            <a:off x="5647189" y="3101219"/>
            <a:ext cx="897622" cy="6458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Rounded Rectangle 8">
            <a:extLst>
              <a:ext uri="{FF2B5EF4-FFF2-40B4-BE49-F238E27FC236}">
                <a16:creationId xmlns:a16="http://schemas.microsoft.com/office/drawing/2014/main" id="{4CA929AC-4FEB-4800-BBD2-C7371F3F3ABD}"/>
              </a:ext>
            </a:extLst>
          </p:cNvPr>
          <p:cNvSpPr>
            <a:spLocks noChangeAspect="1"/>
          </p:cNvSpPr>
          <p:nvPr/>
        </p:nvSpPr>
        <p:spPr>
          <a:xfrm>
            <a:off x="8233231" y="2720196"/>
            <a:ext cx="2225952" cy="1437238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EF80A8-B1CC-42FD-BFFC-485CB40B3920}"/>
              </a:ext>
            </a:extLst>
          </p:cNvPr>
          <p:cNvSpPr txBox="1"/>
          <p:nvPr/>
        </p:nvSpPr>
        <p:spPr>
          <a:xfrm>
            <a:off x="7997119" y="17695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該價位最佳組合</a:t>
            </a:r>
          </a:p>
        </p:txBody>
      </p:sp>
    </p:spTree>
    <p:extLst>
      <p:ext uri="{BB962C8B-B14F-4D97-AF65-F5344CB8AC3E}">
        <p14:creationId xmlns:p14="http://schemas.microsoft.com/office/powerpoint/2010/main" val="7712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" grpId="0" animBg="1"/>
      <p:bldP spid="52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貢獻與困難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1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5F087A-9F10-48F9-AB4F-8D5BD77FEA07}"/>
              </a:ext>
            </a:extLst>
          </p:cNvPr>
          <p:cNvSpPr txBox="1"/>
          <p:nvPr/>
        </p:nvSpPr>
        <p:spPr>
          <a:xfrm>
            <a:off x="2117988" y="2257425"/>
            <a:ext cx="79560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縮短在</a:t>
            </a:r>
            <a:r>
              <a:rPr lang="en-US" altLang="zh-TW" sz="3600" dirty="0"/>
              <a:t>PTT</a:t>
            </a:r>
            <a:r>
              <a:rPr lang="zh-TW" altLang="en-US" sz="3600" dirty="0"/>
              <a:t>爬文研究所花費的時間</a:t>
            </a:r>
            <a:endParaRPr lang="en-US" altLang="zh-TW" sz="3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發菜單文容易收到一些業配的站內信</a:t>
            </a:r>
            <a:endParaRPr lang="en-US" altLang="zh-TW" sz="3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找出真正符合需求的菜單</a:t>
            </a:r>
            <a:endParaRPr lang="en-US" altLang="zh-TW" sz="3600" dirty="0"/>
          </a:p>
          <a:p>
            <a:endParaRPr lang="zh-TW" altLang="en-US" sz="3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991201-3FD0-4977-BB61-80B42FAA41DF}"/>
              </a:ext>
            </a:extLst>
          </p:cNvPr>
          <p:cNvSpPr txBox="1"/>
          <p:nvPr/>
        </p:nvSpPr>
        <p:spPr>
          <a:xfrm>
            <a:off x="4342154" y="904875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Contribution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1419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F5036BEC-DC95-465B-AC98-4C101D9A2F97}"/>
              </a:ext>
            </a:extLst>
          </p:cNvPr>
          <p:cNvSpPr/>
          <p:nvPr/>
        </p:nvSpPr>
        <p:spPr>
          <a:xfrm>
            <a:off x="3230456" y="1592424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E6C11E-53D3-4591-BA9B-7E7282735DDF}"/>
              </a:ext>
            </a:extLst>
          </p:cNvPr>
          <p:cNvSpPr/>
          <p:nvPr/>
        </p:nvSpPr>
        <p:spPr>
          <a:xfrm>
            <a:off x="5838790" y="1572513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7B348F-95F0-49C1-ADAC-7CDC25A402C2}"/>
              </a:ext>
            </a:extLst>
          </p:cNvPr>
          <p:cNvSpPr/>
          <p:nvPr/>
        </p:nvSpPr>
        <p:spPr>
          <a:xfrm>
            <a:off x="7765790" y="1429422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72DCD-35B5-44A0-93D7-1ECF9E97FA31}"/>
              </a:ext>
            </a:extLst>
          </p:cNvPr>
          <p:cNvSpPr txBox="1"/>
          <p:nvPr/>
        </p:nvSpPr>
        <p:spPr>
          <a:xfrm>
            <a:off x="8630421" y="1478967"/>
            <a:ext cx="8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動機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292F01-EE60-4369-B38C-D6AF69F31626}"/>
              </a:ext>
            </a:extLst>
          </p:cNvPr>
          <p:cNvSpPr/>
          <p:nvPr/>
        </p:nvSpPr>
        <p:spPr>
          <a:xfrm>
            <a:off x="8711417" y="3265668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3EDC94-B5C7-45B9-862E-098B87CDEF43}"/>
              </a:ext>
            </a:extLst>
          </p:cNvPr>
          <p:cNvSpPr/>
          <p:nvPr/>
        </p:nvSpPr>
        <p:spPr>
          <a:xfrm>
            <a:off x="7641963" y="5101914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453F04-BD04-4931-B560-B4E8082CA8B6}"/>
              </a:ext>
            </a:extLst>
          </p:cNvPr>
          <p:cNvSpPr/>
          <p:nvPr/>
        </p:nvSpPr>
        <p:spPr>
          <a:xfrm>
            <a:off x="8461485" y="2347545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011654-01BF-426A-BA51-A6EAE63D7CAB}"/>
              </a:ext>
            </a:extLst>
          </p:cNvPr>
          <p:cNvSpPr/>
          <p:nvPr/>
        </p:nvSpPr>
        <p:spPr>
          <a:xfrm>
            <a:off x="8485868" y="4183791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61E6D5-4C03-4780-83CF-2E1E8B4FD4C8}"/>
              </a:ext>
            </a:extLst>
          </p:cNvPr>
          <p:cNvSpPr/>
          <p:nvPr/>
        </p:nvSpPr>
        <p:spPr>
          <a:xfrm>
            <a:off x="6867846" y="2490637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9F14F0-A075-44E0-909A-E69D465AEFE0}"/>
              </a:ext>
            </a:extLst>
          </p:cNvPr>
          <p:cNvSpPr/>
          <p:nvPr/>
        </p:nvSpPr>
        <p:spPr>
          <a:xfrm>
            <a:off x="7100722" y="3408759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A3B94B-4902-4379-B90A-34F23F805895}"/>
              </a:ext>
            </a:extLst>
          </p:cNvPr>
          <p:cNvSpPr/>
          <p:nvPr/>
        </p:nvSpPr>
        <p:spPr>
          <a:xfrm>
            <a:off x="6847394" y="4326883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E95243-D6EA-486B-A509-FB82BE61FAAE}"/>
              </a:ext>
            </a:extLst>
          </p:cNvPr>
          <p:cNvSpPr/>
          <p:nvPr/>
        </p:nvSpPr>
        <p:spPr>
          <a:xfrm>
            <a:off x="5838790" y="5245005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EFE30E-6FBF-4A0C-B2FA-BB6F4A7D82AF}"/>
              </a:ext>
            </a:extLst>
          </p:cNvPr>
          <p:cNvCxnSpPr>
            <a:cxnSpLocks/>
          </p:cNvCxnSpPr>
          <p:nvPr/>
        </p:nvCxnSpPr>
        <p:spPr>
          <a:xfrm>
            <a:off x="6370302" y="1680620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436BF2-71C8-4AD4-956F-67934180274B}"/>
              </a:ext>
            </a:extLst>
          </p:cNvPr>
          <p:cNvCxnSpPr>
            <a:cxnSpLocks/>
          </p:cNvCxnSpPr>
          <p:nvPr/>
        </p:nvCxnSpPr>
        <p:spPr>
          <a:xfrm>
            <a:off x="7232678" y="259874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13300B-AFEF-422B-9F4E-69AF0415D29F}"/>
              </a:ext>
            </a:extLst>
          </p:cNvPr>
          <p:cNvCxnSpPr>
            <a:cxnSpLocks/>
          </p:cNvCxnSpPr>
          <p:nvPr/>
        </p:nvCxnSpPr>
        <p:spPr>
          <a:xfrm>
            <a:off x="7474082" y="351686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6DCD09-1866-4376-BCD3-F450F2627690}"/>
              </a:ext>
            </a:extLst>
          </p:cNvPr>
          <p:cNvCxnSpPr>
            <a:cxnSpLocks/>
          </p:cNvCxnSpPr>
          <p:nvPr/>
        </p:nvCxnSpPr>
        <p:spPr>
          <a:xfrm>
            <a:off x="7234644" y="443498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C8C86B-6EE3-4602-9965-4211943D3876}"/>
              </a:ext>
            </a:extLst>
          </p:cNvPr>
          <p:cNvCxnSpPr>
            <a:cxnSpLocks/>
          </p:cNvCxnSpPr>
          <p:nvPr/>
        </p:nvCxnSpPr>
        <p:spPr>
          <a:xfrm>
            <a:off x="6308388" y="535311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8E4B37FA-CADB-4146-BE45-668523FA596D}"/>
              </a:ext>
            </a:extLst>
          </p:cNvPr>
          <p:cNvSpPr/>
          <p:nvPr/>
        </p:nvSpPr>
        <p:spPr>
          <a:xfrm flipH="1">
            <a:off x="8615517" y="431184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AutoShape 6" descr="[圖]">
            <a:extLst>
              <a:ext uri="{FF2B5EF4-FFF2-40B4-BE49-F238E27FC236}">
                <a16:creationId xmlns:a16="http://schemas.microsoft.com/office/drawing/2014/main" id="{25F2658E-9008-4976-A1F1-57FB31BF3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0060" y="28806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2747548C-186E-45FB-BB0A-ACDF123A0131}"/>
              </a:ext>
            </a:extLst>
          </p:cNvPr>
          <p:cNvSpPr txBox="1"/>
          <p:nvPr/>
        </p:nvSpPr>
        <p:spPr>
          <a:xfrm>
            <a:off x="9335884" y="2368558"/>
            <a:ext cx="8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架構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68FB0421-5043-444E-B668-EC89E491A8FA}"/>
              </a:ext>
            </a:extLst>
          </p:cNvPr>
          <p:cNvSpPr txBox="1"/>
          <p:nvPr/>
        </p:nvSpPr>
        <p:spPr>
          <a:xfrm>
            <a:off x="9667555" y="3274596"/>
            <a:ext cx="145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FB304050-5D19-4FA8-B734-2B95AFE8B056}"/>
              </a:ext>
            </a:extLst>
          </p:cNvPr>
          <p:cNvSpPr txBox="1"/>
          <p:nvPr/>
        </p:nvSpPr>
        <p:spPr>
          <a:xfrm>
            <a:off x="9335884" y="4218632"/>
            <a:ext cx="145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預期成果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0B5F111D-38C7-4DA7-82AC-99E891FB0710}"/>
              </a:ext>
            </a:extLst>
          </p:cNvPr>
          <p:cNvSpPr txBox="1"/>
          <p:nvPr/>
        </p:nvSpPr>
        <p:spPr>
          <a:xfrm>
            <a:off x="8692460" y="5203690"/>
            <a:ext cx="176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貢獻與困難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Oval 21">
            <a:extLst>
              <a:ext uri="{FF2B5EF4-FFF2-40B4-BE49-F238E27FC236}">
                <a16:creationId xmlns:a16="http://schemas.microsoft.com/office/drawing/2014/main" id="{5E168DB5-3D88-4B9C-8885-3EE0A4625865}"/>
              </a:ext>
            </a:extLst>
          </p:cNvPr>
          <p:cNvSpPr>
            <a:spLocks noChangeAspect="1"/>
          </p:cNvSpPr>
          <p:nvPr/>
        </p:nvSpPr>
        <p:spPr>
          <a:xfrm>
            <a:off x="8554552" y="2430287"/>
            <a:ext cx="380947" cy="38412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3" name="Rounded Rectangle 51">
            <a:extLst>
              <a:ext uri="{FF2B5EF4-FFF2-40B4-BE49-F238E27FC236}">
                <a16:creationId xmlns:a16="http://schemas.microsoft.com/office/drawing/2014/main" id="{02EC437E-7D4F-46F0-BB16-A1A514F097D9}"/>
              </a:ext>
            </a:extLst>
          </p:cNvPr>
          <p:cNvSpPr/>
          <p:nvPr/>
        </p:nvSpPr>
        <p:spPr>
          <a:xfrm rot="16200000" flipH="1">
            <a:off x="7838880" y="1504619"/>
            <a:ext cx="403432" cy="39921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Round Same Side Corner Rectangle 6">
            <a:extLst>
              <a:ext uri="{FF2B5EF4-FFF2-40B4-BE49-F238E27FC236}">
                <a16:creationId xmlns:a16="http://schemas.microsoft.com/office/drawing/2014/main" id="{CAC69E43-4EE1-49BD-AA02-945E990775FA}"/>
              </a:ext>
            </a:extLst>
          </p:cNvPr>
          <p:cNvSpPr/>
          <p:nvPr/>
        </p:nvSpPr>
        <p:spPr>
          <a:xfrm rot="2700000">
            <a:off x="8934904" y="3347665"/>
            <a:ext cx="102636" cy="382846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5" name="Smiley Face 15">
            <a:extLst>
              <a:ext uri="{FF2B5EF4-FFF2-40B4-BE49-F238E27FC236}">
                <a16:creationId xmlns:a16="http://schemas.microsoft.com/office/drawing/2014/main" id="{50435AD2-D92F-45D9-A4B5-6931E977DAB6}"/>
              </a:ext>
            </a:extLst>
          </p:cNvPr>
          <p:cNvSpPr/>
          <p:nvPr/>
        </p:nvSpPr>
        <p:spPr>
          <a:xfrm>
            <a:off x="7734344" y="5181647"/>
            <a:ext cx="364849" cy="39014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56" name="Group 16">
            <a:extLst>
              <a:ext uri="{FF2B5EF4-FFF2-40B4-BE49-F238E27FC236}">
                <a16:creationId xmlns:a16="http://schemas.microsoft.com/office/drawing/2014/main" id="{16AA18B2-9348-467C-B1C6-664373D0A624}"/>
              </a:ext>
            </a:extLst>
          </p:cNvPr>
          <p:cNvGrpSpPr/>
          <p:nvPr/>
        </p:nvGrpSpPr>
        <p:grpSpPr>
          <a:xfrm>
            <a:off x="1898136" y="503381"/>
            <a:ext cx="2369874" cy="6004093"/>
            <a:chOff x="8501432" y="77155"/>
            <a:chExt cx="2685350" cy="6803354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grpSpPr>
        <p:sp>
          <p:nvSpPr>
            <p:cNvPr id="57" name="Freeform: Shape 17">
              <a:extLst>
                <a:ext uri="{FF2B5EF4-FFF2-40B4-BE49-F238E27FC236}">
                  <a16:creationId xmlns:a16="http://schemas.microsoft.com/office/drawing/2014/main" id="{D096619E-8635-44CD-91CE-AA1A79BDFE06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92854245-6B73-4E41-B8D1-8596C25ACE8A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9">
              <a:extLst>
                <a:ext uri="{FF2B5EF4-FFF2-40B4-BE49-F238E27FC236}">
                  <a16:creationId xmlns:a16="http://schemas.microsoft.com/office/drawing/2014/main" id="{907CFE39-010C-4404-8678-20E81CE1C5D3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0">
              <a:extLst>
                <a:ext uri="{FF2B5EF4-FFF2-40B4-BE49-F238E27FC236}">
                  <a16:creationId xmlns:a16="http://schemas.microsoft.com/office/drawing/2014/main" id="{279F7CF7-F5AF-4D9B-B4E1-3D21BCF1FCC4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21">
              <a:extLst>
                <a:ext uri="{FF2B5EF4-FFF2-40B4-BE49-F238E27FC236}">
                  <a16:creationId xmlns:a16="http://schemas.microsoft.com/office/drawing/2014/main" id="{FEEBA5B1-BB26-4250-A979-2B8CC6C6E03C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2">
              <a:extLst>
                <a:ext uri="{FF2B5EF4-FFF2-40B4-BE49-F238E27FC236}">
                  <a16:creationId xmlns:a16="http://schemas.microsoft.com/office/drawing/2014/main" id="{C6B8D230-6F28-440C-BAF6-09CE02054A92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:a16="http://schemas.microsoft.com/office/drawing/2014/main" id="{AA821504-458E-447B-9BF2-3FFB79CC46CB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4">
              <a:extLst>
                <a:ext uri="{FF2B5EF4-FFF2-40B4-BE49-F238E27FC236}">
                  <a16:creationId xmlns:a16="http://schemas.microsoft.com/office/drawing/2014/main" id="{AB12DB71-FAF0-4E9F-9209-393A8D239DA6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25">
              <a:extLst>
                <a:ext uri="{FF2B5EF4-FFF2-40B4-BE49-F238E27FC236}">
                  <a16:creationId xmlns:a16="http://schemas.microsoft.com/office/drawing/2014/main" id="{EC8ECE1E-419F-460C-8098-DA16B7DC8BA0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6">
              <a:extLst>
                <a:ext uri="{FF2B5EF4-FFF2-40B4-BE49-F238E27FC236}">
                  <a16:creationId xmlns:a16="http://schemas.microsoft.com/office/drawing/2014/main" id="{54A9B863-C2B6-42F9-BBBC-76386522137D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7">
              <a:extLst>
                <a:ext uri="{FF2B5EF4-FFF2-40B4-BE49-F238E27FC236}">
                  <a16:creationId xmlns:a16="http://schemas.microsoft.com/office/drawing/2014/main" id="{E5DD90DA-D88E-44E8-8540-5D7A82882293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8">
              <a:extLst>
                <a:ext uri="{FF2B5EF4-FFF2-40B4-BE49-F238E27FC236}">
                  <a16:creationId xmlns:a16="http://schemas.microsoft.com/office/drawing/2014/main" id="{6F537F06-BBFF-4D62-A4AA-17B038A972DF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9">
              <a:extLst>
                <a:ext uri="{FF2B5EF4-FFF2-40B4-BE49-F238E27FC236}">
                  <a16:creationId xmlns:a16="http://schemas.microsoft.com/office/drawing/2014/main" id="{05482E40-7939-4CF0-B3D9-7CD220756D76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0">
              <a:extLst>
                <a:ext uri="{FF2B5EF4-FFF2-40B4-BE49-F238E27FC236}">
                  <a16:creationId xmlns:a16="http://schemas.microsoft.com/office/drawing/2014/main" id="{1BAAFF8C-5502-4893-9573-C392FC3C2DF4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1">
              <a:extLst>
                <a:ext uri="{FF2B5EF4-FFF2-40B4-BE49-F238E27FC236}">
                  <a16:creationId xmlns:a16="http://schemas.microsoft.com/office/drawing/2014/main" id="{4401C528-6212-4422-B311-82B81B33690C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2">
              <a:extLst>
                <a:ext uri="{FF2B5EF4-FFF2-40B4-BE49-F238E27FC236}">
                  <a16:creationId xmlns:a16="http://schemas.microsoft.com/office/drawing/2014/main" id="{A6A5A400-7410-4894-812A-2D5539702423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79A6D02E-78BB-4B25-8D71-3EFCC6A6DF89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  <a:grpFill/>
          </p:grpSpPr>
          <p:sp>
            <p:nvSpPr>
              <p:cNvPr id="85" name="Freeform: Shape 45">
                <a:extLst>
                  <a:ext uri="{FF2B5EF4-FFF2-40B4-BE49-F238E27FC236}">
                    <a16:creationId xmlns:a16="http://schemas.microsoft.com/office/drawing/2014/main" id="{EE1C396F-FE67-4E98-82B9-627EE67A20FE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grpFill/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46">
                <a:extLst>
                  <a:ext uri="{FF2B5EF4-FFF2-40B4-BE49-F238E27FC236}">
                    <a16:creationId xmlns:a16="http://schemas.microsoft.com/office/drawing/2014/main" id="{E58B3D71-1632-4AF8-A791-15E89EA65B4D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grpFill/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47">
                <a:extLst>
                  <a:ext uri="{FF2B5EF4-FFF2-40B4-BE49-F238E27FC236}">
                    <a16:creationId xmlns:a16="http://schemas.microsoft.com/office/drawing/2014/main" id="{3C720512-7436-439A-9310-52906D6A22E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grpFill/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48">
                <a:extLst>
                  <a:ext uri="{FF2B5EF4-FFF2-40B4-BE49-F238E27FC236}">
                    <a16:creationId xmlns:a16="http://schemas.microsoft.com/office/drawing/2014/main" id="{BA6D2B7C-2C1F-438F-B63F-EEBF6028A8B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grpFill/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9">
                <a:extLst>
                  <a:ext uri="{FF2B5EF4-FFF2-40B4-BE49-F238E27FC236}">
                    <a16:creationId xmlns:a16="http://schemas.microsoft.com/office/drawing/2014/main" id="{1AA8DB19-3E9C-4DDA-85AD-272A5C0D48BD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grpFill/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50">
                <a:extLst>
                  <a:ext uri="{FF2B5EF4-FFF2-40B4-BE49-F238E27FC236}">
                    <a16:creationId xmlns:a16="http://schemas.microsoft.com/office/drawing/2014/main" id="{B44AEBBD-17B2-4E6D-B79E-ED669F183957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grpFill/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Freeform: Shape 34">
              <a:extLst>
                <a:ext uri="{FF2B5EF4-FFF2-40B4-BE49-F238E27FC236}">
                  <a16:creationId xmlns:a16="http://schemas.microsoft.com/office/drawing/2014/main" id="{96D139E9-80B9-47A6-9489-15303D8DC385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5">
              <a:extLst>
                <a:ext uri="{FF2B5EF4-FFF2-40B4-BE49-F238E27FC236}">
                  <a16:creationId xmlns:a16="http://schemas.microsoft.com/office/drawing/2014/main" id="{6917E81D-2905-4D8F-B2AD-B879E06EFC87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6">
              <a:extLst>
                <a:ext uri="{FF2B5EF4-FFF2-40B4-BE49-F238E27FC236}">
                  <a16:creationId xmlns:a16="http://schemas.microsoft.com/office/drawing/2014/main" id="{59AA5365-B297-490D-958D-302893C37D8B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7">
              <a:extLst>
                <a:ext uri="{FF2B5EF4-FFF2-40B4-BE49-F238E27FC236}">
                  <a16:creationId xmlns:a16="http://schemas.microsoft.com/office/drawing/2014/main" id="{C27AE09E-FFF5-4FBE-B75D-4B7F152B40B8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8">
              <a:extLst>
                <a:ext uri="{FF2B5EF4-FFF2-40B4-BE49-F238E27FC236}">
                  <a16:creationId xmlns:a16="http://schemas.microsoft.com/office/drawing/2014/main" id="{09985BC5-9B1F-4809-AD23-3E455982B0AE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9">
              <a:extLst>
                <a:ext uri="{FF2B5EF4-FFF2-40B4-BE49-F238E27FC236}">
                  <a16:creationId xmlns:a16="http://schemas.microsoft.com/office/drawing/2014/main" id="{7DF824BA-4D61-4239-A769-D789115289A0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0">
              <a:extLst>
                <a:ext uri="{FF2B5EF4-FFF2-40B4-BE49-F238E27FC236}">
                  <a16:creationId xmlns:a16="http://schemas.microsoft.com/office/drawing/2014/main" id="{B7AF955E-D24E-494F-8BAC-1E80F43FA6ED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41">
              <a:extLst>
                <a:ext uri="{FF2B5EF4-FFF2-40B4-BE49-F238E27FC236}">
                  <a16:creationId xmlns:a16="http://schemas.microsoft.com/office/drawing/2014/main" id="{0847E8FD-5B63-4AFF-8300-D4117165BE3D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42">
              <a:extLst>
                <a:ext uri="{FF2B5EF4-FFF2-40B4-BE49-F238E27FC236}">
                  <a16:creationId xmlns:a16="http://schemas.microsoft.com/office/drawing/2014/main" id="{4E251611-6367-44A1-A3D5-A2E7C525F36E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3">
              <a:extLst>
                <a:ext uri="{FF2B5EF4-FFF2-40B4-BE49-F238E27FC236}">
                  <a16:creationId xmlns:a16="http://schemas.microsoft.com/office/drawing/2014/main" id="{7D76B873-0209-4181-8411-05210AC32AC5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4">
              <a:extLst>
                <a:ext uri="{FF2B5EF4-FFF2-40B4-BE49-F238E27FC236}">
                  <a16:creationId xmlns:a16="http://schemas.microsoft.com/office/drawing/2014/main" id="{11C3A1B0-4466-44C0-8138-C9CCC0CD981C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grpFill/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017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5F087A-9F10-48F9-AB4F-8D5BD77FEA07}"/>
              </a:ext>
            </a:extLst>
          </p:cNvPr>
          <p:cNvSpPr txBox="1"/>
          <p:nvPr/>
        </p:nvSpPr>
        <p:spPr>
          <a:xfrm>
            <a:off x="1319692" y="2219325"/>
            <a:ext cx="9552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決定題目時太過侷限</a:t>
            </a:r>
            <a:r>
              <a:rPr lang="en-US" altLang="zh-TW" sz="3600" dirty="0"/>
              <a:t>(</a:t>
            </a:r>
            <a:r>
              <a:rPr lang="zh-TW" altLang="en-US" sz="3600" dirty="0"/>
              <a:t>題目太小缺乏發展性</a:t>
            </a:r>
            <a:r>
              <a:rPr lang="en-US" altLang="zh-TW" sz="3600" dirty="0"/>
              <a:t>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整理資料須要透過結構化方法整理</a:t>
            </a:r>
            <a:endParaRPr lang="en-US" altLang="zh-TW" sz="3600" dirty="0"/>
          </a:p>
          <a:p>
            <a:pPr marL="742950" indent="-742950">
              <a:buFont typeface="+mj-lt"/>
              <a:buAutoNum type="arabicPeriod"/>
            </a:pPr>
            <a:endParaRPr lang="en-US" altLang="zh-TW" sz="3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991201-3FD0-4977-BB61-80B42FAA41DF}"/>
              </a:ext>
            </a:extLst>
          </p:cNvPr>
          <p:cNvSpPr txBox="1"/>
          <p:nvPr/>
        </p:nvSpPr>
        <p:spPr>
          <a:xfrm>
            <a:off x="5078735" y="904875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Ordeal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7924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5" y="2931395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動機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4C037F74-9C31-483E-8016-2E2F25A885F4}"/>
              </a:ext>
            </a:extLst>
          </p:cNvPr>
          <p:cNvSpPr/>
          <p:nvPr/>
        </p:nvSpPr>
        <p:spPr>
          <a:xfrm>
            <a:off x="1960273" y="2002649"/>
            <a:ext cx="4387442" cy="2852701"/>
          </a:xfrm>
          <a:prstGeom prst="wedgeRoundRectCallout">
            <a:avLst>
              <a:gd name="adj1" fmla="val 71384"/>
              <a:gd name="adj2" fmla="val 3948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	</a:t>
            </a:r>
            <a:r>
              <a:rPr lang="zh-TW" altLang="en-US" dirty="0"/>
              <a:t>妹妹即將上大學，但是我對電腦沒有特別研究，臨時爬文才有了這張 單子，請各位大大鞭小力一點 妹妹不玩線上或單機遊戲，如果超出預算太多的話影片剪接需要的設備可以減少，謝謝各位大大的回應。</a:t>
            </a:r>
          </a:p>
        </p:txBody>
      </p:sp>
      <p:pic>
        <p:nvPicPr>
          <p:cNvPr id="2050" name="Picture 2" descr="惡稿] 肥宅戴鼻環有加分嗎？ @ B E L L E A Y A 雜七雜八創作小窩:: 痞 ...">
            <a:extLst>
              <a:ext uri="{FF2B5EF4-FFF2-40B4-BE49-F238E27FC236}">
                <a16:creationId xmlns:a16="http://schemas.microsoft.com/office/drawing/2014/main" id="{B8701D6B-A9B1-4B86-A9CB-65205FCA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222" l="10000" r="99167">
                        <a14:foregroundMark x1="79833" y1="47111" x2="81333" y2="73556"/>
                        <a14:foregroundMark x1="81333" y1="73556" x2="79500" y2="86222"/>
                        <a14:foregroundMark x1="67833" y1="55778" x2="68167" y2="65333"/>
                        <a14:foregroundMark x1="59333" y1="79333" x2="57500" y2="97111"/>
                        <a14:foregroundMark x1="69167" y1="22444" x2="77667" y2="27556"/>
                        <a14:foregroundMark x1="77667" y1="27556" x2="86000" y2="37778"/>
                        <a14:foregroundMark x1="92833" y1="38000" x2="94667" y2="50444"/>
                        <a14:foregroundMark x1="96500" y1="92222" x2="99167" y2="98222"/>
                        <a14:backgroundMark x1="39667" y1="82889" x2="19333" y2="86667"/>
                        <a14:backgroundMark x1="19333" y1="86667" x2="15000" y2="90667"/>
                        <a14:backgroundMark x1="39667" y1="30667" x2="39500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10" y="2844799"/>
            <a:ext cx="3509433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0797DEC-DA9A-4A96-89B8-9884834FE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99" y="1436354"/>
            <a:ext cx="6305680" cy="38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13CC57-6A29-401E-A1CF-4F393EF5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21" y="140563"/>
            <a:ext cx="10751758" cy="6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架構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CFDF3532-BF58-4EF6-8C3C-1023176F106F}"/>
              </a:ext>
            </a:extLst>
          </p:cNvPr>
          <p:cNvGrpSpPr/>
          <p:nvPr/>
        </p:nvGrpSpPr>
        <p:grpSpPr>
          <a:xfrm>
            <a:off x="711624" y="2289722"/>
            <a:ext cx="2482283" cy="2278556"/>
            <a:chOff x="602567" y="2428209"/>
            <a:chExt cx="2482283" cy="2278556"/>
          </a:xfrm>
        </p:grpSpPr>
        <p:sp>
          <p:nvSpPr>
            <p:cNvPr id="37" name="Right Triangle 17">
              <a:extLst>
                <a:ext uri="{FF2B5EF4-FFF2-40B4-BE49-F238E27FC236}">
                  <a16:creationId xmlns:a16="http://schemas.microsoft.com/office/drawing/2014/main" id="{B3E7830E-A2EB-4145-AEED-BED17217A282}"/>
                </a:ext>
              </a:extLst>
            </p:cNvPr>
            <p:cNvSpPr/>
            <p:nvPr/>
          </p:nvSpPr>
          <p:spPr>
            <a:xfrm>
              <a:off x="1439170" y="2428209"/>
              <a:ext cx="809079" cy="1162278"/>
            </a:xfrm>
            <a:custGeom>
              <a:avLst/>
              <a:gdLst/>
              <a:ahLst/>
              <a:cxnLst/>
              <a:rect l="l" t="t" r="r" b="b"/>
              <a:pathLst>
                <a:path w="2387678" h="3240000">
                  <a:moveTo>
                    <a:pt x="1645041" y="17032"/>
                  </a:moveTo>
                  <a:lnTo>
                    <a:pt x="2376264" y="17032"/>
                  </a:lnTo>
                  <a:lnTo>
                    <a:pt x="2376264" y="17033"/>
                  </a:lnTo>
                  <a:lnTo>
                    <a:pt x="1645042" y="17033"/>
                  </a:lnTo>
                  <a:close/>
                  <a:moveTo>
                    <a:pt x="0" y="17032"/>
                  </a:moveTo>
                  <a:lnTo>
                    <a:pt x="1379678" y="17032"/>
                  </a:lnTo>
                  <a:lnTo>
                    <a:pt x="1379678" y="996125"/>
                  </a:lnTo>
                  <a:lnTo>
                    <a:pt x="2376264" y="996125"/>
                  </a:lnTo>
                  <a:lnTo>
                    <a:pt x="2376264" y="3240000"/>
                  </a:lnTo>
                  <a:lnTo>
                    <a:pt x="0" y="3240000"/>
                  </a:lnTo>
                  <a:close/>
                  <a:moveTo>
                    <a:pt x="1498869" y="0"/>
                  </a:moveTo>
                  <a:lnTo>
                    <a:pt x="2387678" y="888809"/>
                  </a:lnTo>
                  <a:lnTo>
                    <a:pt x="1498869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094AF6B-D2E4-4936-B4E4-5850C79F71DD}"/>
                </a:ext>
              </a:extLst>
            </p:cNvPr>
            <p:cNvSpPr txBox="1"/>
            <p:nvPr/>
          </p:nvSpPr>
          <p:spPr>
            <a:xfrm>
              <a:off x="602567" y="3783435"/>
              <a:ext cx="24822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PTT</a:t>
              </a:r>
              <a:r>
                <a:rPr lang="zh-TW" altLang="en-US" dirty="0"/>
                <a:t>電蝦版</a:t>
              </a:r>
              <a:endParaRPr lang="en-US" altLang="zh-TW" dirty="0"/>
            </a:p>
            <a:p>
              <a:pPr algn="ctr"/>
              <a:r>
                <a:rPr lang="en-US" altLang="zh-TW" dirty="0"/>
                <a:t>2019/12/27~2020/5/11</a:t>
              </a:r>
            </a:p>
            <a:p>
              <a:pPr algn="ctr"/>
              <a:r>
                <a:rPr lang="zh-TW" altLang="en-US" dirty="0"/>
                <a:t>所有資料</a:t>
              </a:r>
            </a:p>
          </p:txBody>
        </p:sp>
      </p:grp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4E1EA167-844A-45E8-BC88-D9711E2C9382}"/>
              </a:ext>
            </a:extLst>
          </p:cNvPr>
          <p:cNvSpPr/>
          <p:nvPr/>
        </p:nvSpPr>
        <p:spPr>
          <a:xfrm>
            <a:off x="3700943" y="3106085"/>
            <a:ext cx="897622" cy="6458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647D8C08-EEE1-43EF-88A1-79BF7AE9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01" y="3099526"/>
            <a:ext cx="6096851" cy="704948"/>
          </a:xfrm>
          <a:prstGeom prst="rect">
            <a:avLst/>
          </a:prstGeom>
        </p:spPr>
      </p:pic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DD94425-A65B-4B25-B3CA-655A6FB91538}"/>
              </a:ext>
            </a:extLst>
          </p:cNvPr>
          <p:cNvSpPr/>
          <p:nvPr/>
        </p:nvSpPr>
        <p:spPr>
          <a:xfrm>
            <a:off x="6182686" y="3057909"/>
            <a:ext cx="1164174" cy="4154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7CCC891-8F9F-4DFE-B3F4-88A6DC1F390C}"/>
              </a:ext>
            </a:extLst>
          </p:cNvPr>
          <p:cNvSpPr txBox="1"/>
          <p:nvPr/>
        </p:nvSpPr>
        <p:spPr>
          <a:xfrm>
            <a:off x="6843411" y="410661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找出分類為</a:t>
            </a:r>
            <a:r>
              <a:rPr lang="en-US" altLang="zh-TW" dirty="0"/>
              <a:t>[</a:t>
            </a:r>
            <a:r>
              <a:rPr lang="zh-TW" altLang="en-US" dirty="0"/>
              <a:t>菜單</a:t>
            </a:r>
            <a:r>
              <a:rPr lang="en-US" altLang="zh-TW" dirty="0"/>
              <a:t>]</a:t>
            </a:r>
            <a:r>
              <a:rPr lang="zh-TW" altLang="en-US" dirty="0"/>
              <a:t>的文章</a:t>
            </a:r>
          </a:p>
        </p:txBody>
      </p:sp>
    </p:spTree>
    <p:extLst>
      <p:ext uri="{BB962C8B-B14F-4D97-AF65-F5344CB8AC3E}">
        <p14:creationId xmlns:p14="http://schemas.microsoft.com/office/powerpoint/2010/main" val="1401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6">
            <a:extLst>
              <a:ext uri="{FF2B5EF4-FFF2-40B4-BE49-F238E27FC236}">
                <a16:creationId xmlns:a16="http://schemas.microsoft.com/office/drawing/2014/main" id="{10FB6088-C207-4D92-B317-DA2310BABB18}"/>
              </a:ext>
            </a:extLst>
          </p:cNvPr>
          <p:cNvSpPr/>
          <p:nvPr/>
        </p:nvSpPr>
        <p:spPr>
          <a:xfrm>
            <a:off x="3940216" y="1300826"/>
            <a:ext cx="1639473" cy="1639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i3-9100F</a:t>
            </a:r>
          </a:p>
        </p:txBody>
      </p:sp>
      <p:grpSp>
        <p:nvGrpSpPr>
          <p:cNvPr id="17" name="Group 71">
            <a:extLst>
              <a:ext uri="{FF2B5EF4-FFF2-40B4-BE49-F238E27FC236}">
                <a16:creationId xmlns:a16="http://schemas.microsoft.com/office/drawing/2014/main" id="{C041B57A-EF8C-4474-BACA-B0C356CFFCA7}"/>
              </a:ext>
            </a:extLst>
          </p:cNvPr>
          <p:cNvGrpSpPr/>
          <p:nvPr/>
        </p:nvGrpSpPr>
        <p:grpSpPr>
          <a:xfrm>
            <a:off x="4877380" y="3915965"/>
            <a:ext cx="1681067" cy="1448849"/>
            <a:chOff x="3495656" y="3673860"/>
            <a:chExt cx="1741367" cy="1741367"/>
          </a:xfrm>
        </p:grpSpPr>
        <p:sp>
          <p:nvSpPr>
            <p:cNvPr id="18" name="Oval 54">
              <a:extLst>
                <a:ext uri="{FF2B5EF4-FFF2-40B4-BE49-F238E27FC236}">
                  <a16:creationId xmlns:a16="http://schemas.microsoft.com/office/drawing/2014/main" id="{FA31A882-AEA8-42E3-8F96-7CBA95A18E92}"/>
                </a:ext>
              </a:extLst>
            </p:cNvPr>
            <p:cNvSpPr/>
            <p:nvPr/>
          </p:nvSpPr>
          <p:spPr>
            <a:xfrm>
              <a:off x="3495656" y="367386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DDR4-2666</a:t>
              </a:r>
            </a:p>
          </p:txBody>
        </p:sp>
        <p:sp>
          <p:nvSpPr>
            <p:cNvPr id="24" name="Freeform: Shape 38">
              <a:extLst>
                <a:ext uri="{FF2B5EF4-FFF2-40B4-BE49-F238E27FC236}">
                  <a16:creationId xmlns:a16="http://schemas.microsoft.com/office/drawing/2014/main" id="{30A47A67-F3FE-4692-AE0F-F88D280859E9}"/>
                </a:ext>
              </a:extLst>
            </p:cNvPr>
            <p:cNvSpPr/>
            <p:nvPr/>
          </p:nvSpPr>
          <p:spPr>
            <a:xfrm>
              <a:off x="4533987" y="4767511"/>
              <a:ext cx="3621" cy="43447"/>
            </a:xfrm>
            <a:custGeom>
              <a:avLst/>
              <a:gdLst>
                <a:gd name="connsiteX0" fmla="*/ 0 w 0"/>
                <a:gd name="connsiteY0" fmla="*/ 74951 h 70267"/>
                <a:gd name="connsiteX1" fmla="*/ 0 w 0"/>
                <a:gd name="connsiteY1" fmla="*/ 0 h 70267"/>
                <a:gd name="connsiteX2" fmla="*/ 0 w 0"/>
                <a:gd name="connsiteY2" fmla="*/ 74951 h 7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70267">
                  <a:moveTo>
                    <a:pt x="0" y="74951"/>
                  </a:moveTo>
                  <a:cubicBezTo>
                    <a:pt x="0" y="49773"/>
                    <a:pt x="0" y="25179"/>
                    <a:pt x="0" y="0"/>
                  </a:cubicBezTo>
                  <a:cubicBezTo>
                    <a:pt x="5856" y="25179"/>
                    <a:pt x="5856" y="50358"/>
                    <a:pt x="0" y="74951"/>
                  </a:cubicBezTo>
                  <a:close/>
                </a:path>
              </a:pathLst>
            </a:custGeom>
            <a:solidFill>
              <a:srgbClr val="C09679"/>
            </a:solidFill>
            <a:ln w="585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55">
            <a:extLst>
              <a:ext uri="{FF2B5EF4-FFF2-40B4-BE49-F238E27FC236}">
                <a16:creationId xmlns:a16="http://schemas.microsoft.com/office/drawing/2014/main" id="{FA4F3653-6F41-48CB-94CA-AF1D4056C3A5}"/>
              </a:ext>
            </a:extLst>
          </p:cNvPr>
          <p:cNvSpPr/>
          <p:nvPr/>
        </p:nvSpPr>
        <p:spPr>
          <a:xfrm>
            <a:off x="9885026" y="2918009"/>
            <a:ext cx="1616279" cy="952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WD </a:t>
            </a:r>
            <a:r>
              <a:rPr lang="zh-TW" altLang="en-US" dirty="0">
                <a:solidFill>
                  <a:schemeClr val="tx1"/>
                </a:solidFill>
              </a:rPr>
              <a:t>藍標 </a:t>
            </a:r>
            <a:r>
              <a:rPr lang="en-US" dirty="0">
                <a:solidFill>
                  <a:schemeClr val="tx1"/>
                </a:solidFill>
              </a:rPr>
              <a:t>SN550</a:t>
            </a: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2AA8ABC3-83C9-4998-A453-2778071B376A}"/>
              </a:ext>
            </a:extLst>
          </p:cNvPr>
          <p:cNvSpPr/>
          <p:nvPr/>
        </p:nvSpPr>
        <p:spPr>
          <a:xfrm>
            <a:off x="6411855" y="2870913"/>
            <a:ext cx="1604038" cy="12321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B365M-K</a:t>
            </a:r>
          </a:p>
        </p:txBody>
      </p:sp>
      <p:sp>
        <p:nvSpPr>
          <p:cNvPr id="47" name="Oval 53">
            <a:extLst>
              <a:ext uri="{FF2B5EF4-FFF2-40B4-BE49-F238E27FC236}">
                <a16:creationId xmlns:a16="http://schemas.microsoft.com/office/drawing/2014/main" id="{3BABC6AC-4C87-4014-B9C8-942DFE80C671}"/>
              </a:ext>
            </a:extLst>
          </p:cNvPr>
          <p:cNvSpPr/>
          <p:nvPr/>
        </p:nvSpPr>
        <p:spPr>
          <a:xfrm>
            <a:off x="9607778" y="4786705"/>
            <a:ext cx="2069696" cy="140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GTX1660S-O6G</a:t>
            </a:r>
          </a:p>
        </p:txBody>
      </p:sp>
      <p:cxnSp>
        <p:nvCxnSpPr>
          <p:cNvPr id="52" name="Straight Connector 75">
            <a:extLst>
              <a:ext uri="{FF2B5EF4-FFF2-40B4-BE49-F238E27FC236}">
                <a16:creationId xmlns:a16="http://schemas.microsoft.com/office/drawing/2014/main" id="{6F8612BC-E51A-439F-9B01-9E0289D072FB}"/>
              </a:ext>
            </a:extLst>
          </p:cNvPr>
          <p:cNvCxnSpPr>
            <a:cxnSpLocks/>
            <a:stCxn id="12" idx="7"/>
            <a:endCxn id="59" idx="2"/>
          </p:cNvCxnSpPr>
          <p:nvPr/>
        </p:nvCxnSpPr>
        <p:spPr>
          <a:xfrm flipV="1">
            <a:off x="5339594" y="1338861"/>
            <a:ext cx="1173284" cy="20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9">
            <a:extLst>
              <a:ext uri="{FF2B5EF4-FFF2-40B4-BE49-F238E27FC236}">
                <a16:creationId xmlns:a16="http://schemas.microsoft.com/office/drawing/2014/main" id="{8B8B71DB-2267-4D6B-8666-146B7F11399C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4759953" y="2940299"/>
            <a:ext cx="957961" cy="97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83">
            <a:extLst>
              <a:ext uri="{FF2B5EF4-FFF2-40B4-BE49-F238E27FC236}">
                <a16:creationId xmlns:a16="http://schemas.microsoft.com/office/drawing/2014/main" id="{F29F3082-70C5-434C-BB5B-E174F980B088}"/>
              </a:ext>
            </a:extLst>
          </p:cNvPr>
          <p:cNvCxnSpPr>
            <a:cxnSpLocks/>
            <a:stCxn id="62" idx="4"/>
            <a:endCxn id="60" idx="7"/>
          </p:cNvCxnSpPr>
          <p:nvPr/>
        </p:nvCxnSpPr>
        <p:spPr>
          <a:xfrm flipH="1">
            <a:off x="7151585" y="5096228"/>
            <a:ext cx="709951" cy="1352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86">
            <a:extLst>
              <a:ext uri="{FF2B5EF4-FFF2-40B4-BE49-F238E27FC236}">
                <a16:creationId xmlns:a16="http://schemas.microsoft.com/office/drawing/2014/main" id="{7C061D2C-8335-4E89-90AC-D213FE8FBD7A}"/>
              </a:ext>
            </a:extLst>
          </p:cNvPr>
          <p:cNvCxnSpPr>
            <a:cxnSpLocks/>
            <a:stCxn id="26" idx="4"/>
            <a:endCxn id="47" idx="0"/>
          </p:cNvCxnSpPr>
          <p:nvPr/>
        </p:nvCxnSpPr>
        <p:spPr>
          <a:xfrm flipH="1">
            <a:off x="10642626" y="3870760"/>
            <a:ext cx="50540" cy="915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89">
            <a:extLst>
              <a:ext uri="{FF2B5EF4-FFF2-40B4-BE49-F238E27FC236}">
                <a16:creationId xmlns:a16="http://schemas.microsoft.com/office/drawing/2014/main" id="{A6ABEBE3-9C35-49E4-A216-480876AAB7BC}"/>
              </a:ext>
            </a:extLst>
          </p:cNvPr>
          <p:cNvCxnSpPr>
            <a:cxnSpLocks/>
            <a:stCxn id="33" idx="3"/>
            <a:endCxn id="18" idx="7"/>
          </p:cNvCxnSpPr>
          <p:nvPr/>
        </p:nvCxnSpPr>
        <p:spPr>
          <a:xfrm flipH="1">
            <a:off x="6312260" y="3922648"/>
            <a:ext cx="334501" cy="205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93">
            <a:extLst>
              <a:ext uri="{FF2B5EF4-FFF2-40B4-BE49-F238E27FC236}">
                <a16:creationId xmlns:a16="http://schemas.microsoft.com/office/drawing/2014/main" id="{4DCC4827-99C5-4F76-A9E9-A32F8E67C021}"/>
              </a:ext>
            </a:extLst>
          </p:cNvPr>
          <p:cNvCxnSpPr>
            <a:cxnSpLocks/>
            <a:stCxn id="26" idx="1"/>
            <a:endCxn id="65" idx="6"/>
          </p:cNvCxnSpPr>
          <p:nvPr/>
        </p:nvCxnSpPr>
        <p:spPr>
          <a:xfrm flipH="1" flipV="1">
            <a:off x="8488890" y="2437995"/>
            <a:ext cx="1632835" cy="619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3">
            <a:extLst>
              <a:ext uri="{FF2B5EF4-FFF2-40B4-BE49-F238E27FC236}">
                <a16:creationId xmlns:a16="http://schemas.microsoft.com/office/drawing/2014/main" id="{C6808E6E-BBF3-47F5-B569-C505A8FA1A82}"/>
              </a:ext>
            </a:extLst>
          </p:cNvPr>
          <p:cNvCxnSpPr>
            <a:cxnSpLocks/>
            <a:stCxn id="47" idx="1"/>
            <a:endCxn id="63" idx="5"/>
          </p:cNvCxnSpPr>
          <p:nvPr/>
        </p:nvCxnSpPr>
        <p:spPr>
          <a:xfrm flipH="1" flipV="1">
            <a:off x="8999175" y="3794418"/>
            <a:ext cx="911703" cy="1197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10">
            <a:extLst>
              <a:ext uri="{FF2B5EF4-FFF2-40B4-BE49-F238E27FC236}">
                <a16:creationId xmlns:a16="http://schemas.microsoft.com/office/drawing/2014/main" id="{F2F64727-B743-4CBB-A312-EE78EEB984D8}"/>
              </a:ext>
            </a:extLst>
          </p:cNvPr>
          <p:cNvSpPr/>
          <p:nvPr/>
        </p:nvSpPr>
        <p:spPr>
          <a:xfrm>
            <a:off x="6512878" y="1186228"/>
            <a:ext cx="305266" cy="305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111">
            <a:extLst>
              <a:ext uri="{FF2B5EF4-FFF2-40B4-BE49-F238E27FC236}">
                <a16:creationId xmlns:a16="http://schemas.microsoft.com/office/drawing/2014/main" id="{B32938B5-ACAE-412C-8E69-9CAA977CE165}"/>
              </a:ext>
            </a:extLst>
          </p:cNvPr>
          <p:cNvSpPr/>
          <p:nvPr/>
        </p:nvSpPr>
        <p:spPr>
          <a:xfrm>
            <a:off x="7021106" y="6426154"/>
            <a:ext cx="152866" cy="1528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112">
            <a:extLst>
              <a:ext uri="{FF2B5EF4-FFF2-40B4-BE49-F238E27FC236}">
                <a16:creationId xmlns:a16="http://schemas.microsoft.com/office/drawing/2014/main" id="{95889E4D-BA09-42EB-BDDE-BF6939B5C433}"/>
              </a:ext>
            </a:extLst>
          </p:cNvPr>
          <p:cNvSpPr/>
          <p:nvPr/>
        </p:nvSpPr>
        <p:spPr>
          <a:xfrm>
            <a:off x="3361267" y="3543415"/>
            <a:ext cx="219482" cy="219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554ECE64-3719-4BCE-BE4F-EB54245183A7}"/>
              </a:ext>
            </a:extLst>
          </p:cNvPr>
          <p:cNvSpPr/>
          <p:nvPr/>
        </p:nvSpPr>
        <p:spPr>
          <a:xfrm>
            <a:off x="7748758" y="4870672"/>
            <a:ext cx="225556" cy="2255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114">
            <a:extLst>
              <a:ext uri="{FF2B5EF4-FFF2-40B4-BE49-F238E27FC236}">
                <a16:creationId xmlns:a16="http://schemas.microsoft.com/office/drawing/2014/main" id="{72101E7E-832E-4219-9F89-B281710F2497}"/>
              </a:ext>
            </a:extLst>
          </p:cNvPr>
          <p:cNvSpPr/>
          <p:nvPr/>
        </p:nvSpPr>
        <p:spPr>
          <a:xfrm>
            <a:off x="8811835" y="3607078"/>
            <a:ext cx="219482" cy="219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115">
            <a:extLst>
              <a:ext uri="{FF2B5EF4-FFF2-40B4-BE49-F238E27FC236}">
                <a16:creationId xmlns:a16="http://schemas.microsoft.com/office/drawing/2014/main" id="{5617377D-8CF8-4BFA-BA0E-94C2948844DF}"/>
              </a:ext>
            </a:extLst>
          </p:cNvPr>
          <p:cNvSpPr/>
          <p:nvPr/>
        </p:nvSpPr>
        <p:spPr>
          <a:xfrm>
            <a:off x="9255244" y="1404172"/>
            <a:ext cx="219482" cy="219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116">
            <a:extLst>
              <a:ext uri="{FF2B5EF4-FFF2-40B4-BE49-F238E27FC236}">
                <a16:creationId xmlns:a16="http://schemas.microsoft.com/office/drawing/2014/main" id="{35434989-AB7D-4163-B99C-A88DCF62B537}"/>
              </a:ext>
            </a:extLst>
          </p:cNvPr>
          <p:cNvSpPr/>
          <p:nvPr/>
        </p:nvSpPr>
        <p:spPr>
          <a:xfrm>
            <a:off x="8332700" y="2359900"/>
            <a:ext cx="156190" cy="156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119">
            <a:extLst>
              <a:ext uri="{FF2B5EF4-FFF2-40B4-BE49-F238E27FC236}">
                <a16:creationId xmlns:a16="http://schemas.microsoft.com/office/drawing/2014/main" id="{D2FCAA9F-7963-4A36-8286-4FEDF8E1E815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3471008" y="3762897"/>
            <a:ext cx="764000" cy="1448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4">
            <a:extLst>
              <a:ext uri="{FF2B5EF4-FFF2-40B4-BE49-F238E27FC236}">
                <a16:creationId xmlns:a16="http://schemas.microsoft.com/office/drawing/2014/main" id="{E3BF5839-9834-4E01-BC93-81B5721A76A3}"/>
              </a:ext>
            </a:extLst>
          </p:cNvPr>
          <p:cNvCxnSpPr>
            <a:cxnSpLocks/>
            <a:stCxn id="12" idx="3"/>
            <a:endCxn id="61" idx="0"/>
          </p:cNvCxnSpPr>
          <p:nvPr/>
        </p:nvCxnSpPr>
        <p:spPr>
          <a:xfrm flipH="1">
            <a:off x="3471008" y="2700204"/>
            <a:ext cx="709303" cy="843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9">
            <a:extLst>
              <a:ext uri="{FF2B5EF4-FFF2-40B4-BE49-F238E27FC236}">
                <a16:creationId xmlns:a16="http://schemas.microsoft.com/office/drawing/2014/main" id="{62350C39-DA9A-4104-B52E-8724B04E3AE9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4315439" y="5152635"/>
            <a:ext cx="808128" cy="204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32">
            <a:extLst>
              <a:ext uri="{FF2B5EF4-FFF2-40B4-BE49-F238E27FC236}">
                <a16:creationId xmlns:a16="http://schemas.microsoft.com/office/drawing/2014/main" id="{73A62FA9-A33E-46E2-A2DA-0E2DA93535C1}"/>
              </a:ext>
            </a:extLst>
          </p:cNvPr>
          <p:cNvCxnSpPr>
            <a:cxnSpLocks/>
            <a:stCxn id="62" idx="2"/>
            <a:endCxn id="18" idx="6"/>
          </p:cNvCxnSpPr>
          <p:nvPr/>
        </p:nvCxnSpPr>
        <p:spPr>
          <a:xfrm flipH="1" flipV="1">
            <a:off x="6558447" y="4640390"/>
            <a:ext cx="1190311" cy="343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36">
            <a:extLst>
              <a:ext uri="{FF2B5EF4-FFF2-40B4-BE49-F238E27FC236}">
                <a16:creationId xmlns:a16="http://schemas.microsoft.com/office/drawing/2014/main" id="{E224AE37-29C4-4003-8C7E-A5367942353E}"/>
              </a:ext>
            </a:extLst>
          </p:cNvPr>
          <p:cNvCxnSpPr>
            <a:cxnSpLocks/>
            <a:stCxn id="62" idx="6"/>
            <a:endCxn id="47" idx="2"/>
          </p:cNvCxnSpPr>
          <p:nvPr/>
        </p:nvCxnSpPr>
        <p:spPr>
          <a:xfrm>
            <a:off x="7974314" y="4983450"/>
            <a:ext cx="1633464" cy="5041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41">
            <a:extLst>
              <a:ext uri="{FF2B5EF4-FFF2-40B4-BE49-F238E27FC236}">
                <a16:creationId xmlns:a16="http://schemas.microsoft.com/office/drawing/2014/main" id="{25597A21-6ACA-4D49-B6ED-E2C804D5A499}"/>
              </a:ext>
            </a:extLst>
          </p:cNvPr>
          <p:cNvCxnSpPr>
            <a:cxnSpLocks/>
            <a:stCxn id="65" idx="3"/>
            <a:endCxn id="33" idx="7"/>
          </p:cNvCxnSpPr>
          <p:nvPr/>
        </p:nvCxnSpPr>
        <p:spPr>
          <a:xfrm flipH="1">
            <a:off x="7780987" y="2493217"/>
            <a:ext cx="574586" cy="558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42">
            <a:extLst>
              <a:ext uri="{FF2B5EF4-FFF2-40B4-BE49-F238E27FC236}">
                <a16:creationId xmlns:a16="http://schemas.microsoft.com/office/drawing/2014/main" id="{37FED06D-E1CF-4F2F-99FA-42A562C5A0BF}"/>
              </a:ext>
            </a:extLst>
          </p:cNvPr>
          <p:cNvCxnSpPr>
            <a:cxnSpLocks/>
            <a:stCxn id="65" idx="3"/>
            <a:endCxn id="33" idx="7"/>
          </p:cNvCxnSpPr>
          <p:nvPr/>
        </p:nvCxnSpPr>
        <p:spPr>
          <a:xfrm flipH="1">
            <a:off x="7780987" y="2493217"/>
            <a:ext cx="574586" cy="558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9">
            <a:extLst>
              <a:ext uri="{FF2B5EF4-FFF2-40B4-BE49-F238E27FC236}">
                <a16:creationId xmlns:a16="http://schemas.microsoft.com/office/drawing/2014/main" id="{9752425C-1A63-4397-9D17-D77BE160A139}"/>
              </a:ext>
            </a:extLst>
          </p:cNvPr>
          <p:cNvCxnSpPr>
            <a:cxnSpLocks/>
            <a:stCxn id="64" idx="2"/>
            <a:endCxn id="59" idx="6"/>
          </p:cNvCxnSpPr>
          <p:nvPr/>
        </p:nvCxnSpPr>
        <p:spPr>
          <a:xfrm flipH="1" flipV="1">
            <a:off x="6818144" y="1338861"/>
            <a:ext cx="2437100" cy="175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50">
            <a:extLst>
              <a:ext uri="{FF2B5EF4-FFF2-40B4-BE49-F238E27FC236}">
                <a16:creationId xmlns:a16="http://schemas.microsoft.com/office/drawing/2014/main" id="{B7815E0C-7A9B-4A6F-B041-07BCDFF5728E}"/>
              </a:ext>
            </a:extLst>
          </p:cNvPr>
          <p:cNvCxnSpPr>
            <a:cxnSpLocks/>
            <a:stCxn id="59" idx="4"/>
            <a:endCxn id="33" idx="0"/>
          </p:cNvCxnSpPr>
          <p:nvPr/>
        </p:nvCxnSpPr>
        <p:spPr>
          <a:xfrm>
            <a:off x="6665511" y="1491494"/>
            <a:ext cx="548363" cy="1379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65">
            <a:extLst>
              <a:ext uri="{FF2B5EF4-FFF2-40B4-BE49-F238E27FC236}">
                <a16:creationId xmlns:a16="http://schemas.microsoft.com/office/drawing/2014/main" id="{91FE1382-323D-41AA-9D79-3D61239A05CE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flipH="1">
            <a:off x="8466017" y="1591512"/>
            <a:ext cx="821369" cy="791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68">
            <a:extLst>
              <a:ext uri="{FF2B5EF4-FFF2-40B4-BE49-F238E27FC236}">
                <a16:creationId xmlns:a16="http://schemas.microsoft.com/office/drawing/2014/main" id="{56F554DC-14AC-45F6-935B-20BE7DE318C2}"/>
              </a:ext>
            </a:extLst>
          </p:cNvPr>
          <p:cNvCxnSpPr>
            <a:cxnSpLocks/>
            <a:stCxn id="65" idx="1"/>
            <a:endCxn id="59" idx="5"/>
          </p:cNvCxnSpPr>
          <p:nvPr/>
        </p:nvCxnSpPr>
        <p:spPr>
          <a:xfrm flipH="1" flipV="1">
            <a:off x="6773439" y="1446789"/>
            <a:ext cx="1582134" cy="935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71">
            <a:extLst>
              <a:ext uri="{FF2B5EF4-FFF2-40B4-BE49-F238E27FC236}">
                <a16:creationId xmlns:a16="http://schemas.microsoft.com/office/drawing/2014/main" id="{22E86BBF-15C9-4F51-9AD1-F5D318234337}"/>
              </a:ext>
            </a:extLst>
          </p:cNvPr>
          <p:cNvCxnSpPr>
            <a:cxnSpLocks/>
            <a:stCxn id="12" idx="6"/>
            <a:endCxn id="33" idx="1"/>
          </p:cNvCxnSpPr>
          <p:nvPr/>
        </p:nvCxnSpPr>
        <p:spPr>
          <a:xfrm>
            <a:off x="5579689" y="2120563"/>
            <a:ext cx="1067072" cy="930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79">
            <a:extLst>
              <a:ext uri="{FF2B5EF4-FFF2-40B4-BE49-F238E27FC236}">
                <a16:creationId xmlns:a16="http://schemas.microsoft.com/office/drawing/2014/main" id="{CED5E68F-A584-48D1-A3A4-4E45F6324F78}"/>
              </a:ext>
            </a:extLst>
          </p:cNvPr>
          <p:cNvCxnSpPr>
            <a:cxnSpLocks/>
            <a:stCxn id="88" idx="6"/>
            <a:endCxn id="47" idx="3"/>
          </p:cNvCxnSpPr>
          <p:nvPr/>
        </p:nvCxnSpPr>
        <p:spPr>
          <a:xfrm flipV="1">
            <a:off x="8983591" y="5983124"/>
            <a:ext cx="927287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95">
            <a:extLst>
              <a:ext uri="{FF2B5EF4-FFF2-40B4-BE49-F238E27FC236}">
                <a16:creationId xmlns:a16="http://schemas.microsoft.com/office/drawing/2014/main" id="{0BD2244B-5435-492E-911F-F2FCAF044316}"/>
              </a:ext>
            </a:extLst>
          </p:cNvPr>
          <p:cNvCxnSpPr>
            <a:cxnSpLocks/>
            <a:stCxn id="18" idx="5"/>
            <a:endCxn id="60" idx="1"/>
          </p:cNvCxnSpPr>
          <p:nvPr/>
        </p:nvCxnSpPr>
        <p:spPr>
          <a:xfrm>
            <a:off x="6312260" y="5152635"/>
            <a:ext cx="731233" cy="1295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98">
            <a:extLst>
              <a:ext uri="{FF2B5EF4-FFF2-40B4-BE49-F238E27FC236}">
                <a16:creationId xmlns:a16="http://schemas.microsoft.com/office/drawing/2014/main" id="{61926F80-0D43-4ED9-898C-7C57D7BD7668}"/>
              </a:ext>
            </a:extLst>
          </p:cNvPr>
          <p:cNvCxnSpPr>
            <a:cxnSpLocks/>
            <a:endCxn id="60" idx="3"/>
          </p:cNvCxnSpPr>
          <p:nvPr/>
        </p:nvCxnSpPr>
        <p:spPr>
          <a:xfrm>
            <a:off x="4693267" y="5803188"/>
            <a:ext cx="2350226" cy="753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04">
            <a:extLst>
              <a:ext uri="{FF2B5EF4-FFF2-40B4-BE49-F238E27FC236}">
                <a16:creationId xmlns:a16="http://schemas.microsoft.com/office/drawing/2014/main" id="{3EDAFE73-E1C7-438C-94F0-F45304A2EDCE}"/>
              </a:ext>
            </a:extLst>
          </p:cNvPr>
          <p:cNvCxnSpPr>
            <a:cxnSpLocks/>
            <a:stCxn id="18" idx="1"/>
            <a:endCxn id="61" idx="6"/>
          </p:cNvCxnSpPr>
          <p:nvPr/>
        </p:nvCxnSpPr>
        <p:spPr>
          <a:xfrm flipH="1" flipV="1">
            <a:off x="3580749" y="3653156"/>
            <a:ext cx="1542818" cy="474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07">
            <a:extLst>
              <a:ext uri="{FF2B5EF4-FFF2-40B4-BE49-F238E27FC236}">
                <a16:creationId xmlns:a16="http://schemas.microsoft.com/office/drawing/2014/main" id="{5FE9D2B8-2AC8-4935-AE64-6D5EC31A5563}"/>
              </a:ext>
            </a:extLst>
          </p:cNvPr>
          <p:cNvCxnSpPr>
            <a:cxnSpLocks/>
            <a:stCxn id="26" idx="2"/>
            <a:endCxn id="63" idx="7"/>
          </p:cNvCxnSpPr>
          <p:nvPr/>
        </p:nvCxnSpPr>
        <p:spPr>
          <a:xfrm flipH="1">
            <a:off x="8999175" y="3394385"/>
            <a:ext cx="885851" cy="244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12">
            <a:extLst>
              <a:ext uri="{FF2B5EF4-FFF2-40B4-BE49-F238E27FC236}">
                <a16:creationId xmlns:a16="http://schemas.microsoft.com/office/drawing/2014/main" id="{D39CEA14-6985-4E8F-B68C-423C502F907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583308" y="4018326"/>
            <a:ext cx="278228" cy="852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18">
            <a:extLst>
              <a:ext uri="{FF2B5EF4-FFF2-40B4-BE49-F238E27FC236}">
                <a16:creationId xmlns:a16="http://schemas.microsoft.com/office/drawing/2014/main" id="{6F6928F0-1A48-402D-9342-E2BFE702E88C}"/>
              </a:ext>
            </a:extLst>
          </p:cNvPr>
          <p:cNvCxnSpPr>
            <a:cxnSpLocks/>
            <a:stCxn id="64" idx="5"/>
            <a:endCxn id="26" idx="0"/>
          </p:cNvCxnSpPr>
          <p:nvPr/>
        </p:nvCxnSpPr>
        <p:spPr>
          <a:xfrm>
            <a:off x="9442584" y="1591512"/>
            <a:ext cx="1250582" cy="1326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25">
            <a:extLst>
              <a:ext uri="{FF2B5EF4-FFF2-40B4-BE49-F238E27FC236}">
                <a16:creationId xmlns:a16="http://schemas.microsoft.com/office/drawing/2014/main" id="{93FD5B8C-AFCA-44CF-9029-110C551DAC7A}"/>
              </a:ext>
            </a:extLst>
          </p:cNvPr>
          <p:cNvCxnSpPr>
            <a:cxnSpLocks/>
            <a:stCxn id="33" idx="6"/>
            <a:endCxn id="63" idx="2"/>
          </p:cNvCxnSpPr>
          <p:nvPr/>
        </p:nvCxnSpPr>
        <p:spPr>
          <a:xfrm>
            <a:off x="8015893" y="3487005"/>
            <a:ext cx="795942" cy="229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0">
            <a:extLst>
              <a:ext uri="{FF2B5EF4-FFF2-40B4-BE49-F238E27FC236}">
                <a16:creationId xmlns:a16="http://schemas.microsoft.com/office/drawing/2014/main" id="{02120118-DF62-4198-B915-69E084DFAA68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7941282" y="3794418"/>
            <a:ext cx="902695" cy="1109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240">
            <a:extLst>
              <a:ext uri="{FF2B5EF4-FFF2-40B4-BE49-F238E27FC236}">
                <a16:creationId xmlns:a16="http://schemas.microsoft.com/office/drawing/2014/main" id="{9E63E780-926F-44DF-9BF5-BDEDD391E066}"/>
              </a:ext>
            </a:extLst>
          </p:cNvPr>
          <p:cNvSpPr/>
          <p:nvPr/>
        </p:nvSpPr>
        <p:spPr>
          <a:xfrm>
            <a:off x="8827401" y="6188397"/>
            <a:ext cx="156190" cy="156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242">
            <a:extLst>
              <a:ext uri="{FF2B5EF4-FFF2-40B4-BE49-F238E27FC236}">
                <a16:creationId xmlns:a16="http://schemas.microsoft.com/office/drawing/2014/main" id="{6965882C-FE78-4916-9052-8253BE7EAD21}"/>
              </a:ext>
            </a:extLst>
          </p:cNvPr>
          <p:cNvCxnSpPr>
            <a:cxnSpLocks/>
            <a:stCxn id="88" idx="1"/>
            <a:endCxn id="62" idx="5"/>
          </p:cNvCxnSpPr>
          <p:nvPr/>
        </p:nvCxnSpPr>
        <p:spPr>
          <a:xfrm flipH="1" flipV="1">
            <a:off x="7941282" y="5063196"/>
            <a:ext cx="908992" cy="1148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45">
            <a:extLst>
              <a:ext uri="{FF2B5EF4-FFF2-40B4-BE49-F238E27FC236}">
                <a16:creationId xmlns:a16="http://schemas.microsoft.com/office/drawing/2014/main" id="{5434CC84-6A43-49E0-BF9A-5A3F67ECE74C}"/>
              </a:ext>
            </a:extLst>
          </p:cNvPr>
          <p:cNvCxnSpPr>
            <a:cxnSpLocks/>
            <a:stCxn id="88" idx="3"/>
            <a:endCxn id="60" idx="5"/>
          </p:cNvCxnSpPr>
          <p:nvPr/>
        </p:nvCxnSpPr>
        <p:spPr>
          <a:xfrm flipH="1">
            <a:off x="7151585" y="6321714"/>
            <a:ext cx="1698689" cy="234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323">
            <a:extLst>
              <a:ext uri="{FF2B5EF4-FFF2-40B4-BE49-F238E27FC236}">
                <a16:creationId xmlns:a16="http://schemas.microsoft.com/office/drawing/2014/main" id="{D4444082-FD0D-43AC-8837-5E415D469853}"/>
              </a:ext>
            </a:extLst>
          </p:cNvPr>
          <p:cNvCxnSpPr>
            <a:cxnSpLocks/>
            <a:stCxn id="65" idx="4"/>
            <a:endCxn id="63" idx="0"/>
          </p:cNvCxnSpPr>
          <p:nvPr/>
        </p:nvCxnSpPr>
        <p:spPr>
          <a:xfrm>
            <a:off x="8410795" y="2516090"/>
            <a:ext cx="510781" cy="1090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12">
            <a:extLst>
              <a:ext uri="{FF2B5EF4-FFF2-40B4-BE49-F238E27FC236}">
                <a16:creationId xmlns:a16="http://schemas.microsoft.com/office/drawing/2014/main" id="{A606D7F7-E35C-4004-8E16-D8F3ED908057}"/>
              </a:ext>
            </a:extLst>
          </p:cNvPr>
          <p:cNvSpPr/>
          <p:nvPr/>
        </p:nvSpPr>
        <p:spPr>
          <a:xfrm>
            <a:off x="4109162" y="5188001"/>
            <a:ext cx="689784" cy="698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1970292-45B8-4B41-9B9C-DBB54172BEC8}"/>
              </a:ext>
            </a:extLst>
          </p:cNvPr>
          <p:cNvSpPr txBox="1"/>
          <p:nvPr/>
        </p:nvSpPr>
        <p:spPr>
          <a:xfrm>
            <a:off x="1100752" y="14068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建成一社群網路圖</a:t>
            </a:r>
          </a:p>
        </p:txBody>
      </p:sp>
    </p:spTree>
    <p:extLst>
      <p:ext uri="{BB962C8B-B14F-4D97-AF65-F5344CB8AC3E}">
        <p14:creationId xmlns:p14="http://schemas.microsoft.com/office/powerpoint/2010/main" val="143572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4E1EA167-844A-45E8-BC88-D9711E2C9382}"/>
              </a:ext>
            </a:extLst>
          </p:cNvPr>
          <p:cNvSpPr/>
          <p:nvPr/>
        </p:nvSpPr>
        <p:spPr>
          <a:xfrm>
            <a:off x="5026404" y="3106085"/>
            <a:ext cx="897622" cy="6458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4531A3B-F208-4CC5-AF15-8274FEB028A4}"/>
              </a:ext>
            </a:extLst>
          </p:cNvPr>
          <p:cNvSpPr/>
          <p:nvPr/>
        </p:nvSpPr>
        <p:spPr>
          <a:xfrm>
            <a:off x="922789" y="1874938"/>
            <a:ext cx="3305262" cy="9962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/>
              <a:t>closeness</a:t>
            </a:r>
            <a:r>
              <a:rPr lang="zh-TW" altLang="en-US" dirty="0"/>
              <a:t> </a:t>
            </a:r>
            <a:r>
              <a:rPr lang="en-US" altLang="zh-TW" dirty="0"/>
              <a:t>centrality</a:t>
            </a:r>
          </a:p>
          <a:p>
            <a:pPr algn="ctr"/>
            <a:r>
              <a:rPr lang="zh-TW" altLang="en-US" dirty="0"/>
              <a:t>找出較受到大家所關注</a:t>
            </a:r>
            <a:r>
              <a:rPr lang="en-US" altLang="zh-TW" dirty="0"/>
              <a:t>node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888B3EF-2CFC-44BE-9EEC-04674AF075AC}"/>
              </a:ext>
            </a:extLst>
          </p:cNvPr>
          <p:cNvSpPr/>
          <p:nvPr/>
        </p:nvSpPr>
        <p:spPr>
          <a:xfrm>
            <a:off x="1077985" y="3751915"/>
            <a:ext cx="2994870" cy="99625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community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找出適合的搭配組合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94E11C55-D547-4621-8DB4-76ECFADB1A80}"/>
              </a:ext>
            </a:extLst>
          </p:cNvPr>
          <p:cNvGrpSpPr/>
          <p:nvPr/>
        </p:nvGrpSpPr>
        <p:grpSpPr>
          <a:xfrm rot="-3060000">
            <a:off x="7313430" y="2463101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DC9BD0B-47CF-4EC1-AB1E-21A3A940CB77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39852733-913F-484B-9ED0-127343B18370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F9E99B07-3968-48B1-A4EA-621B073BEF2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Oval 7">
            <a:extLst>
              <a:ext uri="{FF2B5EF4-FFF2-40B4-BE49-F238E27FC236}">
                <a16:creationId xmlns:a16="http://schemas.microsoft.com/office/drawing/2014/main" id="{291C850E-E87F-4473-B0AD-0FAC040AC1DB}"/>
              </a:ext>
            </a:extLst>
          </p:cNvPr>
          <p:cNvSpPr/>
          <p:nvPr/>
        </p:nvSpPr>
        <p:spPr>
          <a:xfrm>
            <a:off x="6448293" y="1780774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6C425D72-3A3C-45B0-ABD4-EED582DFAA17}"/>
              </a:ext>
            </a:extLst>
          </p:cNvPr>
          <p:cNvSpPr/>
          <p:nvPr/>
        </p:nvSpPr>
        <p:spPr>
          <a:xfrm>
            <a:off x="8343769" y="1076996"/>
            <a:ext cx="817009" cy="77697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9F8CF25B-3478-438C-96F8-52929D8781E3}"/>
              </a:ext>
            </a:extLst>
          </p:cNvPr>
          <p:cNvGrpSpPr/>
          <p:nvPr/>
        </p:nvGrpSpPr>
        <p:grpSpPr>
          <a:xfrm flipH="1">
            <a:off x="8682701" y="19628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EA32D296-C7AC-4FD1-ABB8-8D575BB927C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8D1B9F3-60AF-49C1-B6AD-9A9CC2DF8967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441E64EC-D9CE-4981-9699-0FD6976B95D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Oval 9">
            <a:extLst>
              <a:ext uri="{FF2B5EF4-FFF2-40B4-BE49-F238E27FC236}">
                <a16:creationId xmlns:a16="http://schemas.microsoft.com/office/drawing/2014/main" id="{9FBE7233-E773-490F-990F-B77A4362EE34}"/>
              </a:ext>
            </a:extLst>
          </p:cNvPr>
          <p:cNvSpPr/>
          <p:nvPr/>
        </p:nvSpPr>
        <p:spPr>
          <a:xfrm>
            <a:off x="10471268" y="1795510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9CB0FECB-6B36-4559-9165-0FE988D2648D}"/>
              </a:ext>
            </a:extLst>
          </p:cNvPr>
          <p:cNvGrpSpPr/>
          <p:nvPr/>
        </p:nvGrpSpPr>
        <p:grpSpPr>
          <a:xfrm rot="3060000" flipH="1">
            <a:off x="10244595" y="2463101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65B9B39D-65B5-47C7-885D-39A9C815E5F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55FAE433-851C-4E44-BFB7-310E60ECA5FB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A65D1510-8A7C-42A1-8F38-D7F752DC1DD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Oval 11">
            <a:extLst>
              <a:ext uri="{FF2B5EF4-FFF2-40B4-BE49-F238E27FC236}">
                <a16:creationId xmlns:a16="http://schemas.microsoft.com/office/drawing/2014/main" id="{B65050A4-B169-489B-8431-71D6DDFCE2B7}"/>
              </a:ext>
            </a:extLst>
          </p:cNvPr>
          <p:cNvSpPr/>
          <p:nvPr/>
        </p:nvSpPr>
        <p:spPr>
          <a:xfrm>
            <a:off x="6789205" y="4700131"/>
            <a:ext cx="875948" cy="79181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0">
            <a:extLst>
              <a:ext uri="{FF2B5EF4-FFF2-40B4-BE49-F238E27FC236}">
                <a16:creationId xmlns:a16="http://schemas.microsoft.com/office/drawing/2014/main" id="{8A982A00-4C7F-4886-A838-A8B578F33341}"/>
              </a:ext>
            </a:extLst>
          </p:cNvPr>
          <p:cNvGrpSpPr/>
          <p:nvPr/>
        </p:nvGrpSpPr>
        <p:grpSpPr>
          <a:xfrm rot="1965138">
            <a:off x="7609670" y="4211788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F5D3728C-6A85-4498-9FF9-8FC5B210724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F9550CA5-22AD-411F-8069-D6B6DDD29B6B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6F99ABBE-EB40-4A17-808D-89B7E7CB9BB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Oval 12">
            <a:extLst>
              <a:ext uri="{FF2B5EF4-FFF2-40B4-BE49-F238E27FC236}">
                <a16:creationId xmlns:a16="http://schemas.microsoft.com/office/drawing/2014/main" id="{640237AE-693D-4121-8EDB-B54CF20ABD0B}"/>
              </a:ext>
            </a:extLst>
          </p:cNvPr>
          <p:cNvSpPr/>
          <p:nvPr/>
        </p:nvSpPr>
        <p:spPr>
          <a:xfrm>
            <a:off x="10033294" y="4736554"/>
            <a:ext cx="875948" cy="791817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PSU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Group 34">
            <a:extLst>
              <a:ext uri="{FF2B5EF4-FFF2-40B4-BE49-F238E27FC236}">
                <a16:creationId xmlns:a16="http://schemas.microsoft.com/office/drawing/2014/main" id="{114A5316-5566-472E-86EC-4D588E4AA4A5}"/>
              </a:ext>
            </a:extLst>
          </p:cNvPr>
          <p:cNvGrpSpPr/>
          <p:nvPr/>
        </p:nvGrpSpPr>
        <p:grpSpPr>
          <a:xfrm rot="19920000" flipH="1">
            <a:off x="9845030" y="4264881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48" name="Oval 35">
              <a:extLst>
                <a:ext uri="{FF2B5EF4-FFF2-40B4-BE49-F238E27FC236}">
                  <a16:creationId xmlns:a16="http://schemas.microsoft.com/office/drawing/2014/main" id="{81B6BAAD-FAD0-4C27-B3F3-1EFB3D3CF54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Oval 36">
              <a:extLst>
                <a:ext uri="{FF2B5EF4-FFF2-40B4-BE49-F238E27FC236}">
                  <a16:creationId xmlns:a16="http://schemas.microsoft.com/office/drawing/2014/main" id="{3AFDBCAE-1F56-409A-B8FD-E81C99D0AA4D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37">
              <a:extLst>
                <a:ext uri="{FF2B5EF4-FFF2-40B4-BE49-F238E27FC236}">
                  <a16:creationId xmlns:a16="http://schemas.microsoft.com/office/drawing/2014/main" id="{F0778E2F-8B75-4949-AE40-42BF4905181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Rounded Rectangle 8">
            <a:extLst>
              <a:ext uri="{FF2B5EF4-FFF2-40B4-BE49-F238E27FC236}">
                <a16:creationId xmlns:a16="http://schemas.microsoft.com/office/drawing/2014/main" id="{C46357A1-D954-456C-A2DA-D866871C22E6}"/>
              </a:ext>
            </a:extLst>
          </p:cNvPr>
          <p:cNvSpPr>
            <a:spLocks noChangeAspect="1"/>
          </p:cNvSpPr>
          <p:nvPr/>
        </p:nvSpPr>
        <p:spPr>
          <a:xfrm>
            <a:off x="7747365" y="2689548"/>
            <a:ext cx="2225952" cy="1437238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96453-AE0B-4904-8272-3920CCF02878}"/>
              </a:ext>
            </a:extLst>
          </p:cNvPr>
          <p:cNvSpPr txBox="1"/>
          <p:nvPr/>
        </p:nvSpPr>
        <p:spPr>
          <a:xfrm>
            <a:off x="7367835" y="5118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該價位最多人使用之選擇</a:t>
            </a:r>
          </a:p>
        </p:txBody>
      </p:sp>
    </p:spTree>
    <p:extLst>
      <p:ext uri="{BB962C8B-B14F-4D97-AF65-F5344CB8AC3E}">
        <p14:creationId xmlns:p14="http://schemas.microsoft.com/office/powerpoint/2010/main" val="967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8" grpId="0" animBg="1"/>
      <p:bldP spid="24" grpId="0" animBg="1"/>
      <p:bldP spid="29" grpId="0" animBg="1"/>
      <p:bldP spid="34" grpId="0" animBg="1"/>
      <p:bldP spid="46" grpId="0" animBg="1"/>
      <p:bldP spid="51" grpId="0" animBg="1"/>
      <p:bldP spid="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303</Words>
  <Application>Microsoft Office PowerPoint</Application>
  <PresentationFormat>寬螢幕</PresentationFormat>
  <Paragraphs>56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Arial Unicode MS</vt:lpstr>
      <vt:lpstr>新細明體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彭顯詠</cp:lastModifiedBy>
  <cp:revision>130</cp:revision>
  <dcterms:created xsi:type="dcterms:W3CDTF">2018-04-24T17:14:44Z</dcterms:created>
  <dcterms:modified xsi:type="dcterms:W3CDTF">2020-05-13T12:54:57Z</dcterms:modified>
</cp:coreProperties>
</file>