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28" r:id="rId1"/>
  </p:sldMasterIdLst>
  <p:notesMasterIdLst>
    <p:notesMasterId r:id="rId47"/>
  </p:notesMasterIdLst>
  <p:handoutMasterIdLst>
    <p:handoutMasterId r:id="rId48"/>
  </p:handoutMasterIdLst>
  <p:sldIdLst>
    <p:sldId id="603" r:id="rId2"/>
    <p:sldId id="601" r:id="rId3"/>
    <p:sldId id="600" r:id="rId4"/>
    <p:sldId id="60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4740A"/>
    <a:srgbClr val="00B2B3"/>
    <a:srgbClr val="66FFCC"/>
    <a:srgbClr val="CCFF99"/>
    <a:srgbClr val="CCFFFF"/>
    <a:srgbClr val="33CCFF"/>
    <a:srgbClr val="F0720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5" autoAdjust="0"/>
    <p:restoredTop sz="96391" autoAdjust="0"/>
  </p:normalViewPr>
  <p:slideViewPr>
    <p:cSldViewPr>
      <p:cViewPr varScale="1">
        <p:scale>
          <a:sx n="114" d="100"/>
          <a:sy n="114" d="100"/>
        </p:scale>
        <p:origin x="11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282" y="9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39" y="4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899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39" y="9429899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A9DC49F-2C98-4804-8BD0-0D16E7010F5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62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39" y="4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53" y="4714952"/>
            <a:ext cx="5437178" cy="446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899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39" y="9429899"/>
            <a:ext cx="2945339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4" tIns="46099" rIns="92194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65ACD15-14B8-4798-BE9F-5F8E69748A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0490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16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24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75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9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78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4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62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04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0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063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93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397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139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46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887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05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436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369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229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509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538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62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115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479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842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606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541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005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01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681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652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540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9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824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564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02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97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72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31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71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11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000" dirty="0">
                <a:solidFill>
                  <a:srgbClr val="00B2B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9863"/>
            <a:ext cx="4105275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4875" y="1439863"/>
            <a:ext cx="4106863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8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sz="quarter" idx="12"/>
          </p:nvPr>
        </p:nvSpPr>
        <p:spPr>
          <a:xfrm>
            <a:off x="450850" y="1304926"/>
            <a:ext cx="8369300" cy="530962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60" descr="E版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866592"/>
            <a:ext cx="27622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66570" y="6557892"/>
            <a:ext cx="469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lang="zh-TW" altLang="en-US" sz="1200" kern="12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DAEE628D-6D48-464E-97C1-FF1A3360238A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74841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9144000" cy="239712"/>
          </a:xfrm>
          <a:prstGeom prst="rect">
            <a:avLst/>
          </a:prstGeom>
          <a:solidFill>
            <a:srgbClr val="00B2B3"/>
          </a:solidFill>
          <a:ln>
            <a:noFill/>
          </a:ln>
          <a:extLst/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0"/>
            <a:ext cx="83693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9863"/>
            <a:ext cx="8364538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  <p:sp>
        <p:nvSpPr>
          <p:cNvPr id="29741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8225" y="6619875"/>
            <a:ext cx="18002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5"/>
            <a:ext cx="6096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8774113" y="6646863"/>
            <a:ext cx="369887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 anchor="ctr"/>
          <a:lstStyle>
            <a:lvl1pPr eaLnBrk="0" hangingPunct="0"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itchFamily="2" charset="2"/>
              <a:defRPr kumimoji="1" sz="3200">
                <a:solidFill>
                  <a:srgbClr val="000099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None/>
              <a:defRPr/>
            </a:pPr>
            <a:fld id="{5FC9C313-E92C-4D78-880B-01E33A5A8232}" type="slidenum">
              <a:rPr lang="zh-TW" altLang="en-US" sz="1200" smtClean="0">
                <a:solidFill>
                  <a:srgbClr val="FFFFFF"/>
                </a:solidFill>
                <a:latin typeface="Arial"/>
                <a:ea typeface="微軟正黑體" panose="020B0604030504040204" pitchFamily="34" charset="-120"/>
              </a:rPr>
              <a:pPr eaLnBrk="1" hangingPunct="1">
                <a:spcBef>
                  <a:spcPct val="20000"/>
                </a:spcBef>
                <a:buClr>
                  <a:srgbClr val="FF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endParaRPr lang="en-US" altLang="zh-TW" sz="1200" dirty="0">
              <a:solidFill>
                <a:srgbClr val="FFFFFF"/>
              </a:solidFill>
              <a:latin typeface="Arial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TW" altLang="en-US" sz="4000" dirty="0" smtClean="0">
          <a:solidFill>
            <a:srgbClr val="00B2B3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www.ptt.cc/bbs/ca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4gNjT_gxWDBUH-n04LRwHngTFkXK6sly/view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tt.cc/bbs/Gossiping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E24E14A-D74B-C046-BE81-12BA327D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8369300" cy="1206500"/>
          </a:xfrm>
        </p:spPr>
        <p:txBody>
          <a:bodyPr/>
          <a:lstStyle/>
          <a:p>
            <a:r>
              <a:rPr lang="en-US" altLang="zh-TW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ptt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鄉民共同留言關聯視覺化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07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9"/>
          <p:cNvSpPr txBox="1"/>
          <p:nvPr/>
        </p:nvSpPr>
        <p:spPr>
          <a:xfrm>
            <a:off x="2771508" y="2636912"/>
            <a:ext cx="3600984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3200"/>
              <a:buFont typeface="Calibri"/>
              <a:buAutoNum type="arabicPeriod" startAt="3"/>
            </a:pP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</a:t>
            </a:r>
            <a:endParaRPr sz="32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1818680" y="3296036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2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0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0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語法介紹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863588" y="1952955"/>
            <a:ext cx="7416824" cy="295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不需要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任何代表結尾的符號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(;)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不需要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先指定變數的型態，之後可以任意轉換型態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單行註解為</a:t>
            </a:r>
            <a:r>
              <a:rPr lang="en-US" alt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多行註解則用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” ”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開頭與結尾，運用註解可以幫助自己或其他人看懂程式碼。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使用縮排而非 </a:t>
            </a:r>
            <a:r>
              <a:rPr lang="en-US" alt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}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來表示區塊 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縮排基本上為</a:t>
            </a:r>
            <a:r>
              <a:rPr lang="en-US" alt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個空白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，而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一個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，如果程式碼中交叉混用會導致程式出錯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可透過自己編輯器設定</a:t>
            </a:r>
            <a:r>
              <a:rPr lang="en-US" alt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 = 4</a:t>
            </a:r>
            <a:r>
              <a:rPr lang="zh-TW" alt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個空白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30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7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1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1"/>
          <p:cNvSpPr txBox="1"/>
          <p:nvPr/>
        </p:nvSpPr>
        <p:spPr>
          <a:xfrm>
            <a:off x="783562" y="996777"/>
            <a:ext cx="5588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基礎資料結構</a:t>
            </a: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783562" y="1538941"/>
            <a:ext cx="7416824" cy="167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是可以隨意更動大小的陣列，可透過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.append()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或是直接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上一個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來增加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內的資料，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可以計算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的長度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裡的資料可以是數值也可以是字串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是一個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值並對應一個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都可以是任意型態的變數，以下示範可以透過用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的方式取得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31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/>
          </a:p>
        </p:txBody>
      </p:sp>
      <p:pic>
        <p:nvPicPr>
          <p:cNvPr id="852" name="Google Shape;85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5817" y="3198039"/>
            <a:ext cx="2892769" cy="2716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3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2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2"/>
          <p:cNvSpPr txBox="1"/>
          <p:nvPr/>
        </p:nvSpPr>
        <p:spPr>
          <a:xfrm>
            <a:off x="783562" y="996777"/>
            <a:ext cx="5588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字串</a:t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783562" y="1538940"/>
            <a:ext cx="7416824" cy="134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字串可用 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雙引號“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或用 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單引號’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來進行標示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.replace(a,b)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方法可以將字串中的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替換成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+”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可將字串串接起來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.split()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可以將字串依指定的字元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字串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切割</a:t>
            </a:r>
            <a:endParaRPr/>
          </a:p>
        </p:txBody>
      </p:sp>
      <p:sp>
        <p:nvSpPr>
          <p:cNvPr id="861" name="Google Shape;861;p32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/>
          </a:p>
        </p:txBody>
      </p:sp>
      <p:pic>
        <p:nvPicPr>
          <p:cNvPr id="862" name="Google Shape;86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740" y="2933895"/>
            <a:ext cx="4680520" cy="2983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3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3"/>
          <p:cNvSpPr txBox="1"/>
          <p:nvPr/>
        </p:nvSpPr>
        <p:spPr>
          <a:xfrm>
            <a:off x="783562" y="996777"/>
            <a:ext cx="5588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判斷式、迴圈</a:t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783562" y="1538940"/>
            <a:ext cx="7416824" cy="102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每個流程的結尾是使用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冒號 “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”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，屬於該流程底下的執行動作不需要任何括號，而是使用縮排，縮排可以使用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或四格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，但</a:t>
            </a:r>
            <a:r>
              <a:rPr lang="zh-TW" alt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不可混用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的判斷式中，邏輯運算子使用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，而非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&amp;&amp;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33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/>
          </a:p>
        </p:txBody>
      </p:sp>
      <p:pic>
        <p:nvPicPr>
          <p:cNvPr id="872" name="Google Shape;87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1720" y="2656193"/>
            <a:ext cx="5040560" cy="3277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9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4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4"/>
          <p:cNvSpPr txBox="1"/>
          <p:nvPr/>
        </p:nvSpPr>
        <p:spPr>
          <a:xfrm>
            <a:off x="783562" y="996778"/>
            <a:ext cx="558863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檔案的讀寫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783562" y="1538941"/>
            <a:ext cx="7416824" cy="199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打開檔案，語法為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open(‘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檔案名稱’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’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模式’ 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模式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：只讀取檔案中的資料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預設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模式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：開啟一個新檔案將資料寫入，若檔案已存在，則會複寫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模式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：將資料累加至所開啟的檔案末端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.read()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讀取檔案</a:t>
            </a:r>
            <a:endParaRPr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.write()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寫入檔案，語法為 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f.write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(‘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想寫入的字串’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34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/>
          </a:p>
        </p:txBody>
      </p:sp>
      <p:pic>
        <p:nvPicPr>
          <p:cNvPr id="882" name="Google Shape;882;p34"/>
          <p:cNvPicPr preferRelativeResize="0"/>
          <p:nvPr/>
        </p:nvPicPr>
        <p:blipFill rotWithShape="1">
          <a:blip r:embed="rId4">
            <a:alphaModFix/>
          </a:blip>
          <a:srcRect l="14453" t="55417" r="34062" b="19931"/>
          <a:stretch/>
        </p:blipFill>
        <p:spPr>
          <a:xfrm>
            <a:off x="449036" y="3640269"/>
            <a:ext cx="8245928" cy="2220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47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5"/>
          <p:cNvSpPr txBox="1"/>
          <p:nvPr/>
        </p:nvSpPr>
        <p:spPr>
          <a:xfrm>
            <a:off x="2582633" y="2636912"/>
            <a:ext cx="3978734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3200"/>
              <a:buFont typeface="Calibri"/>
              <a:buAutoNum type="arabicPeriod" startAt="4"/>
            </a:pPr>
            <a:r>
              <a:rPr lang="en-US" altLang="zh-TW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</a:t>
            </a:r>
            <a:endParaRPr sz="32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35"/>
          <p:cNvSpPr/>
          <p:nvPr/>
        </p:nvSpPr>
        <p:spPr>
          <a:xfrm>
            <a:off x="1818680" y="3296036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35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36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6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介紹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783562" y="1640765"/>
            <a:ext cx="741682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的一個函式庫，最主要的功能是從</a:t>
            </a:r>
            <a:r>
              <a:rPr lang="zh-TW" alt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網頁抓取數據</a:t>
            </a:r>
            <a:r>
              <a:rPr lang="zh-TW" altLang="en-US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提供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的函數用來處理搜索、修改分析等功能。通過解析文檔為用戶提供需要抓取的數據。</a:t>
            </a:r>
            <a:endParaRPr/>
          </a:p>
        </p:txBody>
      </p:sp>
      <p:sp>
        <p:nvSpPr>
          <p:cNvPr id="897" name="Google Shape;897;p36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/>
          </a:p>
        </p:txBody>
      </p:sp>
      <p:pic>
        <p:nvPicPr>
          <p:cNvPr id="898" name="Google Shape;8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740" y="2974930"/>
            <a:ext cx="3971342" cy="2647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60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7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基本架構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37"/>
          <p:cNvSpPr/>
          <p:nvPr/>
        </p:nvSpPr>
        <p:spPr>
          <a:xfrm>
            <a:off x="251521" y="3897052"/>
            <a:ext cx="889247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&lt;html&gt;&lt;/html&gt;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此標籤是放置在整個文件的開始和結束之處，供瀏覽器識別此文件為合法的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&lt;head&gt;&lt;/head&gt;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此標籤是用來表示標頭資訊的開始與結束，在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之間可加入其它標籤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&lt;title&gt;&lt;/title&gt;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&lt;title&gt;&lt;/title&gt;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此標籤中的就是網頁的標題，也是瀏覽器最左上面的標題，若沒設則只會顯示成此網頁所在的網址。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&lt;body&gt;&lt;/body&gt;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此標籤中所寫的內容即會顯示於網頁裡面。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37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/>
          </a:p>
        </p:txBody>
      </p:sp>
      <p:pic>
        <p:nvPicPr>
          <p:cNvPr id="908" name="Google Shape;90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5434" y="1639474"/>
            <a:ext cx="3913135" cy="2257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62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Google Shape;91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38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8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PTT - HTML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介紹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6" name="Google Shape;916;p38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/>
          </a:p>
        </p:txBody>
      </p:sp>
      <p:sp>
        <p:nvSpPr>
          <p:cNvPr id="917" name="Google Shape;917;p38"/>
          <p:cNvSpPr/>
          <p:nvPr/>
        </p:nvSpPr>
        <p:spPr>
          <a:xfrm>
            <a:off x="783562" y="1533128"/>
            <a:ext cx="741682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PTT 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喵版為例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https://www.ptt.cc/bbs/cat/index.html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進入網頁後，按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F12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查看網頁架構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8" name="Google Shape;918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348" y="2288652"/>
            <a:ext cx="7290037" cy="3674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9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481E0-235C-AD4E-8259-A249901C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16" y="255234"/>
            <a:ext cx="8369300" cy="1206500"/>
          </a:xfrm>
        </p:spPr>
        <p:txBody>
          <a:bodyPr/>
          <a:lstStyle/>
          <a:p>
            <a:r>
              <a:rPr kumimoji="1" lang="en-US" altLang="zh-TW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ptt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鄉民共同留言關聯視覺化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BC88AA-7636-1743-84DE-F8DB48958178}"/>
              </a:ext>
            </a:extLst>
          </p:cNvPr>
          <p:cNvGrpSpPr/>
          <p:nvPr/>
        </p:nvGrpSpPr>
        <p:grpSpPr>
          <a:xfrm>
            <a:off x="3076101" y="3236891"/>
            <a:ext cx="2270222" cy="2187394"/>
            <a:chOff x="4129681" y="1115807"/>
            <a:chExt cx="2270222" cy="2187394"/>
          </a:xfrm>
        </p:grpSpPr>
        <p:pic>
          <p:nvPicPr>
            <p:cNvPr id="5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C1A4CF62-83E5-6F48-84B1-471D30737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786" y="1115807"/>
              <a:ext cx="476184" cy="47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「person icon」的圖片搜尋結果">
              <a:extLst>
                <a:ext uri="{FF2B5EF4-FFF2-40B4-BE49-F238E27FC236}">
                  <a16:creationId xmlns:a16="http://schemas.microsoft.com/office/drawing/2014/main" id="{409190C5-CC2B-5243-B4E4-DE564BCFE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1727" y="2306529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「person icon」的圖片搜尋結果">
              <a:extLst>
                <a:ext uri="{FF2B5EF4-FFF2-40B4-BE49-F238E27FC236}">
                  <a16:creationId xmlns:a16="http://schemas.microsoft.com/office/drawing/2014/main" id="{07259811-CFF9-6840-A8B1-C74528AF2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127" y="2306529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「person icon」的圖片搜尋結果">
              <a:extLst>
                <a:ext uri="{FF2B5EF4-FFF2-40B4-BE49-F238E27FC236}">
                  <a16:creationId xmlns:a16="http://schemas.microsoft.com/office/drawing/2014/main" id="{60CBDC08-96E0-1745-B5A5-05A9E1DB9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27" y="2306529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5EF8B502-8F59-2644-983D-0E0FE0121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753" y="1115807"/>
              <a:ext cx="476184" cy="47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C1DB46EB-5FBF-A24F-B8F8-F1D91220F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719" y="1115807"/>
              <a:ext cx="476184" cy="47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AB20A13-AAA0-3540-8E28-31514DA2C97A}"/>
                </a:ext>
              </a:extLst>
            </p:cNvPr>
            <p:cNvSpPr txBox="1"/>
            <p:nvPr/>
          </p:nvSpPr>
          <p:spPr>
            <a:xfrm>
              <a:off x="4698924" y="293386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計算推文關係</a:t>
              </a:r>
            </a:p>
          </p:txBody>
        </p:sp>
        <p:cxnSp>
          <p:nvCxnSpPr>
            <p:cNvPr id="12" name="直線單箭頭接點 29">
              <a:extLst>
                <a:ext uri="{FF2B5EF4-FFF2-40B4-BE49-F238E27FC236}">
                  <a16:creationId xmlns:a16="http://schemas.microsoft.com/office/drawing/2014/main" id="{3512A7B5-D326-154C-AE8C-BE3D384146B4}"/>
                </a:ext>
              </a:extLst>
            </p:cNvPr>
            <p:cNvCxnSpPr/>
            <p:nvPr/>
          </p:nvCxnSpPr>
          <p:spPr bwMode="auto">
            <a:xfrm flipV="1">
              <a:off x="4796354" y="1638045"/>
              <a:ext cx="0" cy="543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30">
              <a:extLst>
                <a:ext uri="{FF2B5EF4-FFF2-40B4-BE49-F238E27FC236}">
                  <a16:creationId xmlns:a16="http://schemas.microsoft.com/office/drawing/2014/main" id="{0B08AD2B-7513-D542-AF0C-A35584B2270F}"/>
                </a:ext>
              </a:extLst>
            </p:cNvPr>
            <p:cNvCxnSpPr>
              <a:endCxn id="9" idx="2"/>
            </p:cNvCxnSpPr>
            <p:nvPr/>
          </p:nvCxnSpPr>
          <p:spPr bwMode="auto">
            <a:xfrm flipV="1">
              <a:off x="4934137" y="1591991"/>
              <a:ext cx="536708" cy="589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31">
              <a:extLst>
                <a:ext uri="{FF2B5EF4-FFF2-40B4-BE49-F238E27FC236}">
                  <a16:creationId xmlns:a16="http://schemas.microsoft.com/office/drawing/2014/main" id="{11F8F89C-5237-7D4B-93BA-06BA531444C2}"/>
                </a:ext>
              </a:extLst>
            </p:cNvPr>
            <p:cNvCxnSpPr/>
            <p:nvPr/>
          </p:nvCxnSpPr>
          <p:spPr bwMode="auto">
            <a:xfrm flipH="1" flipV="1">
              <a:off x="4871701" y="1666929"/>
              <a:ext cx="612053" cy="514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32">
              <a:extLst>
                <a:ext uri="{FF2B5EF4-FFF2-40B4-BE49-F238E27FC236}">
                  <a16:creationId xmlns:a16="http://schemas.microsoft.com/office/drawing/2014/main" id="{7326D812-7CB9-384C-B327-C850730E49F0}"/>
                </a:ext>
              </a:extLst>
            </p:cNvPr>
            <p:cNvCxnSpPr/>
            <p:nvPr/>
          </p:nvCxnSpPr>
          <p:spPr bwMode="auto">
            <a:xfrm flipV="1">
              <a:off x="5546190" y="1666929"/>
              <a:ext cx="550788" cy="514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33">
              <a:extLst>
                <a:ext uri="{FF2B5EF4-FFF2-40B4-BE49-F238E27FC236}">
                  <a16:creationId xmlns:a16="http://schemas.microsoft.com/office/drawing/2014/main" id="{B0BEC57D-B25E-3C4F-9410-82FDED25737E}"/>
                </a:ext>
              </a:extLst>
            </p:cNvPr>
            <p:cNvCxnSpPr/>
            <p:nvPr/>
          </p:nvCxnSpPr>
          <p:spPr bwMode="auto">
            <a:xfrm flipV="1">
              <a:off x="6188543" y="1666929"/>
              <a:ext cx="12422" cy="514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向右箭號 16">
              <a:extLst>
                <a:ext uri="{FF2B5EF4-FFF2-40B4-BE49-F238E27FC236}">
                  <a16:creationId xmlns:a16="http://schemas.microsoft.com/office/drawing/2014/main" id="{14195036-D88E-2B4E-B382-AC1A92580D4A}"/>
                </a:ext>
              </a:extLst>
            </p:cNvPr>
            <p:cNvSpPr/>
            <p:nvPr/>
          </p:nvSpPr>
          <p:spPr bwMode="auto">
            <a:xfrm>
              <a:off x="4129681" y="1591991"/>
              <a:ext cx="336382" cy="514316"/>
            </a:xfrm>
            <a:prstGeom prst="rightArrow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717E79-A425-C94E-819C-328D22043D04}"/>
              </a:ext>
            </a:extLst>
          </p:cNvPr>
          <p:cNvGrpSpPr/>
          <p:nvPr/>
        </p:nvGrpSpPr>
        <p:grpSpPr>
          <a:xfrm>
            <a:off x="6050000" y="3136530"/>
            <a:ext cx="2443465" cy="2218737"/>
            <a:chOff x="6508623" y="1085786"/>
            <a:chExt cx="2443465" cy="2218737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E6C6F20-CF2C-AB4D-9A2D-982D1231EF90}"/>
                </a:ext>
              </a:extLst>
            </p:cNvPr>
            <p:cNvSpPr txBox="1"/>
            <p:nvPr/>
          </p:nvSpPr>
          <p:spPr>
            <a:xfrm>
              <a:off x="7151595" y="293519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計算共同推文率</a:t>
              </a:r>
            </a:p>
          </p:txBody>
        </p:sp>
        <p:pic>
          <p:nvPicPr>
            <p:cNvPr id="20" name="Picture 4" descr="「person icon」的圖片搜尋結果">
              <a:extLst>
                <a:ext uri="{FF2B5EF4-FFF2-40B4-BE49-F238E27FC236}">
                  <a16:creationId xmlns:a16="http://schemas.microsoft.com/office/drawing/2014/main" id="{62485E73-DD94-2946-A394-1EACBAA55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480" y="1085786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「person icon」的圖片搜尋結果">
              <a:extLst>
                <a:ext uri="{FF2B5EF4-FFF2-40B4-BE49-F238E27FC236}">
                  <a16:creationId xmlns:a16="http://schemas.microsoft.com/office/drawing/2014/main" id="{C8C6F548-95AC-E04B-8E3F-5AC01B4B7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505" y="2398593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「person icon」的圖片搜尋結果">
              <a:extLst>
                <a:ext uri="{FF2B5EF4-FFF2-40B4-BE49-F238E27FC236}">
                  <a16:creationId xmlns:a16="http://schemas.microsoft.com/office/drawing/2014/main" id="{D5213BEA-47FF-D445-9294-DC5F04D98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54" y="1373626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「person icon」的圖片搜尋結果">
              <a:extLst>
                <a:ext uri="{FF2B5EF4-FFF2-40B4-BE49-F238E27FC236}">
                  <a16:creationId xmlns:a16="http://schemas.microsoft.com/office/drawing/2014/main" id="{791F49B5-BC7A-EF4F-8AA7-9A161195B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2001" y="2334020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「person icon」的圖片搜尋結果">
              <a:extLst>
                <a:ext uri="{FF2B5EF4-FFF2-40B4-BE49-F238E27FC236}">
                  <a16:creationId xmlns:a16="http://schemas.microsoft.com/office/drawing/2014/main" id="{1682AF23-738F-354C-9903-CA2E451A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523" y="1759849"/>
              <a:ext cx="389254" cy="421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向右箭號 24">
              <a:extLst>
                <a:ext uri="{FF2B5EF4-FFF2-40B4-BE49-F238E27FC236}">
                  <a16:creationId xmlns:a16="http://schemas.microsoft.com/office/drawing/2014/main" id="{219EB38B-4D80-954B-B443-A3C5B3A3A19E}"/>
                </a:ext>
              </a:extLst>
            </p:cNvPr>
            <p:cNvSpPr/>
            <p:nvPr/>
          </p:nvSpPr>
          <p:spPr bwMode="auto">
            <a:xfrm>
              <a:off x="6508623" y="1587814"/>
              <a:ext cx="336382" cy="514316"/>
            </a:xfrm>
            <a:prstGeom prst="rightArrow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2339AED-9F94-DD40-97C5-B4B9995C1F22}"/>
                </a:ext>
              </a:extLst>
            </p:cNvPr>
            <p:cNvCxnSpPr/>
            <p:nvPr/>
          </p:nvCxnSpPr>
          <p:spPr bwMode="auto">
            <a:xfrm flipH="1">
              <a:off x="7628132" y="1611846"/>
              <a:ext cx="149976" cy="722174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048E8C10-B490-344F-8B63-FF277C82F33D}"/>
                </a:ext>
              </a:extLst>
            </p:cNvPr>
            <p:cNvCxnSpPr>
              <a:endCxn id="24" idx="3"/>
            </p:cNvCxnSpPr>
            <p:nvPr/>
          </p:nvCxnSpPr>
          <p:spPr bwMode="auto">
            <a:xfrm flipH="1">
              <a:off x="7408777" y="1686957"/>
              <a:ext cx="906754" cy="2835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8B4E3A-5F69-944A-9C48-9204474A772B}"/>
                </a:ext>
              </a:extLst>
            </p:cNvPr>
            <p:cNvCxnSpPr>
              <a:stCxn id="22" idx="1"/>
            </p:cNvCxnSpPr>
            <p:nvPr/>
          </p:nvCxnSpPr>
          <p:spPr bwMode="auto">
            <a:xfrm flipH="1" flipV="1">
              <a:off x="8036125" y="1340045"/>
              <a:ext cx="394929" cy="24427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AF02F27-D035-7445-9DEF-B6EF35DE9BBE}"/>
                </a:ext>
              </a:extLst>
            </p:cNvPr>
            <p:cNvCxnSpPr>
              <a:endCxn id="20" idx="1"/>
            </p:cNvCxnSpPr>
            <p:nvPr/>
          </p:nvCxnSpPr>
          <p:spPr bwMode="auto">
            <a:xfrm flipV="1">
              <a:off x="7281333" y="1296484"/>
              <a:ext cx="302147" cy="39047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52D1B63-5F4C-6E49-8507-7803C27768B0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 bwMode="auto">
            <a:xfrm>
              <a:off x="7408777" y="1970547"/>
              <a:ext cx="923224" cy="57417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C495E47-5DE0-FE48-BC29-D50DF0534BBB}"/>
                </a:ext>
              </a:extLst>
            </p:cNvPr>
            <p:cNvCxnSpPr>
              <a:endCxn id="21" idx="1"/>
            </p:cNvCxnSpPr>
            <p:nvPr/>
          </p:nvCxnSpPr>
          <p:spPr bwMode="auto">
            <a:xfrm>
              <a:off x="7256650" y="2257632"/>
              <a:ext cx="176855" cy="3516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4E80123-656B-B84D-A33F-F6C66945CD34}"/>
                </a:ext>
              </a:extLst>
            </p:cNvPr>
            <p:cNvCxnSpPr/>
            <p:nvPr/>
          </p:nvCxnSpPr>
          <p:spPr bwMode="auto">
            <a:xfrm flipH="1">
              <a:off x="8539502" y="1859543"/>
              <a:ext cx="86179" cy="3616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1D1B0235-7AEB-7245-B1F6-45E13EDB538C}"/>
                </a:ext>
              </a:extLst>
            </p:cNvPr>
            <p:cNvCxnSpPr/>
            <p:nvPr/>
          </p:nvCxnSpPr>
          <p:spPr bwMode="auto">
            <a:xfrm flipH="1">
              <a:off x="7870389" y="2678158"/>
              <a:ext cx="363200" cy="21721"/>
            </a:xfrm>
            <a:prstGeom prst="line">
              <a:avLst/>
            </a:prstGeom>
            <a:solidFill>
              <a:schemeClr val="accent1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4A61B01-8D6E-CF45-A572-B3FD3F9877DB}"/>
                </a:ext>
              </a:extLst>
            </p:cNvPr>
            <p:cNvCxnSpPr/>
            <p:nvPr/>
          </p:nvCxnSpPr>
          <p:spPr bwMode="auto">
            <a:xfrm flipH="1">
              <a:off x="7833302" y="1867913"/>
              <a:ext cx="597753" cy="64931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6C8CF55-01A6-194F-8E5A-B74EF691BA00}"/>
                </a:ext>
              </a:extLst>
            </p:cNvPr>
            <p:cNvCxnSpPr/>
            <p:nvPr/>
          </p:nvCxnSpPr>
          <p:spPr bwMode="auto">
            <a:xfrm>
              <a:off x="7918019" y="1560253"/>
              <a:ext cx="477373" cy="773767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8692B54-2FED-F44E-B7BC-E0917AF233D2}"/>
              </a:ext>
            </a:extLst>
          </p:cNvPr>
          <p:cNvGrpSpPr/>
          <p:nvPr/>
        </p:nvGrpSpPr>
        <p:grpSpPr>
          <a:xfrm>
            <a:off x="606711" y="3090115"/>
            <a:ext cx="1958732" cy="1656743"/>
            <a:chOff x="228600" y="762000"/>
            <a:chExt cx="2034932" cy="1751131"/>
          </a:xfrm>
        </p:grpSpPr>
        <p:pic>
          <p:nvPicPr>
            <p:cNvPr id="37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3A95387F-4193-7543-9744-E8F54B499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57" y="1527079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999B159A-3189-DD4C-9CB5-B36E509C3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16" y="1579681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D2DBE88E-7875-1043-A084-F953A9EAC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41" y="762000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B396E207-EB02-C348-8B68-87811AABC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811059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5181768E-0466-C844-AD97-A5A377EA7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082" y="1001855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4" descr="ãdocument iconãçåçæå°çµæ">
              <a:extLst>
                <a:ext uri="{FF2B5EF4-FFF2-40B4-BE49-F238E27FC236}">
                  <a16:creationId xmlns:a16="http://schemas.microsoft.com/office/drawing/2014/main" id="{484BDA26-842A-FE48-A2D3-8F79A907A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066" y="1579681"/>
              <a:ext cx="933450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4C9FF0A-BD9E-3C4B-868D-F8A02910058F}"/>
              </a:ext>
            </a:extLst>
          </p:cNvPr>
          <p:cNvSpPr txBox="1"/>
          <p:nvPr/>
        </p:nvSpPr>
        <p:spPr>
          <a:xfrm>
            <a:off x="887878" y="492420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爬取</a:t>
            </a:r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PTT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文章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FAD281-2202-974D-B5C5-936F6F1F675B}"/>
              </a:ext>
            </a:extLst>
          </p:cNvPr>
          <p:cNvSpPr/>
          <p:nvPr/>
        </p:nvSpPr>
        <p:spPr>
          <a:xfrm>
            <a:off x="856956" y="1656970"/>
            <a:ext cx="7963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輿論操控會利用大量帳號，在特別立場的文章下推文或噓文，以達到帶風向的目的</a:t>
            </a:r>
            <a:endParaRPr lang="en-US" altLang="zh-TW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F094D62-E3C9-9A47-B143-6734CF59C387}"/>
              </a:ext>
            </a:extLst>
          </p:cNvPr>
          <p:cNvSpPr/>
          <p:nvPr/>
        </p:nvSpPr>
        <p:spPr>
          <a:xfrm>
            <a:off x="990600" y="609705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https://drive.google.com/file/d/14gNjT_gxWDBUH-n04LRwHngTFkXK6sly/view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AF4F03A-8EFB-9F40-BB03-ACC00200AB67}"/>
              </a:ext>
            </a:extLst>
          </p:cNvPr>
          <p:cNvSpPr txBox="1"/>
          <p:nvPr/>
        </p:nvSpPr>
        <p:spPr>
          <a:xfrm>
            <a:off x="137929" y="609705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資料集</a:t>
            </a:r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7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9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9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PTT - HTML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介紹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39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/>
          </a:p>
        </p:txBody>
      </p:sp>
      <p:pic>
        <p:nvPicPr>
          <p:cNvPr id="927" name="Google Shape;92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421" y="1736812"/>
            <a:ext cx="6983161" cy="3939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88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40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783563" y="1534469"/>
            <a:ext cx="69144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zh-TW" alt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取得當前網頁內容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40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/>
          </a:p>
        </p:txBody>
      </p:sp>
      <p:pic>
        <p:nvPicPr>
          <p:cNvPr id="937" name="Google Shape;93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578" y="1961411"/>
            <a:ext cx="7596844" cy="387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53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41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1"/>
          <p:cNvSpPr txBox="1"/>
          <p:nvPr/>
        </p:nvSpPr>
        <p:spPr>
          <a:xfrm>
            <a:off x="783562" y="996777"/>
            <a:ext cx="4832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找標題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Google Shape;945;p41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/>
          </a:p>
        </p:txBody>
      </p:sp>
      <p:pic>
        <p:nvPicPr>
          <p:cNvPr id="946" name="Google Shape;94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6357" y="1533128"/>
            <a:ext cx="4931286" cy="4419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11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42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783562" y="996777"/>
            <a:ext cx="67767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.find_all()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42"/>
          <p:cNvSpPr/>
          <p:nvPr/>
        </p:nvSpPr>
        <p:spPr>
          <a:xfrm>
            <a:off x="783563" y="1534469"/>
            <a:ext cx="69144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取得當前網頁中，標籤為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&lt;div&gt;&lt;/div&gt;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r-ent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的所有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文字。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42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/>
          </a:p>
        </p:txBody>
      </p:sp>
      <p:pic>
        <p:nvPicPr>
          <p:cNvPr id="956" name="Google Shape;95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612" y="1969773"/>
            <a:ext cx="6109244" cy="394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58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43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3"/>
          <p:cNvSpPr txBox="1"/>
          <p:nvPr/>
        </p:nvSpPr>
        <p:spPr>
          <a:xfrm>
            <a:off x="783562" y="996777"/>
            <a:ext cx="5769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.find()</a:t>
            </a:r>
            <a:endParaRPr sz="28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43"/>
          <p:cNvSpPr/>
          <p:nvPr/>
        </p:nvSpPr>
        <p:spPr>
          <a:xfrm>
            <a:off x="783563" y="1534470"/>
            <a:ext cx="6914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取得當前網頁中，標籤為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&lt;div&gt;&lt;/div&gt;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r-ent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的所有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文字。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在第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行新增抓取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43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/>
          </a:p>
        </p:txBody>
      </p:sp>
      <p:pic>
        <p:nvPicPr>
          <p:cNvPr id="966" name="Google Shape;96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268" y="1952836"/>
            <a:ext cx="6588732" cy="389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16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44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44"/>
          <p:cNvSpPr txBox="1"/>
          <p:nvPr/>
        </p:nvSpPr>
        <p:spPr>
          <a:xfrm>
            <a:off x="783562" y="996777"/>
            <a:ext cx="56966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找標題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44"/>
          <p:cNvSpPr/>
          <p:nvPr/>
        </p:nvSpPr>
        <p:spPr>
          <a:xfrm>
            <a:off x="783563" y="1534470"/>
            <a:ext cx="6914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取得當前網頁中，標籤為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&lt;div&gt;&lt;/div&gt;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r-ent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的所有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文字。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在第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行新增抓取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的。依序第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行找尋標籤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裡面的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5" name="Google Shape;975;p44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/>
          </a:p>
        </p:txBody>
      </p:sp>
      <p:pic>
        <p:nvPicPr>
          <p:cNvPr id="976" name="Google Shape;97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066" y="1998948"/>
            <a:ext cx="7637871" cy="3707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89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45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5"/>
          <p:cNvSpPr txBox="1"/>
          <p:nvPr/>
        </p:nvSpPr>
        <p:spPr>
          <a:xfrm>
            <a:off x="783562" y="996777"/>
            <a:ext cx="56966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找連結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783563" y="1534470"/>
            <a:ext cx="69144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取得當前網頁中，標籤為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&lt;div&gt;&lt;/div&gt;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r-ent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的所有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文字。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在第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行新增抓取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名稱為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的。依序第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行找尋標籤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裡面的</a:t>
            </a:r>
            <a:r>
              <a:rPr lang="en-US" altLang="zh-TW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zh-TW" alt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5" name="Google Shape;985;p45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/>
          </a:p>
        </p:txBody>
      </p:sp>
      <p:pic>
        <p:nvPicPr>
          <p:cNvPr id="986" name="Google Shape;98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178" y="1986693"/>
            <a:ext cx="7273255" cy="3928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05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" name="Google Shape;99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46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6"/>
          <p:cNvSpPr txBox="1"/>
          <p:nvPr/>
        </p:nvSpPr>
        <p:spPr>
          <a:xfrm>
            <a:off x="783562" y="996777"/>
            <a:ext cx="56966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 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找標題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46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/>
          </a:p>
        </p:txBody>
      </p:sp>
      <p:pic>
        <p:nvPicPr>
          <p:cNvPr id="995" name="Google Shape;99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306" y="1592796"/>
            <a:ext cx="6945391" cy="435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80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7"/>
          <p:cNvSpPr txBox="1"/>
          <p:nvPr/>
        </p:nvSpPr>
        <p:spPr>
          <a:xfrm>
            <a:off x="2281172" y="2636912"/>
            <a:ext cx="4581656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3200"/>
              <a:buFont typeface="Calibri"/>
              <a:buAutoNum type="arabicPeriod" startAt="5"/>
            </a:pPr>
            <a:r>
              <a:rPr lang="en-US" altLang="zh-TW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格式介紹與轉換</a:t>
            </a:r>
            <a:endParaRPr sz="32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1" name="Google Shape;1001;p47"/>
          <p:cNvSpPr/>
          <p:nvPr/>
        </p:nvSpPr>
        <p:spPr>
          <a:xfrm>
            <a:off x="1818680" y="3296036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38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Google Shape;100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48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8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認識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Google Shape;1009;p48"/>
          <p:cNvSpPr/>
          <p:nvPr/>
        </p:nvSpPr>
        <p:spPr>
          <a:xfrm>
            <a:off x="738348" y="1647964"/>
            <a:ext cx="4157689" cy="231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355"/>
              </a:buClr>
              <a:buSzPts val="1400"/>
              <a:buFont typeface="Calibri"/>
              <a:buAutoNum type="arabicPeriod"/>
            </a:pP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en-US" alt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Object Notation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物件表示法）</a:t>
            </a:r>
            <a:endParaRPr sz="1400">
              <a:solidFill>
                <a:srgbClr val="2533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355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格式容易瞭解，閱讀及修改方便</a:t>
            </a:r>
            <a:endParaRPr sz="1400">
              <a:solidFill>
                <a:srgbClr val="2533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355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許多程式都支援函式庫讀取或修改 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</a:t>
            </a:r>
            <a:endParaRPr sz="1400">
              <a:solidFill>
                <a:srgbClr val="2533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3355"/>
              </a:buClr>
              <a:buSzPts val="1400"/>
              <a:buFont typeface="Calibri"/>
              <a:buAutoNum type="arabicPeriod"/>
            </a:pP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格式主要分為兩種：</a:t>
            </a:r>
            <a:endParaRPr sz="1400">
              <a:solidFill>
                <a:srgbClr val="2533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物件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(object)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用大括號 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陣列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(array)</a:t>
            </a:r>
            <a:r>
              <a:rPr lang="zh-TW" altLang="en-US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用中括號 </a:t>
            </a:r>
            <a:r>
              <a:rPr lang="en-US" altLang="zh-TW" sz="1400">
                <a:solidFill>
                  <a:srgbClr val="2533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]</a:t>
            </a:r>
            <a:endParaRPr sz="1400">
              <a:solidFill>
                <a:srgbClr val="2533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48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/>
          </a:p>
        </p:txBody>
      </p:sp>
      <p:pic>
        <p:nvPicPr>
          <p:cNvPr id="1011" name="Google Shape;101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8045" y="1647964"/>
            <a:ext cx="3528231" cy="3884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9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2"/>
          </p:nvPr>
        </p:nvSpPr>
        <p:spPr>
          <a:xfrm>
            <a:off x="450850" y="1304926"/>
            <a:ext cx="8369300" cy="711494"/>
          </a:xfrm>
        </p:spPr>
        <p:txBody>
          <a:bodyPr/>
          <a:lstStyle/>
          <a:p>
            <a:r>
              <a:rPr lang="zh-TW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觀察八卦版上所有超過</a:t>
            </a:r>
            <a:r>
              <a:rPr lang="en-US" altLang="zh-TW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100</a:t>
            </a:r>
            <a:r>
              <a:rPr lang="zh-TW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次推文的</a:t>
            </a:r>
            <a:r>
              <a:rPr lang="en-US" altLang="zh-TW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r>
              <a:rPr lang="zh-TW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，計算兩兩之間共同推文的次，並計算共同推文率</a:t>
            </a:r>
            <a:endParaRPr lang="en-US" altLang="zh-TW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共同推文率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E628D-6D48-464E-97C1-FF1A3360238A}" type="slidenum">
              <a:rPr lang="en-US" altLang="zh-TW" smtClean="0"/>
              <a:pPr/>
              <a:t>3</a:t>
            </a:fld>
            <a:endParaRPr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066800" y="4638380"/>
            <a:ext cx="838200" cy="838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文章</a:t>
            </a: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2819400" y="4638380"/>
            <a:ext cx="838200" cy="838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文章</a:t>
            </a: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625419" y="4638380"/>
            <a:ext cx="838200" cy="8382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文章</a:t>
            </a: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066800" y="2695280"/>
            <a:ext cx="838200" cy="838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id A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19400" y="2667000"/>
            <a:ext cx="838200" cy="838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id B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625419" y="2695280"/>
            <a:ext cx="838200" cy="8382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</a:rPr>
              <a:t>id C</a:t>
            </a:r>
            <a:endParaRPr kumimoji="0" lang="zh-TW" altLang="en-US" sz="180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3" name="直線單箭頭接點 22"/>
          <p:cNvCxnSpPr>
            <a:stCxn id="20" idx="4"/>
            <a:endCxn id="17" idx="0"/>
          </p:cNvCxnSpPr>
          <p:nvPr/>
        </p:nvCxnSpPr>
        <p:spPr bwMode="auto">
          <a:xfrm>
            <a:off x="1485900" y="3533480"/>
            <a:ext cx="0" cy="110490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stCxn id="20" idx="5"/>
            <a:endCxn id="18" idx="0"/>
          </p:cNvCxnSpPr>
          <p:nvPr/>
        </p:nvCxnSpPr>
        <p:spPr bwMode="auto">
          <a:xfrm>
            <a:off x="1782248" y="3410728"/>
            <a:ext cx="1456252" cy="12276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>
            <a:stCxn id="21" idx="4"/>
            <a:endCxn id="17" idx="0"/>
          </p:cNvCxnSpPr>
          <p:nvPr/>
        </p:nvCxnSpPr>
        <p:spPr bwMode="auto">
          <a:xfrm flipH="1">
            <a:off x="1485900" y="3505200"/>
            <a:ext cx="1752600" cy="11331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>
            <a:stCxn id="21" idx="4"/>
            <a:endCxn id="19" idx="0"/>
          </p:cNvCxnSpPr>
          <p:nvPr/>
        </p:nvCxnSpPr>
        <p:spPr bwMode="auto">
          <a:xfrm>
            <a:off x="3238500" y="3505200"/>
            <a:ext cx="1806019" cy="11331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>
            <a:stCxn id="22" idx="4"/>
            <a:endCxn id="19" idx="0"/>
          </p:cNvCxnSpPr>
          <p:nvPr/>
        </p:nvCxnSpPr>
        <p:spPr bwMode="auto">
          <a:xfrm>
            <a:off x="5044519" y="3533480"/>
            <a:ext cx="0" cy="110490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4279"/>
              </p:ext>
            </p:extLst>
          </p:nvPr>
        </p:nvGraphicFramePr>
        <p:xfrm>
          <a:off x="5959902" y="3330110"/>
          <a:ext cx="2619472" cy="1483360"/>
        </p:xfrm>
        <a:graphic>
          <a:graphicData uri="http://schemas.openxmlformats.org/drawingml/2006/table">
            <a:tbl>
              <a:tblPr firstRow="1" bandRow="1"/>
              <a:tblGrid>
                <a:gridCol w="1188356">
                  <a:extLst>
                    <a:ext uri="{9D8B030D-6E8A-4147-A177-3AD203B41FA5}">
                      <a16:colId xmlns:a16="http://schemas.microsoft.com/office/drawing/2014/main" val="2894145457"/>
                    </a:ext>
                  </a:extLst>
                </a:gridCol>
                <a:gridCol w="1431116">
                  <a:extLst>
                    <a:ext uri="{9D8B030D-6E8A-4147-A177-3AD203B41FA5}">
                      <a16:colId xmlns:a16="http://schemas.microsoft.com/office/drawing/2014/main" val="159222398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組合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zh-TW" altLang="en-US" dirty="0"/>
                        <a:t>共同推文率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1334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A, B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0.25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1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A, C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7225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B,</a:t>
                      </a:r>
                      <a:r>
                        <a:rPr lang="en-US" altLang="zh-TW" baseline="0" dirty="0"/>
                        <a:t> C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標楷體"/>
                          <a:cs typeface="新細明體"/>
                        </a:defRPr>
                      </a:lvl9pPr>
                    </a:lstStyle>
                    <a:p>
                      <a:r>
                        <a:rPr lang="en-US" altLang="zh-TW" dirty="0"/>
                        <a:t>0.33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97526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3733800" y="5802868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A, B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共同推文率</a:t>
            </a:r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=AB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共同推文</a:t>
            </a:r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/(A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推文數</a:t>
            </a:r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+B</a:t>
            </a:r>
            <a:r>
              <a:rPr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推文數</a:t>
            </a:r>
            <a:r>
              <a:rPr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87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Google Shape;101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49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9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Python-JSON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49"/>
          <p:cNvSpPr/>
          <p:nvPr/>
        </p:nvSpPr>
        <p:spPr>
          <a:xfrm>
            <a:off x="770987" y="1615929"/>
            <a:ext cx="74258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2000"/>
              <a:buFont typeface="Arial"/>
              <a:buChar char="•"/>
            </a:pPr>
            <a:r>
              <a:rPr lang="en-US" altLang="zh-TW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json.dumps </a:t>
            </a:r>
            <a:r>
              <a:rPr lang="zh-TW" altLang="en-US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方法將 </a:t>
            </a:r>
            <a:r>
              <a:rPr lang="en-US" altLang="zh-TW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zh-TW" altLang="en-US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對象編碼成 </a:t>
            </a:r>
            <a:r>
              <a:rPr lang="en-US" altLang="zh-TW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</a:t>
            </a:r>
            <a:r>
              <a:rPr lang="zh-TW" altLang="en-US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</a:t>
            </a:r>
            <a:endParaRPr sz="2000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2000"/>
              <a:buFont typeface="Arial"/>
              <a:buChar char="•"/>
            </a:pPr>
            <a:r>
              <a:rPr lang="zh-TW" altLang="en-US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以下範例為物件和陣列轉換成 </a:t>
            </a:r>
            <a:r>
              <a:rPr lang="en-US" altLang="zh-TW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</a:t>
            </a:r>
            <a:r>
              <a:rPr lang="zh-TW" altLang="en-US" sz="2000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格式的用法</a:t>
            </a:r>
            <a:endParaRPr sz="2000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49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/>
          </a:p>
        </p:txBody>
      </p:sp>
      <p:pic>
        <p:nvPicPr>
          <p:cNvPr id="1021" name="Google Shape;102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968" y="2293763"/>
            <a:ext cx="6182064" cy="3605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61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0"/>
          <p:cNvSpPr txBox="1"/>
          <p:nvPr/>
        </p:nvSpPr>
        <p:spPr>
          <a:xfrm>
            <a:off x="989602" y="2168861"/>
            <a:ext cx="7164796" cy="105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514350" algn="ctr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3200"/>
              <a:buFont typeface="Calibri"/>
              <a:buAutoNum type="arabicPeriod" startAt="6"/>
            </a:pP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程式練習 </a:t>
            </a:r>
            <a:r>
              <a:rPr lang="en-US" altLang="zh-TW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endParaRPr sz="32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TW" altLang="en-US" sz="32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八卦版標題與內文</a:t>
            </a:r>
            <a:endParaRPr sz="32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50"/>
          <p:cNvSpPr/>
          <p:nvPr/>
        </p:nvSpPr>
        <p:spPr>
          <a:xfrm>
            <a:off x="1818680" y="3296036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8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51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1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8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PTT</a:t>
            </a:r>
            <a:r>
              <a:rPr lang="zh-TW" altLang="en-US" sz="28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八卦版爬蟲流程圖</a:t>
            </a:r>
            <a:endParaRPr sz="28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pic>
        <p:nvPicPr>
          <p:cNvPr id="1035" name="Google Shape;1035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692" y="2564060"/>
            <a:ext cx="71532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51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/>
          </a:p>
        </p:txBody>
      </p:sp>
      <p:sp>
        <p:nvSpPr>
          <p:cNvPr id="1037" name="Google Shape;1037;p51"/>
          <p:cNvSpPr/>
          <p:nvPr/>
        </p:nvSpPr>
        <p:spPr>
          <a:xfrm>
            <a:off x="6984268" y="4077072"/>
            <a:ext cx="1008112" cy="50405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TW" altLang="en-US" sz="14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取得連結</a:t>
            </a:r>
            <a:endParaRPr sz="14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234261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52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2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/>
          </a:p>
        </p:txBody>
      </p:sp>
      <p:pic>
        <p:nvPicPr>
          <p:cNvPr id="1045" name="Google Shape;104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5" y="2708921"/>
            <a:ext cx="8930355" cy="22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2"/>
          <p:cNvSpPr/>
          <p:nvPr/>
        </p:nvSpPr>
        <p:spPr>
          <a:xfrm>
            <a:off x="783562" y="1868013"/>
            <a:ext cx="76013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進入網站後會看到讓使用者點選「是否已滿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歲」按鈕。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497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oogle Shape;105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53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3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/>
          </a:p>
        </p:txBody>
      </p:sp>
      <p:sp>
        <p:nvSpPr>
          <p:cNvPr id="1054" name="Google Shape;1054;p53"/>
          <p:cNvSpPr/>
          <p:nvPr/>
        </p:nvSpPr>
        <p:spPr>
          <a:xfrm>
            <a:off x="783562" y="1644241"/>
            <a:ext cx="76013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此時可先開啟</a:t>
            </a:r>
            <a:r>
              <a:rPr lang="zh-TW" alt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瀏覽器開發者模式</a:t>
            </a:r>
            <a:r>
              <a:rPr lang="en-US" alt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(F12)</a:t>
            </a:r>
            <a:endParaRPr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點選至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network(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網路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，觀察點選「已滿</a:t>
            </a:r>
            <a:r>
              <a:rPr lang="en-US" alt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zh-TW" alt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歲」後，會送給伺服器之封包內容。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5" name="Google Shape;105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69" y="2706442"/>
            <a:ext cx="9003931" cy="2098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79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54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54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/>
          </a:p>
        </p:txBody>
      </p:sp>
      <p:sp>
        <p:nvSpPr>
          <p:cNvPr id="1063" name="Google Shape;1063;p54"/>
          <p:cNvSpPr/>
          <p:nvPr/>
        </p:nvSpPr>
        <p:spPr>
          <a:xfrm>
            <a:off x="783562" y="1644241"/>
            <a:ext cx="76013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發現封包以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發送，並且封包內容有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cookie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和參數</a:t>
            </a:r>
            <a:endParaRPr/>
          </a:p>
        </p:txBody>
      </p:sp>
      <p:pic>
        <p:nvPicPr>
          <p:cNvPr id="1064" name="Google Shape;106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638" y="2218413"/>
            <a:ext cx="6516724" cy="3691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91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55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5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/>
          </a:p>
        </p:txBody>
      </p:sp>
      <p:sp>
        <p:nvSpPr>
          <p:cNvPr id="1072" name="Google Shape;1072;p55"/>
          <p:cNvSpPr/>
          <p:nvPr/>
        </p:nvSpPr>
        <p:spPr>
          <a:xfrm>
            <a:off x="745234" y="1592797"/>
            <a:ext cx="79317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可以藉由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的一個參數來儲存自身的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cookie</a:t>
            </a:r>
            <a:endParaRPr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會將你送出的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所收到的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cookies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全部儲存起來，並且在發送下一次請求時送出對應的參數。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而封包內的參數，則可以加在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後面，由前述可得知參數為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，並得知參數內容。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3" name="Google Shape;10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0" y="3392996"/>
            <a:ext cx="9001508" cy="1484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05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Google Shape;107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56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56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/>
          </a:p>
        </p:txBody>
      </p:sp>
      <p:sp>
        <p:nvSpPr>
          <p:cNvPr id="1081" name="Google Shape;1081;p56"/>
          <p:cNvSpPr/>
          <p:nvPr/>
        </p:nvSpPr>
        <p:spPr>
          <a:xfrm>
            <a:off x="729716" y="1550048"/>
            <a:ext cx="79317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可以抓取整個網頁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2" name="Google Shape;1082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93" y="1970273"/>
            <a:ext cx="8893214" cy="3662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714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Google Shape;108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57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7"/>
          <p:cNvSpPr txBox="1"/>
          <p:nvPr/>
        </p:nvSpPr>
        <p:spPr>
          <a:xfrm>
            <a:off x="783562" y="996777"/>
            <a:ext cx="47605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抓取八卦版第一頁文章連結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57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/>
          </a:p>
        </p:txBody>
      </p:sp>
      <p:pic>
        <p:nvPicPr>
          <p:cNvPr id="1091" name="Google Shape;109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804" y="1562488"/>
            <a:ext cx="6336395" cy="4439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229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58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58"/>
          <p:cNvSpPr txBox="1"/>
          <p:nvPr/>
        </p:nvSpPr>
        <p:spPr>
          <a:xfrm>
            <a:off x="783562" y="996777"/>
            <a:ext cx="47605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抓取八卦版第一頁文章連結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58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/>
          </a:p>
        </p:txBody>
      </p:sp>
      <p:pic>
        <p:nvPicPr>
          <p:cNvPr id="1100" name="Google Shape;1100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624" y="1871250"/>
            <a:ext cx="6120680" cy="4130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58"/>
          <p:cNvSpPr/>
          <p:nvPr/>
        </p:nvSpPr>
        <p:spPr>
          <a:xfrm>
            <a:off x="738348" y="1476377"/>
            <a:ext cx="79317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還有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迴圈，找到每個文章連結出現的地方，使用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.find_all()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來抓取連結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4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A919C2-8F07-B14B-9E29-A57E2B36E28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133600" y="1630427"/>
            <a:ext cx="4502150" cy="408960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5003A07-628B-A941-B8F1-E6F58ED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BCEC0-85CA-7C4A-A4F7-289748B5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EE628D-6D48-464E-97C1-FF1A3360238A}" type="slidenum">
              <a:rPr lang="en-US" altLang="zh-TW" smtClean="0"/>
              <a:pPr/>
              <a:t>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FC4841-49E7-1245-9706-B0311AACBE3C}"/>
              </a:ext>
            </a:extLst>
          </p:cNvPr>
          <p:cNvSpPr txBox="1"/>
          <p:nvPr/>
        </p:nvSpPr>
        <p:spPr>
          <a:xfrm>
            <a:off x="1752600" y="6188560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需求：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共同推文率</a:t>
            </a:r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0.05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以上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推文次數達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100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以上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列入視覺化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731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59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9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使用連結來取得每篇文章的內容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59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/>
          </a:p>
        </p:txBody>
      </p:sp>
      <p:pic>
        <p:nvPicPr>
          <p:cNvPr id="1110" name="Google Shape;1110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1700" y="1398045"/>
            <a:ext cx="5400600" cy="4603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878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60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60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使用連結來取得每篇文章的內容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60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/>
          </a:p>
        </p:txBody>
      </p:sp>
      <p:sp>
        <p:nvSpPr>
          <p:cNvPr id="1119" name="Google Shape;1119;p60"/>
          <p:cNvSpPr/>
          <p:nvPr/>
        </p:nvSpPr>
        <p:spPr>
          <a:xfrm>
            <a:off x="738348" y="1476377"/>
            <a:ext cx="7931799" cy="37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使用剛剛儲存的連結的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來取得每一篇文章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0" name="Google Shape;1120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7634" y="1843999"/>
            <a:ext cx="6588732" cy="4069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4705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61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61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過濾內文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Google Shape;1128;p61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/>
          </a:p>
        </p:txBody>
      </p:sp>
      <p:pic>
        <p:nvPicPr>
          <p:cNvPr id="1129" name="Google Shape;1129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531" y="1515836"/>
            <a:ext cx="6668938" cy="4485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617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62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62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過濾內文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7" name="Google Shape;1137;p62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/>
          </a:p>
        </p:txBody>
      </p:sp>
      <p:sp>
        <p:nvSpPr>
          <p:cNvPr id="1138" name="Google Shape;1138;p62"/>
          <p:cNvSpPr/>
          <p:nvPr/>
        </p:nvSpPr>
        <p:spPr>
          <a:xfrm>
            <a:off x="738348" y="1476377"/>
            <a:ext cx="7931799" cy="37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</a:t>
            </a:r>
            <a:r>
              <a:rPr lang="zh-TW" alt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來切割文字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9" name="Google Shape;113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65" y="1855803"/>
            <a:ext cx="7637673" cy="3883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954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63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63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做成字典格式，儲存到陣列中，在寫檔案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63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/>
          </a:p>
        </p:txBody>
      </p:sp>
      <p:pic>
        <p:nvPicPr>
          <p:cNvPr id="1148" name="Google Shape;114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672" y="2420888"/>
            <a:ext cx="5848514" cy="1994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23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64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64"/>
          <p:cNvSpPr txBox="1"/>
          <p:nvPr/>
        </p:nvSpPr>
        <p:spPr>
          <a:xfrm>
            <a:off x="783562" y="996777"/>
            <a:ext cx="68487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把檔案轉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格式，並下載到本地端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64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/>
          </a:p>
        </p:txBody>
      </p:sp>
      <p:pic>
        <p:nvPicPr>
          <p:cNvPr id="1157" name="Google Shape;115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12" y="1952837"/>
            <a:ext cx="8965276" cy="3672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16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/>
          <p:nvPr/>
        </p:nvSpPr>
        <p:spPr>
          <a:xfrm>
            <a:off x="1818680" y="3645024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 rot="459736">
            <a:off x="7194518" y="2535709"/>
            <a:ext cx="901870" cy="1053896"/>
            <a:chOff x="3082" y="1214"/>
            <a:chExt cx="1623" cy="1896"/>
          </a:xfrm>
        </p:grpSpPr>
        <p:grpSp>
          <p:nvGrpSpPr>
            <p:cNvPr id="299" name="Google Shape;299;p24"/>
            <p:cNvGrpSpPr/>
            <p:nvPr/>
          </p:nvGrpSpPr>
          <p:grpSpPr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3608" y="2103"/>
                <a:ext cx="1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0000" extrusionOk="0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3576" y="1893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3615" y="1903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566" y="1893"/>
                <a:ext cx="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3820" y="23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3642" y="220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3549" y="215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3610" y="1895"/>
                <a:ext cx="9" cy="8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3926" y="1914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3810" y="1774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3846" y="2474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3943" y="254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3846" y="247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4156" y="220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4056" y="221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3837" y="247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954" y="231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3576" y="189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3281" y="254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3364" y="2470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3360" y="2470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3353" y="247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>
                <a:off x="3392" y="2482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3390" y="2480"/>
                <a:ext cx="2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3341" y="2474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3822" y="2279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3292" y="252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>
                <a:off x="3699" y="2796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4"/>
              <p:cNvSpPr/>
              <p:nvPr/>
            </p:nvSpPr>
            <p:spPr>
              <a:xfrm>
                <a:off x="4616" y="187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4"/>
              <p:cNvSpPr/>
              <p:nvPr/>
            </p:nvSpPr>
            <p:spPr>
              <a:xfrm>
                <a:off x="3262" y="2567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3570" y="189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>
                <a:off x="3207" y="2465"/>
                <a:ext cx="183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86" h="82" extrusionOk="0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>
                <a:off x="3725" y="226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4"/>
              <p:cNvSpPr/>
              <p:nvPr/>
            </p:nvSpPr>
            <p:spPr>
              <a:xfrm>
                <a:off x="3474" y="20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3799" y="260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3470" y="2079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3825" y="276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3466" y="215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3916" y="258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3899" y="278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3926" y="2582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4"/>
              <p:cNvSpPr/>
              <p:nvPr/>
            </p:nvSpPr>
            <p:spPr>
              <a:xfrm>
                <a:off x="3850" y="26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3926" y="258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3810" y="27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3827" y="227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3470" y="208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4"/>
              <p:cNvSpPr/>
              <p:nvPr/>
            </p:nvSpPr>
            <p:spPr>
              <a:xfrm>
                <a:off x="4497" y="2332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4468" y="231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4451" y="227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4385" y="2289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4381" y="2277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4383" y="228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4504" y="232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3602" y="1893"/>
                <a:ext cx="27" cy="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" extrusionOk="0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495" y="233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4381" y="2277"/>
                <a:ext cx="4" cy="8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4519" y="232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4504" y="2325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4391" y="2294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4381" y="2281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3332" y="1903"/>
                <a:ext cx="2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3566" y="237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3474" y="207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4060" y="156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3472" y="20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3474" y="207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3702" y="1530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3421" y="2084"/>
                <a:ext cx="1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381" y="2247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381" y="2247"/>
                <a:ext cx="2" cy="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3914" y="153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3317" y="1492"/>
                <a:ext cx="1064" cy="121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75" extrusionOk="0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4586" y="1893"/>
                <a:ext cx="1" cy="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3937" y="281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629" y="185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3967" y="281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4618" y="1878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3814" y="226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3876" y="243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4618" y="187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3801" y="227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3808" y="2266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3878" y="239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3810" y="2266"/>
                <a:ext cx="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3935" y="224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3876" y="221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3814" y="2266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3801" y="2007"/>
                <a:ext cx="5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837" y="24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4398" y="2296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4376" y="2249"/>
                <a:ext cx="227" cy="11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6" extrusionOk="0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4117" y="223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4487" y="23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4387" y="228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4508" y="193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4487" y="228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4514" y="1929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4506" y="1927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4516" y="192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4495" y="192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3201" y="2162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3544" y="1543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3914" y="141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3916" y="1409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3893" y="144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3893" y="1437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3909" y="1418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3912" y="1416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4472" y="1804"/>
                <a:ext cx="233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3" extrusionOk="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3897" y="1269"/>
                <a:ext cx="6" cy="2"/>
              </a:xfrm>
              <a:custGeom>
                <a:avLst/>
                <a:gdLst/>
                <a:ahLst/>
                <a:cxnLst/>
                <a:rect l="l" t="t" r="r" b="b"/>
                <a:pathLst>
                  <a:path w="6" h="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3935" y="1214"/>
                <a:ext cx="78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3914" y="130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3364" y="247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3920" y="1403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3918" y="1401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3920" y="1411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3477" y="150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453" y="145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3477" y="142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4603" y="188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3540" y="1530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3489" y="1441"/>
                <a:ext cx="2" cy="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3375" y="1310"/>
                <a:ext cx="17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7" extrusionOk="0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3538" y="152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3460" y="140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3445" y="1392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468" y="1405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3515" y="15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3470" y="140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462" y="140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909" y="1416"/>
                <a:ext cx="11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4491" y="1382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4368" y="1484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4504" y="137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4506" y="138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4368" y="149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4364" y="1484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368" y="149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87" y="138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4514" y="1382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4548" y="1397"/>
                <a:ext cx="2" cy="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4550" y="1399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4521" y="1382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516" y="1378"/>
                <a:ext cx="5" cy="8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4519" y="138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3876" y="135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4465" y="1920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4468" y="1918"/>
                <a:ext cx="6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912" y="1286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876" y="132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4402" y="1454"/>
                <a:ext cx="1" cy="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4546" y="140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3914" y="129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>
                <a:off x="4423" y="148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>
                <a:off x="4465" y="1456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4355" y="1509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4383" y="14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4287" y="1378"/>
                <a:ext cx="261" cy="237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2" extrusionOk="0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4499" y="1925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3914" y="132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4"/>
              <p:cNvSpPr/>
              <p:nvPr/>
            </p:nvSpPr>
            <p:spPr>
              <a:xfrm>
                <a:off x="3122" y="2198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126" y="2183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540" y="154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156" y="221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3129" y="2183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4"/>
              <p:cNvSpPr/>
              <p:nvPr/>
            </p:nvSpPr>
            <p:spPr>
              <a:xfrm>
                <a:off x="3129" y="219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>
                <a:off x="3129" y="219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3205" y="2162"/>
                <a:ext cx="2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3207" y="2166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3207" y="2169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3194" y="2156"/>
                <a:ext cx="0" cy="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3209" y="219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3472" y="20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3201" y="215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3211" y="2194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3317" y="256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3345" y="253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3211" y="2192"/>
                <a:ext cx="2" cy="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3266" y="2548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3271" y="254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3273" y="255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3271" y="255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>
                <a:off x="4616" y="188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3175" y="221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3137" y="218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3203" y="216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4497" y="192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3082" y="2156"/>
                <a:ext cx="131" cy="91"/>
              </a:xfrm>
              <a:custGeom>
                <a:avLst/>
                <a:gdLst/>
                <a:ahLst/>
                <a:cxnLst/>
                <a:rect l="l" t="t" r="r" b="b"/>
                <a:pathLst>
                  <a:path w="62" h="43" extrusionOk="0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3192" y="216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3146" y="217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3264" y="1853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3209" y="1836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3343" y="2470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3186" y="183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3188" y="182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3184" y="1833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3351" y="246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3173" y="183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3536" y="1554"/>
                <a:ext cx="8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3538" y="155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0" name="Google Shape;500;p24"/>
            <p:cNvGrpSpPr/>
            <p:nvPr/>
          </p:nvGrpSpPr>
          <p:grpSpPr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3534" y="1558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3513" y="158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3513" y="1579"/>
                <a:ext cx="6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3536" y="1551"/>
                <a:ext cx="4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3112" y="1810"/>
                <a:ext cx="161" cy="87"/>
              </a:xfrm>
              <a:custGeom>
                <a:avLst/>
                <a:gdLst/>
                <a:ahLst/>
                <a:cxnLst/>
                <a:rect l="l" t="t" r="r" b="b"/>
                <a:pathLst>
                  <a:path w="76" h="41" extrusionOk="0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3266" y="1867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3266" y="1861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3260" y="185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3260" y="1893"/>
                <a:ext cx="4" cy="6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3269" y="1870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3260" y="1895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538" y="187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3213" y="188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3190" y="182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3271" y="187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3190" y="187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4574" y="185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3199" y="183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3271" y="185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3742" y="3006"/>
                <a:ext cx="6" cy="9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3988" y="301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3742" y="300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3748" y="3015"/>
                <a:ext cx="4" cy="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3744" y="2894"/>
                <a:ext cx="2" cy="10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3744" y="30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3742" y="2892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3772" y="3038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3895" y="308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602" y="182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742" y="289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3602" y="182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755" y="30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3602" y="1823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3922" y="289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3975" y="28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3954" y="288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3725" y="2760"/>
                <a:ext cx="399" cy="15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5" extrusionOk="0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4005" y="285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3980" y="2866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3982" y="286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748" y="2898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980" y="287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3757" y="2909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3776" y="2913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3759" y="2904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893" y="3080"/>
                <a:ext cx="4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786" y="291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3952" y="306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3895" y="3015"/>
                <a:ext cx="152" cy="95"/>
              </a:xfrm>
              <a:custGeom>
                <a:avLst/>
                <a:gdLst/>
                <a:ahLst/>
                <a:cxnLst/>
                <a:rect l="l" t="t" r="r" b="b"/>
                <a:pathLst>
                  <a:path w="72" h="45" extrusionOk="0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4011" y="3063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3912" y="310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3996" y="308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3595" y="1825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3598" y="182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3918" y="28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3924" y="303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3986" y="30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3899" y="3091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4013" y="3004"/>
                <a:ext cx="1" cy="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3903" y="3055"/>
                <a:ext cx="6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3905" y="3055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897" y="3085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3897" y="309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3984" y="309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3600" y="182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3905" y="310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4230" y="2480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3895" y="3080"/>
                <a:ext cx="4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4007" y="307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3598" y="18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4005" y="307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4007" y="30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3598" y="182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3598" y="182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4009" y="308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3602" y="182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3929" y="1870"/>
                <a:ext cx="4" cy="8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3687" y="1579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>
                <a:off x="4086" y="1583"/>
                <a:ext cx="8" cy="4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574" y="1912"/>
                <a:ext cx="2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59" y="1774"/>
                <a:ext cx="7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3" extrusionOk="0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608" y="1908"/>
                <a:ext cx="4" cy="6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4113" y="1587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593" y="182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4251" y="173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980" y="243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3980" y="2446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4062" y="225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4162" y="220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4164" y="2139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3606" y="1819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3598" y="1817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3600" y="1817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3598" y="181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3602" y="1819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3602" y="181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3602" y="181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593" y="1814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3598" y="181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598" y="181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3612" y="1821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3977" y="2478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3595" y="1812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3598" y="181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3967" y="249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3825" y="226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3810" y="2268"/>
                <a:ext cx="8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3835" y="227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833" y="2268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3833" y="2328"/>
                <a:ext cx="9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837" y="2330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3839" y="2328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3827" y="2268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3729" y="2856"/>
                <a:ext cx="6" cy="4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3731" y="2854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3897" y="282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4007" y="2790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3971" y="2813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3969" y="2501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3850" y="286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3668" y="2060"/>
                <a:ext cx="8" cy="17"/>
              </a:xfrm>
              <a:custGeom>
                <a:avLst/>
                <a:gdLst/>
                <a:ahLst/>
                <a:cxnLst/>
                <a:rect l="l" t="t" r="r" b="b"/>
                <a:pathLst>
                  <a:path w="4" h="8" extrusionOk="0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3837" y="232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3965" y="2504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3973" y="2476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3965" y="2497"/>
                <a:ext cx="10" cy="4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3835" y="2474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3829" y="2345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3831" y="233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3850" y="249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835" y="233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3835" y="2434"/>
                <a:ext cx="2" cy="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831" y="2349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3602" y="182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3905" y="227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3778" y="297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746" y="2826"/>
                <a:ext cx="399" cy="16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9" extrusionOk="0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3757" y="293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4226" y="252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3752" y="2940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975" y="29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905" y="22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4289" y="255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899" y="226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3939" y="292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3888" y="2281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3842" y="227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3844" y="226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3899" y="2272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3776" y="298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3795" y="2985"/>
                <a:ext cx="2" cy="6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3765" y="2972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3803" y="298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3479" y="20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3761" y="296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3943" y="296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4003" y="294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4003" y="294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3996" y="2951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3757" y="30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003" y="2949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3869" y="293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4026" y="292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4275" y="2542"/>
                <a:ext cx="1" cy="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3472" y="2075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4219" y="251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4230" y="252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3472" y="20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4217" y="2482"/>
                <a:ext cx="145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68" h="55" extrusionOk="0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3472" y="207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4219" y="250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4228" y="2482"/>
                <a:ext cx="6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3472" y="207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3472" y="20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4219" y="2510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4221" y="2514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3905" y="2275"/>
                <a:ext cx="1" cy="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4217" y="251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4296" y="25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4289" y="25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4296" y="255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4306" y="255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3903" y="227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3901" y="257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4285" y="255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3472" y="207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3472" y="2079"/>
                <a:ext cx="1" cy="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4277" y="249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3472" y="20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4255" y="253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3678" y="2461"/>
                <a:ext cx="19" cy="13"/>
              </a:xfrm>
              <a:custGeom>
                <a:avLst/>
                <a:gdLst/>
                <a:ahLst/>
                <a:cxnLst/>
                <a:rect l="l" t="t" r="r" b="b"/>
                <a:pathLst>
                  <a:path w="9" h="6" extrusionOk="0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3496" y="2319"/>
                <a:ext cx="4" cy="6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3483" y="2156"/>
                <a:ext cx="6" cy="4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3534" y="2347"/>
                <a:ext cx="13" cy="6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3466" y="209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3466" y="2103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3477" y="2152"/>
                <a:ext cx="4" cy="8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3466" y="2096"/>
                <a:ext cx="8" cy="5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470" y="2101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3718" y="250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3629" y="2417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1" name="Google Shape;701;p24"/>
            <p:cNvSpPr/>
            <p:nvPr/>
          </p:nvSpPr>
          <p:spPr>
            <a:xfrm>
              <a:off x="3716" y="2495"/>
              <a:ext cx="5" cy="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3706" y="2480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3782" y="3038"/>
              <a:ext cx="2" cy="4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3631" y="2249"/>
              <a:ext cx="3" cy="2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3988" y="3019"/>
              <a:ext cx="0" cy="2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3856" y="3002"/>
              <a:ext cx="0" cy="2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3924" y="2998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3561" y="1990"/>
              <a:ext cx="3" cy="9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3795" y="3040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3958" y="30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982" y="3027"/>
              <a:ext cx="0" cy="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595" y="1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757" y="2981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627" y="1789"/>
              <a:ext cx="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78" y="17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593" y="1825"/>
              <a:ext cx="1" cy="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3593" y="1825"/>
              <a:ext cx="0" cy="2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593" y="1825"/>
              <a:ext cx="0" cy="2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638" y="2417"/>
              <a:ext cx="6" cy="6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708" y="2743"/>
              <a:ext cx="2" cy="7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714" y="2737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706" y="2737"/>
              <a:ext cx="10" cy="4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755" y="2718"/>
              <a:ext cx="4" cy="6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761" y="2733"/>
              <a:ext cx="4" cy="17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759" y="2720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761" y="2714"/>
              <a:ext cx="6" cy="12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3712" y="2737"/>
              <a:ext cx="0" cy="2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3742" y="2907"/>
              <a:ext cx="384" cy="146"/>
            </a:xfrm>
            <a:custGeom>
              <a:avLst/>
              <a:gdLst/>
              <a:ahLst/>
              <a:cxnLst/>
              <a:rect l="l" t="t" r="r" b="b"/>
              <a:pathLst>
                <a:path w="181" h="69" extrusionOk="0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712" y="2809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434" y="1624"/>
              <a:ext cx="862" cy="1213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695" y="2760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699" y="2760"/>
              <a:ext cx="5" cy="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916" y="2586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941" y="2610"/>
              <a:ext cx="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729" y="2272"/>
              <a:ext cx="2" cy="5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852" y="2714"/>
              <a:ext cx="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850" y="2692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848" y="2686"/>
              <a:ext cx="2" cy="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846" y="2711"/>
              <a:ext cx="4" cy="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822" y="2773"/>
              <a:ext cx="5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765" y="2315"/>
              <a:ext cx="4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842" y="2733"/>
              <a:ext cx="4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822" y="2769"/>
              <a:ext cx="7" cy="2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846" y="2731"/>
              <a:ext cx="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844" y="2724"/>
              <a:ext cx="4" cy="2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844" y="2728"/>
              <a:ext cx="8" cy="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24"/>
          <p:cNvSpPr txBox="1"/>
          <p:nvPr/>
        </p:nvSpPr>
        <p:spPr>
          <a:xfrm>
            <a:off x="2035967" y="2795113"/>
            <a:ext cx="48301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TW" altLang="en-US"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網路爬蟲</a:t>
            </a:r>
            <a:endParaRPr sz="4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0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25"/>
          <p:cNvGrpSpPr/>
          <p:nvPr/>
        </p:nvGrpSpPr>
        <p:grpSpPr>
          <a:xfrm>
            <a:off x="905623" y="3215034"/>
            <a:ext cx="1045188" cy="2554226"/>
            <a:chOff x="7856538" y="5075238"/>
            <a:chExt cx="274638" cy="635000"/>
          </a:xfrm>
        </p:grpSpPr>
        <p:sp>
          <p:nvSpPr>
            <p:cNvPr id="754" name="Google Shape;754;p25"/>
            <p:cNvSpPr/>
            <p:nvPr/>
          </p:nvSpPr>
          <p:spPr>
            <a:xfrm>
              <a:off x="7878763" y="5076825"/>
              <a:ext cx="168275" cy="187325"/>
            </a:xfrm>
            <a:custGeom>
              <a:avLst/>
              <a:gdLst/>
              <a:ahLst/>
              <a:cxnLst/>
              <a:rect l="l" t="t" r="r" b="b"/>
              <a:pathLst>
                <a:path w="106" h="118" extrusionOk="0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7915276" y="5114925"/>
              <a:ext cx="14288" cy="6350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7912101" y="5111750"/>
              <a:ext cx="19050" cy="11113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7985126" y="5102225"/>
              <a:ext cx="11113" cy="6350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7981951" y="5100638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7902576" y="5130800"/>
              <a:ext cx="96838" cy="47625"/>
            </a:xfrm>
            <a:custGeom>
              <a:avLst/>
              <a:gdLst/>
              <a:ahLst/>
              <a:cxnLst/>
              <a:rect l="l" t="t" r="r" b="b"/>
              <a:pathLst>
                <a:path w="61" h="30" extrusionOk="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7986713" y="51276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7985126" y="5124450"/>
              <a:ext cx="25400" cy="14288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7902576" y="5145088"/>
              <a:ext cx="12700" cy="20638"/>
            </a:xfrm>
            <a:custGeom>
              <a:avLst/>
              <a:gdLst/>
              <a:ahLst/>
              <a:cxnLst/>
              <a:rect l="l" t="t" r="r" b="b"/>
              <a:pathLst>
                <a:path w="8" h="13" extrusionOk="0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7899401" y="5143500"/>
              <a:ext cx="19050" cy="25400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7958138" y="5257800"/>
              <a:ext cx="4763" cy="28575"/>
            </a:xfrm>
            <a:custGeom>
              <a:avLst/>
              <a:gdLst/>
              <a:ahLst/>
              <a:cxnLst/>
              <a:rect l="l" t="t" r="r" b="b"/>
              <a:pathLst>
                <a:path w="3" h="18" extrusionOk="0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7953376" y="5256213"/>
              <a:ext cx="12700" cy="34925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7902576" y="5276850"/>
              <a:ext cx="117475" cy="184150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7929563" y="5278438"/>
              <a:ext cx="55563" cy="34925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939088" y="5284788"/>
              <a:ext cx="46038" cy="142875"/>
            </a:xfrm>
            <a:custGeom>
              <a:avLst/>
              <a:gdLst/>
              <a:ahLst/>
              <a:cxnLst/>
              <a:rect l="l" t="t" r="r" b="b"/>
              <a:pathLst>
                <a:path w="29" h="90" extrusionOk="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856538" y="5311775"/>
              <a:ext cx="52388" cy="93663"/>
            </a:xfrm>
            <a:custGeom>
              <a:avLst/>
              <a:gdLst/>
              <a:ahLst/>
              <a:cxnLst/>
              <a:rect l="l" t="t" r="r" b="b"/>
              <a:pathLst>
                <a:path w="33" h="59" extrusionOk="0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866063" y="5311775"/>
              <a:ext cx="15875" cy="26988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7864476" y="5307013"/>
              <a:ext cx="19050" cy="33338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7866063" y="5305425"/>
              <a:ext cx="9525" cy="26988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7864476" y="5303838"/>
              <a:ext cx="12700" cy="30163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7993063" y="5102225"/>
              <a:ext cx="120650" cy="184150"/>
            </a:xfrm>
            <a:custGeom>
              <a:avLst/>
              <a:gdLst/>
              <a:ahLst/>
              <a:cxnLst/>
              <a:rect l="l" t="t" r="r" b="b"/>
              <a:pathLst>
                <a:path w="76" h="116" extrusionOk="0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8099426" y="5084763"/>
              <a:ext cx="14288" cy="26988"/>
            </a:xfrm>
            <a:custGeom>
              <a:avLst/>
              <a:gdLst/>
              <a:ahLst/>
              <a:cxnLst/>
              <a:rect l="l" t="t" r="r" b="b"/>
              <a:pathLst>
                <a:path w="9" h="17" extrusionOk="0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8097838" y="5083175"/>
              <a:ext cx="19050" cy="3175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8107363" y="5089525"/>
              <a:ext cx="20638" cy="1905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8105776" y="5087938"/>
              <a:ext cx="25400" cy="22225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110538" y="5076825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6" h="18" extrusionOk="0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363" y="5075238"/>
              <a:ext cx="17463" cy="33338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7935913" y="5454650"/>
              <a:ext cx="28575" cy="254000"/>
            </a:xfrm>
            <a:custGeom>
              <a:avLst/>
              <a:gdLst/>
              <a:ahLst/>
              <a:cxnLst/>
              <a:rect l="l" t="t" r="r" b="b"/>
              <a:pathLst>
                <a:path w="18" h="160" extrusionOk="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7932738" y="5451475"/>
              <a:ext cx="33338" cy="258763"/>
            </a:xfrm>
            <a:custGeom>
              <a:avLst/>
              <a:gdLst/>
              <a:ahLst/>
              <a:cxnLst/>
              <a:rect l="l" t="t" r="r" b="b"/>
              <a:pathLst>
                <a:path w="21" h="163" extrusionOk="0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7966076" y="5454650"/>
              <a:ext cx="42863" cy="252413"/>
            </a:xfrm>
            <a:custGeom>
              <a:avLst/>
              <a:gdLst/>
              <a:ahLst/>
              <a:cxnLst/>
              <a:rect l="l" t="t" r="r" b="b"/>
              <a:pathLst>
                <a:path w="27" h="159" extrusionOk="0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7964488" y="5453063"/>
              <a:ext cx="46038" cy="255588"/>
            </a:xfrm>
            <a:custGeom>
              <a:avLst/>
              <a:gdLst/>
              <a:ahLst/>
              <a:cxnLst/>
              <a:rect l="l" t="t" r="r" b="b"/>
              <a:pathLst>
                <a:path w="29" h="161" extrusionOk="0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5"/>
          <p:cNvGrpSpPr/>
          <p:nvPr/>
        </p:nvGrpSpPr>
        <p:grpSpPr>
          <a:xfrm>
            <a:off x="713359" y="1388307"/>
            <a:ext cx="1236201" cy="1952569"/>
            <a:chOff x="6049012" y="-10805"/>
            <a:chExt cx="1888350" cy="2981714"/>
          </a:xfrm>
        </p:grpSpPr>
        <p:sp>
          <p:nvSpPr>
            <p:cNvPr id="786" name="Google Shape;786;p25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/>
              <a:ahLst/>
              <a:cxnLst/>
              <a:rect l="l" t="t" r="r" b="b"/>
              <a:pathLst>
                <a:path w="2844533" h="2823980" extrusionOk="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 rot="-724848">
              <a:off x="6202534" y="114992"/>
              <a:ext cx="1372734" cy="161232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4500">
                  <a:solidFill>
                    <a:schemeClr val="lt1"/>
                  </a:solidFill>
                  <a:latin typeface="BiauKai"/>
                  <a:ea typeface="BiauKai"/>
                  <a:cs typeface="BiauKai"/>
                  <a:sym typeface="BiauKai"/>
                </a:rPr>
                <a:t>目</a:t>
              </a:r>
              <a:endParaRPr sz="45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endParaRPr>
            </a:p>
          </p:txBody>
        </p:sp>
      </p:grpSp>
      <p:grpSp>
        <p:nvGrpSpPr>
          <p:cNvPr id="788" name="Google Shape;788;p25"/>
          <p:cNvGrpSpPr/>
          <p:nvPr/>
        </p:nvGrpSpPr>
        <p:grpSpPr>
          <a:xfrm rot="1181140">
            <a:off x="1462876" y="1180945"/>
            <a:ext cx="1099660" cy="2159810"/>
            <a:chOff x="6049012" y="-10805"/>
            <a:chExt cx="1679778" cy="3298185"/>
          </a:xfrm>
        </p:grpSpPr>
        <p:sp>
          <p:nvSpPr>
            <p:cNvPr id="789" name="Google Shape;789;p25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/>
              <a:ahLst/>
              <a:cxnLst/>
              <a:rect l="l" t="t" r="r" b="b"/>
              <a:pathLst>
                <a:path w="2844533" h="2823980" extrusionOk="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 rot="-724848">
              <a:off x="6202534" y="114992"/>
              <a:ext cx="1372734" cy="1612327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4500">
                  <a:solidFill>
                    <a:schemeClr val="lt1"/>
                  </a:solidFill>
                  <a:latin typeface="BiauKai"/>
                  <a:ea typeface="BiauKai"/>
                  <a:cs typeface="BiauKai"/>
                  <a:sym typeface="BiauKai"/>
                </a:rPr>
                <a:t>錄</a:t>
              </a:r>
              <a:endParaRPr sz="4500">
                <a:solidFill>
                  <a:schemeClr val="lt1"/>
                </a:solidFill>
                <a:latin typeface="BiauKai"/>
                <a:ea typeface="BiauKai"/>
                <a:cs typeface="BiauKai"/>
                <a:sym typeface="BiauKai"/>
              </a:endParaRPr>
            </a:p>
          </p:txBody>
        </p:sp>
      </p:grpSp>
      <p:sp>
        <p:nvSpPr>
          <p:cNvPr id="791" name="Google Shape;791;p25"/>
          <p:cNvSpPr txBox="1"/>
          <p:nvPr/>
        </p:nvSpPr>
        <p:spPr>
          <a:xfrm>
            <a:off x="3695905" y="1246374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前言</a:t>
            </a:r>
            <a:endParaRPr sz="2000" b="1">
              <a:solidFill>
                <a:srgbClr val="374D7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792" name="Google Shape;792;p25"/>
          <p:cNvSpPr txBox="1"/>
          <p:nvPr/>
        </p:nvSpPr>
        <p:spPr>
          <a:xfrm>
            <a:off x="3249675" y="1246374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25"/>
          <p:cNvSpPr txBox="1"/>
          <p:nvPr/>
        </p:nvSpPr>
        <p:spPr>
          <a:xfrm>
            <a:off x="3704371" y="1944939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環境設定</a:t>
            </a:r>
            <a:endParaRPr/>
          </a:p>
        </p:txBody>
      </p:sp>
      <p:sp>
        <p:nvSpPr>
          <p:cNvPr id="794" name="Google Shape;794;p25"/>
          <p:cNvSpPr txBox="1"/>
          <p:nvPr/>
        </p:nvSpPr>
        <p:spPr>
          <a:xfrm>
            <a:off x="3249674" y="1944939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25"/>
          <p:cNvSpPr txBox="1"/>
          <p:nvPr/>
        </p:nvSpPr>
        <p:spPr>
          <a:xfrm>
            <a:off x="3704371" y="2647894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簡易</a:t>
            </a:r>
            <a:r>
              <a:rPr lang="en-US" altLang="zh-TW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altLang="en-US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</a:t>
            </a:r>
            <a:endParaRPr sz="20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25"/>
          <p:cNvSpPr txBox="1"/>
          <p:nvPr/>
        </p:nvSpPr>
        <p:spPr>
          <a:xfrm>
            <a:off x="3249674" y="2647894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25"/>
          <p:cNvSpPr txBox="1"/>
          <p:nvPr/>
        </p:nvSpPr>
        <p:spPr>
          <a:xfrm>
            <a:off x="3704371" y="3348080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zh-TW" altLang="en-US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教學</a:t>
            </a:r>
            <a:endParaRPr sz="20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25"/>
          <p:cNvSpPr txBox="1"/>
          <p:nvPr/>
        </p:nvSpPr>
        <p:spPr>
          <a:xfrm>
            <a:off x="3249674" y="3348080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25"/>
          <p:cNvSpPr txBox="1"/>
          <p:nvPr/>
        </p:nvSpPr>
        <p:spPr>
          <a:xfrm>
            <a:off x="3707954" y="3987741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sz="20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格式介紹與轉換</a:t>
            </a:r>
            <a:endParaRPr sz="2000" b="1">
              <a:solidFill>
                <a:srgbClr val="374D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25"/>
          <p:cNvSpPr txBox="1"/>
          <p:nvPr/>
        </p:nvSpPr>
        <p:spPr>
          <a:xfrm>
            <a:off x="3253257" y="3987741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25"/>
          <p:cNvSpPr txBox="1"/>
          <p:nvPr/>
        </p:nvSpPr>
        <p:spPr>
          <a:xfrm>
            <a:off x="3704371" y="4629999"/>
            <a:ext cx="3076873" cy="3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程式練習 </a:t>
            </a:r>
            <a:endParaRPr sz="2000" b="1">
              <a:solidFill>
                <a:srgbClr val="374D7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02" name="Google Shape;802;p25"/>
          <p:cNvSpPr txBox="1"/>
          <p:nvPr/>
        </p:nvSpPr>
        <p:spPr>
          <a:xfrm>
            <a:off x="3249674" y="4629999"/>
            <a:ext cx="266283" cy="377026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000"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16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6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6"/>
          <p:cNvSpPr txBox="1"/>
          <p:nvPr/>
        </p:nvSpPr>
        <p:spPr>
          <a:xfrm>
            <a:off x="783563" y="996777"/>
            <a:ext cx="38336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前言</a:t>
            </a:r>
            <a:endParaRPr sz="2800" b="1">
              <a:solidFill>
                <a:srgbClr val="374D7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10" name="Google Shape;810;p26"/>
          <p:cNvSpPr/>
          <p:nvPr/>
        </p:nvSpPr>
        <p:spPr>
          <a:xfrm>
            <a:off x="377788" y="1859341"/>
            <a:ext cx="838842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zh-TW" alt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目標：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使用程式來抓取 </a:t>
            </a:r>
            <a:r>
              <a:rPr lang="en-US" altLang="zh-TW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ptt</a:t>
            </a:r>
            <a:r>
              <a:rPr lang="zh-TW" altLang="en-US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八卦版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的資料。並把抓取的內容使用</a:t>
            </a:r>
            <a:r>
              <a:rPr lang="en-US" altLang="zh-TW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alt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格式</a:t>
            </a:r>
            <a:r>
              <a:rPr lang="zh-TW" alt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儲存後並導出文檔。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zh-TW" alt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抓取內容：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TW" altLang="en-US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作者</a:t>
            </a:r>
            <a:r>
              <a:rPr lang="en-US" altLang="zh-TW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zh-TW" altLang="en-US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、標題、時間、內文</a:t>
            </a:r>
            <a:endParaRPr b="1">
              <a:solidFill>
                <a:srgbClr val="FF5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b="1">
              <a:solidFill>
                <a:srgbClr val="FF5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altLang="zh-TW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ptt</a:t>
            </a:r>
            <a:r>
              <a:rPr lang="zh-TW" alt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八卦版網址：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https://www.ptt.cc/bbs/Gossiping/index.html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51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7"/>
          <p:cNvSpPr txBox="1"/>
          <p:nvPr/>
        </p:nvSpPr>
        <p:spPr>
          <a:xfrm>
            <a:off x="3419289" y="2636912"/>
            <a:ext cx="2305425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Clr>
                <a:srgbClr val="374D7F"/>
              </a:buClr>
              <a:buSzPts val="3200"/>
              <a:buFont typeface="Calibri"/>
              <a:buAutoNum type="arabicPeriod" startAt="2"/>
            </a:pPr>
            <a:r>
              <a:rPr lang="zh-TW" altLang="en-US" sz="3200" b="1">
                <a:solidFill>
                  <a:srgbClr val="374D7F"/>
                </a:solidFill>
                <a:latin typeface="BiauKai"/>
                <a:ea typeface="BiauKai"/>
                <a:cs typeface="BiauKai"/>
                <a:sym typeface="BiauKai"/>
              </a:rPr>
              <a:t>環境設定</a:t>
            </a:r>
            <a:endParaRPr sz="3200" b="1">
              <a:solidFill>
                <a:srgbClr val="374D7F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817" name="Google Shape;817;p27"/>
          <p:cNvSpPr/>
          <p:nvPr/>
        </p:nvSpPr>
        <p:spPr>
          <a:xfrm>
            <a:off x="1818680" y="3296036"/>
            <a:ext cx="5506640" cy="265928"/>
          </a:xfrm>
          <a:custGeom>
            <a:avLst/>
            <a:gdLst/>
            <a:ahLst/>
            <a:cxnLst/>
            <a:rect l="l" t="t" r="r" b="b"/>
            <a:pathLst>
              <a:path w="764" h="70" extrusionOk="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6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47" y="983646"/>
            <a:ext cx="3924084" cy="425304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8"/>
          <p:cNvSpPr/>
          <p:nvPr/>
        </p:nvSpPr>
        <p:spPr>
          <a:xfrm>
            <a:off x="904692" y="1124744"/>
            <a:ext cx="1183033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8"/>
          <p:cNvSpPr txBox="1"/>
          <p:nvPr/>
        </p:nvSpPr>
        <p:spPr>
          <a:xfrm>
            <a:off x="783562" y="996777"/>
            <a:ext cx="44365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altLang="zh-TW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r>
              <a:rPr lang="zh-TW" altLang="en-US" sz="28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編寫程式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783562" y="1533129"/>
            <a:ext cx="612068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zh-TW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zh-TW" alt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連結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sz="16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zh-TW" sz="1600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https://colab.research.google.com/</a:t>
            </a:r>
            <a:r>
              <a:rPr lang="en-US" altLang="zh-TW" sz="1600" b="1">
                <a:solidFill>
                  <a:srgbClr val="374D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826" name="Google Shape;826;p28"/>
          <p:cNvSpPr txBox="1">
            <a:spLocks noGrp="1"/>
          </p:cNvSpPr>
          <p:nvPr>
            <p:ph type="sldNum" idx="12"/>
          </p:nvPr>
        </p:nvSpPr>
        <p:spPr>
          <a:xfrm>
            <a:off x="6553200" y="5625191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altLang="zh-TW"/>
              <a:pPr algn="r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/>
          </a:p>
        </p:txBody>
      </p:sp>
      <p:pic>
        <p:nvPicPr>
          <p:cNvPr id="827" name="Google Shape;82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2771" y="2188583"/>
            <a:ext cx="6218461" cy="357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773553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17371</TotalTime>
  <Words>1500</Words>
  <Application>Microsoft Macintosh PowerPoint</Application>
  <PresentationFormat>如螢幕大小 (4:3)</PresentationFormat>
  <Paragraphs>187</Paragraphs>
  <Slides>45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微軟正黑體</vt:lpstr>
      <vt:lpstr>新細明體</vt:lpstr>
      <vt:lpstr>標楷體</vt:lpstr>
      <vt:lpstr>BiauKai</vt:lpstr>
      <vt:lpstr>PingFang SC</vt:lpstr>
      <vt:lpstr>PMingLiu</vt:lpstr>
      <vt:lpstr>Arial</vt:lpstr>
      <vt:lpstr>Calibri</vt:lpstr>
      <vt:lpstr>Times New Roman</vt:lpstr>
      <vt:lpstr>Wingdings</vt:lpstr>
      <vt:lpstr>簡報內頁</vt:lpstr>
      <vt:lpstr>ptt鄉民共同留言關聯視覺化</vt:lpstr>
      <vt:lpstr>ptt鄉民共同留言關聯視覺化</vt:lpstr>
      <vt:lpstr>共同推文率</vt:lpstr>
      <vt:lpstr>目標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ShinannC@itri.org.tw</dc:creator>
  <cp:lastModifiedBy>tomoto923@gmail.com</cp:lastModifiedBy>
  <cp:revision>2172</cp:revision>
  <cp:lastPrinted>2020-03-26T09:19:25Z</cp:lastPrinted>
  <dcterms:created xsi:type="dcterms:W3CDTF">1601-01-01T00:00:00Z</dcterms:created>
  <dcterms:modified xsi:type="dcterms:W3CDTF">2020-03-26T09:22:02Z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