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78" r:id="rId6"/>
    <p:sldId id="27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3575"/>
  </p:normalViewPr>
  <p:slideViewPr>
    <p:cSldViewPr>
      <p:cViewPr varScale="1">
        <p:scale>
          <a:sx n="66" d="100"/>
          <a:sy n="66" d="100"/>
        </p:scale>
        <p:origin x="8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D8106-CB41-4691-A1F1-7B2A8354B2F1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A0EEF-4A13-4A4F-9AF9-297C6F5C31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108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\sum_{\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forall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E_i-O_i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}{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E_i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A0EEF-4A13-4A4F-9AF9-297C6F5C31D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348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imdream.org/wordcloud/" TargetMode="External"/><Relationship Id="rId2" Type="http://schemas.openxmlformats.org/officeDocument/2006/relationships/hyperlink" Target="https://drive.google.com/file/d/1mxGoqyqOobCvFQYXRyoFYKSYhCD06d0u/vie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23636" y="14155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Assignment 6: Social Opinion Mining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Autofit/>
          </a:bodyPr>
          <a:lstStyle/>
          <a:p>
            <a:r>
              <a:rPr lang="zh-TW" altLang="en-US" sz="2800" dirty="0">
                <a:latin typeface="新細明體-ExtB" pitchFamily="18" charset="-120"/>
                <a:ea typeface="新細明體-ExtB" pitchFamily="18" charset="-120"/>
              </a:rPr>
              <a:t>輿論風向球 </a:t>
            </a:r>
            <a:r>
              <a:rPr lang="en-US" altLang="zh-TW" sz="2800" dirty="0">
                <a:latin typeface="新細明體-ExtB" pitchFamily="18" charset="-120"/>
                <a:ea typeface="新細明體-ExtB" pitchFamily="18" charset="-120"/>
              </a:rPr>
              <a:t>(Finding Top 100 high-correlated words co-appeared with the following names from </a:t>
            </a:r>
            <a:r>
              <a:rPr lang="en-US" altLang="zh-TW" sz="2800" dirty="0" err="1">
                <a:latin typeface="新細明體-ExtB" pitchFamily="18" charset="-120"/>
                <a:ea typeface="新細明體-ExtB" pitchFamily="18" charset="-120"/>
              </a:rPr>
              <a:t>Ptt</a:t>
            </a:r>
            <a:r>
              <a:rPr lang="en-US" altLang="zh-TW" sz="2800" dirty="0">
                <a:latin typeface="新細明體-ExtB" pitchFamily="18" charset="-120"/>
                <a:ea typeface="新細明體-ExtB" pitchFamily="18" charset="-120"/>
              </a:rPr>
              <a:t> </a:t>
            </a:r>
            <a:r>
              <a:rPr lang="zh-CN" altLang="en-US" sz="2800" dirty="0">
                <a:latin typeface="新細明體-ExtB" pitchFamily="18" charset="-120"/>
                <a:ea typeface="新細明體-ExtB" pitchFamily="18" charset="-120"/>
              </a:rPr>
              <a:t>八卦版</a:t>
            </a:r>
            <a:r>
              <a:rPr lang="en-US" altLang="zh-TW" sz="2800" dirty="0">
                <a:latin typeface="新細明體-ExtB" pitchFamily="18" charset="-120"/>
                <a:ea typeface="新細明體-ExtB" pitchFamily="18" charset="-120"/>
              </a:rPr>
              <a:t>)</a:t>
            </a:r>
            <a:endParaRPr lang="en-US" altLang="zh-TW" sz="2400" dirty="0">
              <a:latin typeface="新細明體-ExtB" pitchFamily="18" charset="-120"/>
              <a:ea typeface="新細明體-ExtB" pitchFamily="18" charset="-120"/>
            </a:endParaRPr>
          </a:p>
          <a:p>
            <a:pPr lvl="1"/>
            <a:r>
              <a:rPr lang="zh-CN" altLang="en-US" sz="2400" dirty="0">
                <a:latin typeface="新細明體-ExtB" pitchFamily="18" charset="-120"/>
                <a:ea typeface="新細明體-ExtB" pitchFamily="18" charset="-120"/>
              </a:rPr>
              <a:t>韓國瑜</a:t>
            </a:r>
            <a:endParaRPr lang="en-US" altLang="zh-TW" sz="2400" dirty="0">
              <a:latin typeface="新細明體-ExtB" pitchFamily="18" charset="-120"/>
              <a:ea typeface="新細明體-ExtB" pitchFamily="18" charset="-120"/>
            </a:endParaRPr>
          </a:p>
          <a:p>
            <a:pPr lvl="1"/>
            <a:r>
              <a:rPr lang="zh-TW" altLang="en-US" sz="2400" dirty="0">
                <a:latin typeface="新細明體-ExtB" pitchFamily="18" charset="-120"/>
                <a:ea typeface="新細明體-ExtB" pitchFamily="18" charset="-120"/>
              </a:rPr>
              <a:t>蔡英文</a:t>
            </a:r>
            <a:endParaRPr lang="en-US" altLang="zh-TW" sz="2400" dirty="0">
              <a:latin typeface="新細明體-ExtB" pitchFamily="18" charset="-120"/>
              <a:ea typeface="新細明體-ExtB" pitchFamily="18" charset="-120"/>
            </a:endParaRPr>
          </a:p>
          <a:p>
            <a:pPr lvl="1"/>
            <a:r>
              <a:rPr lang="zh-Hant" altLang="en-US" sz="2400" dirty="0">
                <a:latin typeface="新細明體-ExtB" pitchFamily="18" charset="-120"/>
                <a:ea typeface="新細明體-ExtB" pitchFamily="18" charset="-120"/>
              </a:rPr>
              <a:t>賴清德</a:t>
            </a:r>
            <a:endParaRPr lang="en-US" altLang="zh-TW" sz="2400" dirty="0">
              <a:latin typeface="新細明體-ExtB" pitchFamily="18" charset="-120"/>
              <a:ea typeface="新細明體-ExtB" pitchFamily="18" charset="-120"/>
            </a:endParaRPr>
          </a:p>
          <a:p>
            <a:pPr lvl="1"/>
            <a:r>
              <a:rPr lang="zh-TW" altLang="en-US" sz="2400" dirty="0">
                <a:latin typeface="新細明體-ExtB" pitchFamily="18" charset="-120"/>
                <a:ea typeface="新細明體-ExtB" pitchFamily="18" charset="-120"/>
              </a:rPr>
              <a:t>柯文哲</a:t>
            </a:r>
            <a:endParaRPr lang="en-US" altLang="zh-TW" sz="2400" dirty="0">
              <a:latin typeface="新細明體-ExtB" pitchFamily="18" charset="-120"/>
              <a:ea typeface="新細明體-ExtB" pitchFamily="18" charset="-120"/>
            </a:endParaRPr>
          </a:p>
          <a:p>
            <a:pPr lvl="1"/>
            <a:r>
              <a:rPr lang="zh-Hant" altLang="en-US" sz="2400" dirty="0">
                <a:latin typeface="新細明體-ExtB" pitchFamily="18" charset="-120"/>
                <a:ea typeface="新細明體-ExtB" pitchFamily="18" charset="-120"/>
              </a:rPr>
              <a:t>郭台銘</a:t>
            </a:r>
            <a:endParaRPr lang="zh-TW" altLang="en-US" sz="2400" dirty="0">
              <a:latin typeface="新細明體-ExtB" pitchFamily="18" charset="-120"/>
              <a:ea typeface="新細明體-ExtB" pitchFamily="18" charset="-120"/>
            </a:endParaRPr>
          </a:p>
        </p:txBody>
      </p:sp>
      <p:pic>
        <p:nvPicPr>
          <p:cNvPr id="8" name="Picture 4" descr="https://i.imgur.com/3KYpZL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5896" y="2924944"/>
            <a:ext cx="3886200" cy="33242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.imgur.com/yL83bI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500042"/>
            <a:ext cx="5857916" cy="57520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.imgur.com/r4jKCu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428604"/>
            <a:ext cx="6000792" cy="60437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Assignment 5: Social Opinion Mining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>
                <a:ea typeface="新細明體-ExtB" pitchFamily="18" charset="-120"/>
              </a:rPr>
              <a:t>Available tools:</a:t>
            </a:r>
          </a:p>
          <a:p>
            <a:pPr lvl="1"/>
            <a:r>
              <a:rPr lang="en-US" altLang="zh-TW" dirty="0" err="1">
                <a:ea typeface="新細明體-ExtB" pitchFamily="18" charset="-120"/>
              </a:rPr>
              <a:t>Ptt</a:t>
            </a:r>
            <a:r>
              <a:rPr lang="en-US" altLang="zh-TW" dirty="0">
                <a:ea typeface="新細明體-ExtB" pitchFamily="18" charset="-120"/>
              </a:rPr>
              <a:t> Dataset Social Media Content</a:t>
            </a:r>
          </a:p>
          <a:p>
            <a:pPr lvl="2"/>
            <a:r>
              <a:rPr lang="en-US" altLang="zh-TW" dirty="0">
                <a:ea typeface="新細明體-ExtB" pitchFamily="18" charset="-120"/>
                <a:hlinkClick r:id="rId2"/>
              </a:rPr>
              <a:t>https://drive.google.com/file/d/1mxGoqyqOobCvFQYXRyoFYKSYhCD06d0u/view</a:t>
            </a:r>
            <a:r>
              <a:rPr lang="en-US" altLang="zh-TW" dirty="0">
                <a:ea typeface="新細明體-ExtB" pitchFamily="18" charset="-120"/>
              </a:rPr>
              <a:t> </a:t>
            </a:r>
          </a:p>
          <a:p>
            <a:pPr lvl="1"/>
            <a:r>
              <a:rPr lang="en-US" altLang="zh-TW" dirty="0">
                <a:ea typeface="新細明體-ExtB" pitchFamily="18" charset="-120"/>
              </a:rPr>
              <a:t>Sentence Segmentation</a:t>
            </a:r>
          </a:p>
          <a:p>
            <a:pPr lvl="2"/>
            <a:r>
              <a:rPr lang="en-US" altLang="zh-TW" dirty="0" err="1">
                <a:ea typeface="新細明體-ExtB" pitchFamily="18" charset="-120"/>
              </a:rPr>
              <a:t>Jieba</a:t>
            </a:r>
            <a:r>
              <a:rPr lang="en-US" altLang="zh-TW" dirty="0">
                <a:ea typeface="新細明體-ExtB" pitchFamily="18" charset="-120"/>
              </a:rPr>
              <a:t> (Java) (python)</a:t>
            </a:r>
          </a:p>
          <a:p>
            <a:pPr lvl="1"/>
            <a:r>
              <a:rPr lang="en-US" altLang="zh-TW" dirty="0">
                <a:ea typeface="新細明體-ExtB" pitchFamily="18" charset="-120"/>
              </a:rPr>
              <a:t>Word Cloud Generator </a:t>
            </a:r>
            <a:r>
              <a:rPr lang="en-US" altLang="zh-TW" dirty="0">
                <a:ea typeface="新細明體-ExtB" pitchFamily="18" charset="-120"/>
                <a:hlinkClick r:id="rId3"/>
              </a:rPr>
              <a:t>http://timdream.org/wordcloud/</a:t>
            </a:r>
            <a:endParaRPr lang="en-US" altLang="zh-TW" dirty="0">
              <a:ea typeface="新細明體-ExtB" pitchFamily="18" charset="-120"/>
            </a:endParaRPr>
          </a:p>
          <a:p>
            <a:pPr lvl="1"/>
            <a:r>
              <a:rPr lang="en-US" altLang="zh-TW" dirty="0">
                <a:ea typeface="新細明體-ExtB" pitchFamily="18" charset="-120"/>
              </a:rPr>
              <a:t>Use </a:t>
            </a:r>
            <a:r>
              <a:rPr lang="en-US" altLang="zh-TW" i="1" dirty="0">
                <a:solidFill>
                  <a:srgbClr val="FF0000"/>
                </a:solidFill>
                <a:ea typeface="新細明體-ExtB" pitchFamily="18" charset="-120"/>
              </a:rPr>
              <a:t>X</a:t>
            </a:r>
            <a:r>
              <a:rPr lang="en-US" altLang="zh-TW" i="1" baseline="30000" dirty="0">
                <a:solidFill>
                  <a:srgbClr val="FF0000"/>
                </a:solidFill>
                <a:ea typeface="新細明體-ExtB" pitchFamily="18" charset="-120"/>
              </a:rPr>
              <a:t>2</a:t>
            </a:r>
            <a:r>
              <a:rPr lang="en-US" altLang="zh-TW" dirty="0">
                <a:ea typeface="新細明體-ExtB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-ExtB" pitchFamily="18" charset="-120"/>
              </a:rPr>
              <a:t>(Chi-square Method) </a:t>
            </a:r>
            <a:r>
              <a:rPr lang="en-US" altLang="zh-TW" dirty="0">
                <a:ea typeface="新細明體-ExtB" pitchFamily="18" charset="-120"/>
              </a:rPr>
              <a:t>to find 100 high correlated keywords</a:t>
            </a:r>
          </a:p>
          <a:p>
            <a:r>
              <a:rPr lang="en-US" altLang="zh-TW" dirty="0">
                <a:ea typeface="新細明體-ExtB" pitchFamily="18" charset="-120"/>
              </a:rPr>
              <a:t>Assignment Due 6/4</a:t>
            </a:r>
          </a:p>
          <a:p>
            <a:r>
              <a:rPr lang="en-US" altLang="zh-TW" dirty="0">
                <a:ea typeface="新細明體-ExtB" pitchFamily="18" charset="-120"/>
              </a:rPr>
              <a:t>Make a Presentation for the word clouds for the </a:t>
            </a:r>
            <a:r>
              <a:rPr lang="en-US" dirty="0"/>
              <a:t>politician you select</a:t>
            </a:r>
            <a:endParaRPr lang="en-US" altLang="zh-TW" dirty="0">
              <a:ea typeface="新細明體-ExtB" pitchFamily="18" charset="-120"/>
            </a:endParaRPr>
          </a:p>
          <a:p>
            <a:pPr lvl="1">
              <a:buNone/>
            </a:pPr>
            <a:endParaRPr lang="zh-TW" altLang="en-US" dirty="0">
              <a:ea typeface="新細明體-ExtB" pitchFamily="18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4B0F54A-9ED5-7A46-B98E-0096D8583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492896"/>
            <a:ext cx="2758839" cy="126302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22A5F39-07FE-5346-9675-9286D23BE740}"/>
              </a:ext>
            </a:extLst>
          </p:cNvPr>
          <p:cNvSpPr/>
          <p:nvPr/>
        </p:nvSpPr>
        <p:spPr>
          <a:xfrm>
            <a:off x="539552" y="260648"/>
            <a:ext cx="66247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Helvetica Neue" panose="02000503000000020004" pitchFamily="2" charset="0"/>
              </a:rPr>
              <a:t>Assume that there are 1000 documents.</a:t>
            </a:r>
          </a:p>
          <a:p>
            <a:r>
              <a:rPr lang="en-US" altLang="zh-TW" dirty="0">
                <a:solidFill>
                  <a:srgbClr val="000000"/>
                </a:solidFill>
                <a:latin typeface="Helvetica Neue" panose="02000503000000020004" pitchFamily="2" charset="0"/>
              </a:rPr>
              <a:t>among the 1000 documents,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Helvetica Neue" panose="02000503000000020004" pitchFamily="2" charset="0"/>
              </a:rPr>
              <a:t>Pos. document #: 250</a:t>
            </a:r>
          </a:p>
          <a:p>
            <a:r>
              <a:rPr lang="en-US" altLang="zh-TW" dirty="0">
                <a:solidFill>
                  <a:srgbClr val="000000"/>
                </a:solidFill>
                <a:latin typeface="Helvetica Neue" panose="02000503000000020004" pitchFamily="2" charset="0"/>
              </a:rPr>
              <a:t>Neg. document #: 750</a:t>
            </a:r>
          </a:p>
          <a:p>
            <a:endParaRPr lang="en-US" altLang="zh-TW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Helvetica Neue" panose="02000503000000020004" pitchFamily="2" charset="0"/>
              </a:rPr>
              <a:t>Also, the # of document containing “shitty”: 50 </a:t>
            </a:r>
          </a:p>
          <a:p>
            <a:r>
              <a:rPr lang="en-US" altLang="zh-TW" dirty="0">
                <a:solidFill>
                  <a:srgbClr val="000000"/>
                </a:solidFill>
                <a:latin typeface="Helvetica Neue" panose="02000503000000020004" pitchFamily="2" charset="0"/>
              </a:rPr>
              <a:t>In other words, the # of document without “shitty”: 950 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A770A90-9A49-144E-AD60-4DC82F16F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4988539"/>
            <a:ext cx="6948264" cy="153858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67A5CE3-46AC-E44F-9412-53DB7A8D6639}"/>
              </a:ext>
            </a:extLst>
          </p:cNvPr>
          <p:cNvSpPr txBox="1"/>
          <p:nvPr/>
        </p:nvSpPr>
        <p:spPr>
          <a:xfrm>
            <a:off x="2339752" y="6494711"/>
            <a:ext cx="13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Expectation </a:t>
            </a:r>
            <a:endParaRPr kumimoji="1"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03D8B90-2EF4-EC4E-8079-237B256796A3}"/>
              </a:ext>
            </a:extLst>
          </p:cNvPr>
          <p:cNvSpPr txBox="1"/>
          <p:nvPr/>
        </p:nvSpPr>
        <p:spPr>
          <a:xfrm>
            <a:off x="6212324" y="6494711"/>
            <a:ext cx="13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Observation</a:t>
            </a:r>
            <a:endParaRPr kumimoji="1"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22A208F-47E2-544E-B9B2-A780E04F27AC}"/>
              </a:ext>
            </a:extLst>
          </p:cNvPr>
          <p:cNvSpPr txBox="1"/>
          <p:nvPr/>
        </p:nvSpPr>
        <p:spPr>
          <a:xfrm>
            <a:off x="5105328" y="2560564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Chi-square score for “shitty”</a:t>
            </a:r>
            <a:endParaRPr kumimoji="1"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BDB8555-3113-EB41-91CE-9056758C8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248" y="3120731"/>
            <a:ext cx="1368152" cy="71414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319E907-720E-8145-8D6E-17EEBBA6B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1840" y="4170723"/>
            <a:ext cx="5724128" cy="48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6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929A66-7F4D-4944-A4F6-332FA991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34FC1C-C9B3-D743-815D-1C8E265EC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C5977B1-A66F-1347-A356-AC9F5B3CC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5" y="0"/>
            <a:ext cx="9106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64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152</Words>
  <Application>Microsoft Macintosh PowerPoint</Application>
  <PresentationFormat>如螢幕大小 (4:3)</PresentationFormat>
  <Paragraphs>29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新細明體-ExtB</vt:lpstr>
      <vt:lpstr>Arial</vt:lpstr>
      <vt:lpstr>Calibri</vt:lpstr>
      <vt:lpstr>Helvetica Neue</vt:lpstr>
      <vt:lpstr>Office 佈景主題</vt:lpstr>
      <vt:lpstr>Assignment 6: Social Opinion Mining</vt:lpstr>
      <vt:lpstr>PowerPoint 簡報</vt:lpstr>
      <vt:lpstr>PowerPoint 簡報</vt:lpstr>
      <vt:lpstr>Assignment 5: Social Opinion Mining</vt:lpstr>
      <vt:lpstr>PowerPoint 簡報</vt:lpstr>
      <vt:lpstr>PowerPoint 簡報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3: Social Opinion Mining</dc:title>
  <dc:creator>yfan</dc:creator>
  <cp:lastModifiedBy>tomoto923@gmail.com</cp:lastModifiedBy>
  <cp:revision>41</cp:revision>
  <dcterms:created xsi:type="dcterms:W3CDTF">2016-04-07T05:12:24Z</dcterms:created>
  <dcterms:modified xsi:type="dcterms:W3CDTF">2020-05-28T07:03:54Z</dcterms:modified>
</cp:coreProperties>
</file>