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56" r:id="rId3"/>
    <p:sldId id="257" r:id="rId4"/>
    <p:sldId id="635" r:id="rId5"/>
    <p:sldId id="636" r:id="rId6"/>
    <p:sldId id="638" r:id="rId7"/>
    <p:sldId id="637" r:id="rId8"/>
    <p:sldId id="634" r:id="rId9"/>
    <p:sldId id="650" r:id="rId10"/>
    <p:sldId id="651" r:id="rId11"/>
    <p:sldId id="652" r:id="rId12"/>
    <p:sldId id="258" r:id="rId13"/>
    <p:sldId id="259" r:id="rId14"/>
    <p:sldId id="303" r:id="rId15"/>
    <p:sldId id="267" r:id="rId16"/>
    <p:sldId id="316" r:id="rId17"/>
    <p:sldId id="317" r:id="rId18"/>
    <p:sldId id="325" r:id="rId19"/>
    <p:sldId id="384" r:id="rId20"/>
    <p:sldId id="385" r:id="rId21"/>
    <p:sldId id="387" r:id="rId22"/>
    <p:sldId id="388" r:id="rId23"/>
    <p:sldId id="386" r:id="rId24"/>
    <p:sldId id="260" r:id="rId25"/>
    <p:sldId id="278" r:id="rId26"/>
    <p:sldId id="279" r:id="rId27"/>
    <p:sldId id="632" r:id="rId28"/>
    <p:sldId id="633" r:id="rId29"/>
    <p:sldId id="261" r:id="rId30"/>
    <p:sldId id="618" r:id="rId31"/>
    <p:sldId id="619" r:id="rId32"/>
    <p:sldId id="620" r:id="rId33"/>
    <p:sldId id="621" r:id="rId34"/>
    <p:sldId id="281" r:id="rId35"/>
    <p:sldId id="640" r:id="rId36"/>
    <p:sldId id="304" r:id="rId37"/>
    <p:sldId id="28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283" r:id="rId50"/>
    <p:sldId id="262" r:id="rId51"/>
    <p:sldId id="287" r:id="rId52"/>
    <p:sldId id="285" r:id="rId53"/>
    <p:sldId id="286" r:id="rId54"/>
    <p:sldId id="288" r:id="rId55"/>
    <p:sldId id="289" r:id="rId56"/>
    <p:sldId id="290" r:id="rId57"/>
    <p:sldId id="291" r:id="rId58"/>
    <p:sldId id="292" r:id="rId59"/>
    <p:sldId id="293" r:id="rId60"/>
    <p:sldId id="459" r:id="rId61"/>
    <p:sldId id="460" r:id="rId62"/>
    <p:sldId id="461" r:id="rId63"/>
    <p:sldId id="462" r:id="rId64"/>
    <p:sldId id="264" r:id="rId65"/>
    <p:sldId id="297" r:id="rId66"/>
    <p:sldId id="298" r:id="rId67"/>
    <p:sldId id="299" r:id="rId68"/>
    <p:sldId id="307" r:id="rId69"/>
    <p:sldId id="306" r:id="rId70"/>
    <p:sldId id="308" r:id="rId71"/>
    <p:sldId id="309" r:id="rId72"/>
    <p:sldId id="310" r:id="rId73"/>
    <p:sldId id="311" r:id="rId74"/>
    <p:sldId id="312" r:id="rId75"/>
    <p:sldId id="300" r:id="rId76"/>
    <p:sldId id="301" r:id="rId77"/>
    <p:sldId id="302" r:id="rId78"/>
    <p:sldId id="313" r:id="rId79"/>
    <p:sldId id="314" r:id="rId80"/>
    <p:sldId id="315" r:id="rId81"/>
    <p:sldId id="399" r:id="rId82"/>
    <p:sldId id="400" r:id="rId83"/>
    <p:sldId id="401" r:id="rId84"/>
    <p:sldId id="407" r:id="rId85"/>
    <p:sldId id="641" r:id="rId86"/>
    <p:sldId id="642" r:id="rId87"/>
    <p:sldId id="643" r:id="rId88"/>
    <p:sldId id="644" r:id="rId89"/>
    <p:sldId id="273" r:id="rId90"/>
    <p:sldId id="274" r:id="rId91"/>
    <p:sldId id="275" r:id="rId92"/>
    <p:sldId id="370" r:id="rId93"/>
    <p:sldId id="272" r:id="rId94"/>
    <p:sldId id="276" r:id="rId95"/>
    <p:sldId id="371" r:id="rId96"/>
    <p:sldId id="372" r:id="rId97"/>
    <p:sldId id="645" r:id="rId98"/>
    <p:sldId id="280" r:id="rId99"/>
    <p:sldId id="646" r:id="rId100"/>
    <p:sldId id="647" r:id="rId101"/>
    <p:sldId id="648" r:id="rId102"/>
    <p:sldId id="649" r:id="rId103"/>
    <p:sldId id="265" r:id="rId104"/>
    <p:sldId id="360" r:id="rId105"/>
    <p:sldId id="361" r:id="rId106"/>
    <p:sldId id="362" r:id="rId107"/>
    <p:sldId id="363" r:id="rId108"/>
    <p:sldId id="359" r:id="rId109"/>
    <p:sldId id="266" r:id="rId110"/>
    <p:sldId id="366" r:id="rId111"/>
    <p:sldId id="367" r:id="rId112"/>
    <p:sldId id="368" r:id="rId113"/>
    <p:sldId id="369" r:id="rId114"/>
    <p:sldId id="365" r:id="rId115"/>
    <p:sldId id="639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8E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44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5EE-D8E0-7248-ABEF-203C820D9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59E71-67AD-3345-AF00-0AB6EF433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83CE-59E5-C048-A08A-D099E520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3217-3A52-BA45-9E8F-75C1253A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4578-A708-494B-ACD9-65974CFD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75F9-66D5-9C40-A7BE-8CFBF6D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72B5B-BB41-AD41-A1EE-BBBEEF25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89BF-FACE-F249-B1D8-4C9E40D1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E75F-0442-9944-9F94-E9BC7A60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2D4F-9328-E443-81F2-2B8A0557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4AD52-FF83-0B46-B3B2-49E0D32B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AE81E-2A12-9E4E-85AF-4D962468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5AD2-A6F9-0A4F-9D8C-4C73E218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A347-7120-E948-84AC-A7290E0F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1084-5699-B341-A4B2-1D02DA7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CIS 564</a:t>
            </a:r>
            <a:endParaRPr lang="en-US" altLang="en-US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583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759-DC06-1446-A9C6-45C80C04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BE66D-5D0E-7C4C-B391-2EE40EC84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8ACA-F056-6747-B3C1-4604EF21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7BAA-2A69-254B-8E27-543ADC96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666E-953E-994A-9F85-5A0D439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C53-F298-F04B-9943-5659BEC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6FDF-EE8C-0D4E-9DA2-DDEA7B63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1A35-903B-4A4E-9195-5B1AA87E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68E0-63B1-794F-9B0A-3CF2F6E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ABE7-38C6-344F-BCE1-B3CF89F4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FB2F-2EF9-7345-A1AC-B4A44ADE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FDCD-C461-6F41-B87D-3DB1C0A30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2B45-01C2-E847-825F-5CCD3464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FAAB-9715-CE4C-A5D5-D9F0BB3F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39BD-7F37-4E41-BCAE-861F9A4E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4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BB7F-34E9-1D4B-8BCB-43C8139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5E4E-CB66-F84C-9317-A591FA565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38E4-4BC3-AD4D-B514-8727C1A5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4844-F868-344B-8D21-5BE5AC9C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66BA5-BF7A-A14A-A89A-C6A76D52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E8BC-79AC-5A40-A06D-2E249EAA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BB29-600C-F745-90A4-C693E15F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B071-91E6-F242-B16A-7E0BB952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56C0A-27B1-D64C-BCF5-1E6B3086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5B23B-F280-9D40-8839-271FBED5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C6D4-8E14-9045-8527-9B0043A23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6B0C7-3C3D-5F43-959D-A496FF36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B3D35-6751-CF4F-A786-CA641AC8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92DF-FB87-A84C-8088-B0BB5E47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75AA-686F-B946-AD88-D5A9CD0A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B288-6717-D046-9806-18331ECC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66B29-D418-2E46-B2E5-998424B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7478E-6F2C-C543-BAFD-8C322AC2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3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E30D-706D-834F-B2CF-32BB428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F6D0E-294C-9C4F-837F-74B6A27E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7CAC-8BC8-024B-9C0F-2F16AF22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0CB-B9EC-4746-BED4-A58A4F37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DA5D-B741-7047-BE71-D83EAFC6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8784-6D2A-5D40-816B-EBC5101D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272F-09E1-BD4A-8258-258D7EE3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7960-B551-494F-BFA8-69F325E9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8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7AA3-0A95-2A45-9563-11DC8362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5663-4C53-1C42-9B38-3A2E931E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6502-462C-E843-9CE8-11C186AE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2418E-2799-304A-A44C-6C43025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8A40D-2343-8049-805F-02C54787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5BFB-932D-D041-9610-29855297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7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0218-F6C1-A849-A324-9D3DF15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F8A6C-715F-7D4A-98FA-FF5D17945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04359-4B7D-3949-8E5A-763913F0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D3F8-51FB-1E4C-A09D-80D839DF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25B1-3CFB-AF4E-B2D1-4E0F46B8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B11B-A2EA-EF45-B654-5FF08B15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83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82D-8400-594C-883B-5FD1068F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9C9C8-6900-484F-A767-C52FB06C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4CB3-AB25-0D4F-A8EB-DB64F160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A7CD-58D4-114B-AA3D-B17B9F42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6A58-2CDE-B24D-BB96-DC0EC20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6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6A813-0DA3-1B4C-A5A1-73E0CA97F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22D73-87B1-EF4B-8C68-03E4D9EF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F376-69EB-9C4D-B07F-3E62AE6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2610-BF9B-9049-9C89-EF3F858D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33425-A57A-9546-988B-F69711BE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7909-BF64-DA49-825C-D061B8A7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1376-8B8C-E640-B596-91DD388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9F3E-5BFA-ED4B-A97C-FC38B757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B136-B595-E746-B7FC-CC7B36F5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BCEF-1A9F-4546-979E-EF822B42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49D1-57BF-6A43-9894-FDD1BB3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958-EC0D-8A4D-9DE5-F9B7378DE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2EFFB-6F88-C64E-9695-FFC3CE98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9AB6B-C74A-BD4C-929A-2C4909C2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B6FA5-7BAA-E941-A80D-6DDCD49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4EFA-0CF6-5A41-B7CE-7886461E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DA32-4105-AA42-9FFD-E780F2F1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C1CE-EE08-BA4E-8CB4-AA8A377E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760C-35FC-2A48-BA86-C2F7FAB3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5D9C7-2B1A-9344-B6DA-CB1C78CBB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744A4-3191-304C-B73E-750DE4927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EB8FE-D587-5D48-A623-96D0EE6A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DF36E-DBDC-5E4F-B24F-F9459E8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A37C0-EBB1-414F-808E-E65BCBD7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0DA3-CB46-4C45-BCFE-FA536563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79921-4520-9744-8D4D-B8A4E171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C301-30BB-A748-AFE2-8FDB43B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03516-3390-2442-A9D6-6738061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C57F5-822F-E444-A89D-4F286D18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F41EC-2AE7-1E4C-A93C-3CC6A4FE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02A0A-0424-7841-94DA-227FF079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ECEB-F1A3-B34B-B679-025C1791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D33B-54D6-2348-851D-F594291D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81BC3-91DD-2E43-8DAB-F72AAEB2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6BDC-67C7-9844-9239-F69640B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79DF-D094-584E-AC41-D11AAB55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55EE-C3C7-A449-B1BA-C043FB6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0172-F7A0-FF40-B2FC-80AFE2A7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F11ED-0F6D-EA4B-9F18-9E9DD6326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2CB97-F356-6440-8EB3-586F057C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2729-D8AF-D049-8733-B7441433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38B-0E46-FA4D-BDAF-9BEF9735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DEE0-AF67-0E43-9A2F-16A0279E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66419-CED6-6243-824E-DDF4E190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732A-1B9C-5747-B905-29B6067F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D98F-958E-0846-AD24-24365BA1D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12CC-E034-F645-87AD-5B373E5C647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90D2-546E-8F47-A122-81820F64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465D-2057-6049-B21D-A39C9617E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6541-91A0-874B-ACDE-AEEE53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4B33F-DC7B-C44E-A297-37AA908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9431-5726-8948-93A8-24A230D7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9129-ECE6-6E45-929B-02DA6C4BC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18A8-637D-E441-B367-1DD3FA95E8E2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A386-FE52-E849-8D55-DF080F57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19A8-C597-9640-9A89-FF5B17F62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758-5C82-9D4C-8FA0-BE7C2FEFA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85AD0-373E-3445-8869-0907D617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09" y="4848"/>
            <a:ext cx="6953693" cy="68552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9DA0D-A1E0-1643-8078-C96998A1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735" y="1802847"/>
            <a:ext cx="9144000" cy="3662288"/>
          </a:xfrm>
          <a:solidFill>
            <a:srgbClr val="D9D9D9">
              <a:alpha val="60000"/>
            </a:srgbClr>
          </a:solidFill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 / IT 420 Final Review</a:t>
            </a:r>
            <a:b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Garamond" panose="02020404030301010803" pitchFamily="18" charset="0"/>
                <a:cs typeface="Futura Medium" panose="020B0602020204020303" pitchFamily="34" charset="-79"/>
              </a:rPr>
              <a:t>5/10/2021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98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Tentative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Normalization: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Extra credit on exam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Identify potential denormalization and normalization for the ERD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Concurrency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Identify what error a specific table of SQL commands will produce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Construct a precedence graph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Determine if there is a deadlock (waits-for graph can be used, but is not required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Timestamp ordering identical in form to problem </a:t>
            </a:r>
            <a:r>
              <a:rPr lang="en-US">
                <a:latin typeface="Garamond" panose="02020404030301010803" pitchFamily="18" charset="0"/>
              </a:rPr>
              <a:t>from concurrency lab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086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65D3321-1710-F545-9BBB-CF99FDF7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6817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90129-E7FF-7C44-9529-8F61966B9B57}"/>
              </a:ext>
            </a:extLst>
          </p:cNvPr>
          <p:cNvSpPr txBox="1"/>
          <p:nvPr/>
        </p:nvSpPr>
        <p:spPr>
          <a:xfrm>
            <a:off x="6313566" y="4111502"/>
            <a:ext cx="397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TS(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) &lt; W-TS(A)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reject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and rollback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A172147-27D1-0C49-9A32-078681E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809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Types of indexes and their uses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Choosing correct indexing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Query planning example, what order is better?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473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Index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Hash indexes</a:t>
            </a:r>
            <a:r>
              <a:rPr lang="en-US" dirty="0">
                <a:latin typeface="Garamond" panose="02020404030301010803" pitchFamily="18" charset="0"/>
              </a:rPr>
              <a:t> are based on a ordered-list of hash values good for equality conditions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B-tree or B+-tree (balanced)</a:t>
            </a:r>
            <a:r>
              <a:rPr lang="en-US" dirty="0">
                <a:latin typeface="Garamond" panose="02020404030301010803" pitchFamily="18" charset="0"/>
              </a:rPr>
              <a:t> are an ordered tree data structure organized by pointers to row data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Bitmap indexes</a:t>
            </a:r>
            <a:r>
              <a:rPr lang="en-US" dirty="0">
                <a:latin typeface="Garamond" panose="02020404030301010803" pitchFamily="18" charset="0"/>
              </a:rPr>
              <a:t> are a collection of bit-arrays denoting the existence of a field value</a:t>
            </a:r>
          </a:p>
        </p:txBody>
      </p:sp>
    </p:spTree>
    <p:extLst>
      <p:ext uri="{BB962C8B-B14F-4D97-AF65-F5344CB8AC3E}">
        <p14:creationId xmlns:p14="http://schemas.microsoft.com/office/powerpoint/2010/main" val="26402645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Index Data Structures</a:t>
            </a:r>
          </a:p>
        </p:txBody>
      </p:sp>
      <p:pic>
        <p:nvPicPr>
          <p:cNvPr id="4" name="Picture 7" descr="https://www.progress.com/~/media/TutorialImages/ODBC/ruseindxa.gif">
            <a:extLst>
              <a:ext uri="{FF2B5EF4-FFF2-40B4-BE49-F238E27FC236}">
                <a16:creationId xmlns:a16="http://schemas.microsoft.com/office/drawing/2014/main" id="{8E7C62AF-E786-2843-B43C-479296577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72" y="1690688"/>
            <a:ext cx="6549656" cy="43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421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Index Data Structures</a:t>
            </a:r>
          </a:p>
        </p:txBody>
      </p:sp>
      <p:pic>
        <p:nvPicPr>
          <p:cNvPr id="4" name="Picture 7" descr="https://www.progress.com/~/media/TutorialImages/ODBC/ruseindxa.gif">
            <a:extLst>
              <a:ext uri="{FF2B5EF4-FFF2-40B4-BE49-F238E27FC236}">
                <a16:creationId xmlns:a16="http://schemas.microsoft.com/office/drawing/2014/main" id="{8E7C62AF-E786-2843-B43C-479296577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72" y="1690688"/>
            <a:ext cx="6549656" cy="43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C80F36-7C3C-544C-A40C-10674BB233C2}"/>
              </a:ext>
            </a:extLst>
          </p:cNvPr>
          <p:cNvSpPr txBox="1"/>
          <p:nvPr/>
        </p:nvSpPr>
        <p:spPr>
          <a:xfrm>
            <a:off x="8162259" y="3326606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E03033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F8513-8DE7-5240-831E-65A0CA4258C8}"/>
              </a:ext>
            </a:extLst>
          </p:cNvPr>
          <p:cNvSpPr txBox="1"/>
          <p:nvPr/>
        </p:nvSpPr>
        <p:spPr>
          <a:xfrm>
            <a:off x="3036077" y="3077741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E03033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ED336C-5E46-C142-9CBC-9C893729E2C9}"/>
              </a:ext>
            </a:extLst>
          </p:cNvPr>
          <p:cNvCxnSpPr/>
          <p:nvPr/>
        </p:nvCxnSpPr>
        <p:spPr>
          <a:xfrm>
            <a:off x="1995055" y="2937164"/>
            <a:ext cx="8261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98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05D41C-1190-B040-A2A6-72FB5EB6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7" y="2376"/>
            <a:ext cx="10432472" cy="6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72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440287-CAE7-B641-BF1C-272A7498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542261"/>
            <a:ext cx="9144000" cy="3627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1F6BC-127E-7B42-A86D-6879DDD8A365}"/>
              </a:ext>
            </a:extLst>
          </p:cNvPr>
          <p:cNvSpPr txBox="1"/>
          <p:nvPr/>
        </p:nvSpPr>
        <p:spPr>
          <a:xfrm>
            <a:off x="2855142" y="4352195"/>
            <a:ext cx="6325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SELECT 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cus_name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cus_state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 	customer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WHERE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cus_state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“FL”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F3498-7E03-8D48-BF34-CDDE64A67C5A}"/>
              </a:ext>
            </a:extLst>
          </p:cNvPr>
          <p:cNvSpPr txBox="1"/>
          <p:nvPr/>
        </p:nvSpPr>
        <p:spPr>
          <a:xfrm>
            <a:off x="3073214" y="5933842"/>
            <a:ext cx="588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How many I/O reads if there is not an index on CUS_STATE?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1CEF7-443E-A641-9FEA-5598A2143FCB}"/>
              </a:ext>
            </a:extLst>
          </p:cNvPr>
          <p:cNvSpPr txBox="1"/>
          <p:nvPr/>
        </p:nvSpPr>
        <p:spPr>
          <a:xfrm>
            <a:off x="3073214" y="6315161"/>
            <a:ext cx="553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How many I/O reads if there is an index on CUS_STATE?</a:t>
            </a:r>
          </a:p>
        </p:txBody>
      </p:sp>
    </p:spTree>
    <p:extLst>
      <p:ext uri="{BB962C8B-B14F-4D97-AF65-F5344CB8AC3E}">
        <p14:creationId xmlns:p14="http://schemas.microsoft.com/office/powerpoint/2010/main" val="6436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Query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Execution Planning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86B8-D4C3-3544-884D-212F94E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P_CODE, P_DESCRIPT, V_STATE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PRODUCT P, VENDOR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P.V_CODE = V.V_CODE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V.V_STATE = “FL”;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DF9F4-BE19-2348-B408-A26783692C08}"/>
              </a:ext>
            </a:extLst>
          </p:cNvPr>
          <p:cNvSpPr txBox="1"/>
          <p:nvPr/>
        </p:nvSpPr>
        <p:spPr>
          <a:xfrm>
            <a:off x="2257973" y="4207309"/>
            <a:ext cx="79251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PRODUCT table has 7,000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The VENDOR table has 300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Ten vendors are located in Florida.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One thousand products come from vendors in Florida. </a:t>
            </a:r>
          </a:p>
        </p:txBody>
      </p:sp>
    </p:spTree>
    <p:extLst>
      <p:ext uri="{BB962C8B-B14F-4D97-AF65-F5344CB8AC3E}">
        <p14:creationId xmlns:p14="http://schemas.microsoft.com/office/powerpoint/2010/main" val="30021729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Query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Execution Planning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86B8-D4C3-3544-884D-212F94E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SELECT P_CODE, P_DESCRIPT, V_STATE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FROM PRODUCT P, VENDOR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WHERE P.V_CODE = V.V_CODE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4. AND V.V_STATE = “FL”;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DF9F4-BE19-2348-B408-A26783692C08}"/>
              </a:ext>
            </a:extLst>
          </p:cNvPr>
          <p:cNvSpPr txBox="1"/>
          <p:nvPr/>
        </p:nvSpPr>
        <p:spPr>
          <a:xfrm>
            <a:off x="2257973" y="4207309"/>
            <a:ext cx="79251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PRODUCT table has 7,000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The VENDOR table has 300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Ten vendors are located in Florida.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One thousand products come from vendors in Florida. </a:t>
            </a:r>
          </a:p>
        </p:txBody>
      </p:sp>
    </p:spTree>
    <p:extLst>
      <p:ext uri="{BB962C8B-B14F-4D97-AF65-F5344CB8AC3E}">
        <p14:creationId xmlns:p14="http://schemas.microsoft.com/office/powerpoint/2010/main" val="3167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ERD Generation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Normalization and Denormalization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NoSQL Queries and NoSQL Data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Transaction Management and Concurrency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Optimization, Query Analysis and Indexing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Query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Execution Planning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86B8-D4C3-3544-884D-212F94E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SELECT P_CODE, P_DESCRIPT, V_STATE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FROM PRODUCT P, VENDOR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WHERE P.V_CODE = V.V_CODE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AND V.V_STATE = “FL”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DF9F4-BE19-2348-B408-A26783692C08}"/>
              </a:ext>
            </a:extLst>
          </p:cNvPr>
          <p:cNvSpPr txBox="1"/>
          <p:nvPr/>
        </p:nvSpPr>
        <p:spPr>
          <a:xfrm>
            <a:off x="2257973" y="4207309"/>
            <a:ext cx="79251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PRODUCT table has 7,000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The VENDOR table has 300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Ten vendors are located in Florida.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One thousand products come from vendors in Florida. </a:t>
            </a:r>
          </a:p>
        </p:txBody>
      </p:sp>
    </p:spTree>
    <p:extLst>
      <p:ext uri="{BB962C8B-B14F-4D97-AF65-F5344CB8AC3E}">
        <p14:creationId xmlns:p14="http://schemas.microsoft.com/office/powerpoint/2010/main" val="10153290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Query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Execution Planning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86B8-D4C3-3544-884D-212F94E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SELECT P_CODE, P_DESCRIPT, V_STATE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FROM PRODUCT P, VENDOR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WHERE P.V_CODE = V.V_CODE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AND V.V_STATE = “FL”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DF9F4-BE19-2348-B408-A26783692C08}"/>
              </a:ext>
            </a:extLst>
          </p:cNvPr>
          <p:cNvSpPr txBox="1"/>
          <p:nvPr/>
        </p:nvSpPr>
        <p:spPr>
          <a:xfrm>
            <a:off x="2257973" y="4207309"/>
            <a:ext cx="79251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PRODUCT table has 7,000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The VENDOR table has 300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Ten vendors are located in Florida.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One thousand products come from vendors in Florida. </a:t>
            </a:r>
          </a:p>
        </p:txBody>
      </p:sp>
    </p:spTree>
    <p:extLst>
      <p:ext uri="{BB962C8B-B14F-4D97-AF65-F5344CB8AC3E}">
        <p14:creationId xmlns:p14="http://schemas.microsoft.com/office/powerpoint/2010/main" val="6924585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Query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Execution Planning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D86B8-D4C3-3544-884D-212F94E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SELECT P_CODE, P_DESCRIPT, V_STATE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FROM PRODUCT P, VENDOR V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WHERE P.V_CODE = V.V_CODE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AND V.V_STATE = “FL”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DF9F4-BE19-2348-B408-A26783692C08}"/>
              </a:ext>
            </a:extLst>
          </p:cNvPr>
          <p:cNvSpPr txBox="1"/>
          <p:nvPr/>
        </p:nvSpPr>
        <p:spPr>
          <a:xfrm>
            <a:off x="2257973" y="4207309"/>
            <a:ext cx="79251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The PRODUCT table has 7,000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The VENDOR table has 300 rows.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Ten vendors are located in Florida.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One thousand products come from vendors in Florida. </a:t>
            </a:r>
          </a:p>
        </p:txBody>
      </p:sp>
    </p:spTree>
    <p:extLst>
      <p:ext uri="{BB962C8B-B14F-4D97-AF65-F5344CB8AC3E}">
        <p14:creationId xmlns:p14="http://schemas.microsoft.com/office/powerpoint/2010/main" val="25133563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Query Execution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EB5D-8594-D244-8330-F7153D8F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88721"/>
            <a:ext cx="9144000" cy="35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556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Thank You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Contact me if you have concerns about anything.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Please fill out course surveys, they are a major way for you to influence teaching and the program. </a:t>
            </a:r>
          </a:p>
        </p:txBody>
      </p:sp>
    </p:spTree>
    <p:extLst>
      <p:ext uri="{BB962C8B-B14F-4D97-AF65-F5344CB8AC3E}">
        <p14:creationId xmlns:p14="http://schemas.microsoft.com/office/powerpoint/2010/main" val="58704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ERD Generation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Attributes and datatypes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- Primary and foreign keys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- Implications of datatypes (how to choose)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Connectivity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- Relationships and Crow’s Foot notation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Normalization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- Identifying normalization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- Implementing normalization and denormalization</a:t>
            </a:r>
          </a:p>
        </p:txBody>
      </p:sp>
    </p:spTree>
    <p:extLst>
      <p:ext uri="{BB962C8B-B14F-4D97-AF65-F5344CB8AC3E}">
        <p14:creationId xmlns:p14="http://schemas.microsoft.com/office/powerpoint/2010/main" val="324288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Entity and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 primary key ensures entity integrity and is required for 1NF.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 foreign key ensures referential integrity.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Entity integrity – uniquely identifies an entity instance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Referential integrity – references to an entity are valid and correct</a:t>
            </a:r>
          </a:p>
        </p:txBody>
      </p:sp>
    </p:spTree>
    <p:extLst>
      <p:ext uri="{BB962C8B-B14F-4D97-AF65-F5344CB8AC3E}">
        <p14:creationId xmlns:p14="http://schemas.microsoft.com/office/powerpoint/2010/main" val="85220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Entity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One-to-many (1:M) – e.g. a PAINTER paints many PAINTINGS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Zero-to-many (0:M)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Many-to-many (M:N) – e.g. many STUDENTS can take many CLASSES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One-to-one (1:1) – e.g. a person has one social security number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Zero-to-one (0:1)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1F05A6A-D317-8E48-96EB-A346A31B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40250"/>
            <a:ext cx="8991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2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Strong and Weak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Strong entities in weak relationships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Strong entity is entity independent and does not share a key component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D1153E6-B4CC-0A46-B6D1-D31E53354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r="7674" b="6573"/>
          <a:stretch/>
        </p:blipFill>
        <p:spPr bwMode="auto">
          <a:xfrm>
            <a:off x="1741867" y="3633952"/>
            <a:ext cx="8485822" cy="254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0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Strong and Weak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Weak entities in strong relationships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Weak entities are entity dependent and share key components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8FE277E-412C-714A-B27A-7C88CB183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r="4285"/>
          <a:stretch/>
        </p:blipFill>
        <p:spPr bwMode="auto">
          <a:xfrm>
            <a:off x="1760308" y="3626070"/>
            <a:ext cx="8671383" cy="233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74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Associative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Used to instantiate many-to-many relationships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0F26D-8128-9C4C-8B49-19610EB5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51" y="2855201"/>
            <a:ext cx="10182697" cy="229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76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A99-85BA-714C-A3BB-C4A16E6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Primary and Foreign Keys and 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DF71-8E21-2344-B10B-C996EE7B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Use field / attribute names to identify potential foreign keys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Understand how foreign keys and primary keys dictate connectivity in a database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STUDENT(</a:t>
            </a:r>
            <a:r>
              <a:rPr lang="en-US" b="1" u="sng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TEACHER(</a:t>
            </a:r>
            <a:r>
              <a:rPr lang="en-US" b="1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teach_name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is the connectivity between TEACHER and STUDENT?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A) One-to-one B) One-to-Many C) Zero-to-One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is the connectivity between STUDENT and TEACHER?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A) One-to-one B) One-to-Many C) Zero-to-Many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A99-85BA-714C-A3BB-C4A16E6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Foreign Keys and 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DF71-8E21-2344-B10B-C996EE7B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STUDENT(</a:t>
            </a:r>
            <a:r>
              <a:rPr lang="en-US" b="1" u="sng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TEACHER(</a:t>
            </a:r>
            <a:r>
              <a:rPr lang="en-US" b="1" u="sng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do we know about relationship between STUDENT and TEACHER?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many records of each specific student are possible in STUDENT table?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A) Many  B) One  C) None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many records of each specific student are possible in TEACHER table?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A) Many  B) One  C) None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Presentation slides are due </a:t>
            </a:r>
            <a:r>
              <a:rPr lang="en-US" b="1" i="1" dirty="0">
                <a:latin typeface="Garamond" panose="02020404030301010803" pitchFamily="18" charset="0"/>
              </a:rPr>
              <a:t>tomorrow, May 11</a:t>
            </a:r>
            <a:r>
              <a:rPr lang="en-US" b="1" i="1" baseline="30000" dirty="0">
                <a:latin typeface="Garamond" panose="02020404030301010803" pitchFamily="18" charset="0"/>
              </a:rPr>
              <a:t>th</a:t>
            </a:r>
            <a:r>
              <a:rPr lang="en-US" b="1" i="1" dirty="0">
                <a:latin typeface="Garamond" panose="02020404030301010803" pitchFamily="18" charset="0"/>
              </a:rPr>
              <a:t>, at 11:59pm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Please review the assignment on Canvas to make sure you cover everything.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Will be timed, with time warnings at 3 and 1 minutes remaining.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Grading will be done by your classmates through Canvas</a:t>
            </a:r>
          </a:p>
        </p:txBody>
      </p:sp>
    </p:spTree>
    <p:extLst>
      <p:ext uri="{BB962C8B-B14F-4D97-AF65-F5344CB8AC3E}">
        <p14:creationId xmlns:p14="http://schemas.microsoft.com/office/powerpoint/2010/main" val="322742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A99-85BA-714C-A3BB-C4A16E6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Foreign Keys and 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DF71-8E21-2344-B10B-C996EE7B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STUDENT(</a:t>
            </a:r>
            <a:r>
              <a:rPr lang="en-US" b="1" u="sng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TEACHER(</a:t>
            </a:r>
            <a:r>
              <a:rPr lang="en-US" b="1" u="sng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4862A-FF83-EC4F-966C-91891FE3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72081"/>
              </p:ext>
            </p:extLst>
          </p:nvPr>
        </p:nvGraphicFramePr>
        <p:xfrm>
          <a:off x="1018988" y="26381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310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0195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659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Algernon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5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35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934A8B-6521-944D-84C1-9337B8E5C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1892"/>
              </p:ext>
            </p:extLst>
          </p:nvPr>
        </p:nvGraphicFramePr>
        <p:xfrm>
          <a:off x="1018987" y="506444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310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0195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659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teach_id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Zephyr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5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80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A99-85BA-714C-A3BB-C4A16E6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Foreign Keys and 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DF71-8E21-2344-B10B-C996EE7B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STUDENT(</a:t>
            </a:r>
            <a:r>
              <a:rPr lang="en-US" b="1" u="sng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TEACHER(</a:t>
            </a:r>
            <a:r>
              <a:rPr lang="en-US" b="1" u="sng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4862A-FF83-EC4F-966C-91891FE3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31348"/>
              </p:ext>
            </p:extLst>
          </p:nvPr>
        </p:nvGraphicFramePr>
        <p:xfrm>
          <a:off x="1018988" y="26381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310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0195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659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Algernon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5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35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934A8B-6521-944D-84C1-9337B8E5C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42285"/>
              </p:ext>
            </p:extLst>
          </p:nvPr>
        </p:nvGraphicFramePr>
        <p:xfrm>
          <a:off x="1018987" y="506444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7310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0195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659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teach_id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Zephyr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5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321???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2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A99-85BA-714C-A3BB-C4A16E6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Foreign Keys and 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DF71-8E21-2344-B10B-C996EE7B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STUDENT(</a:t>
            </a:r>
            <a:r>
              <a:rPr lang="en-US" b="1" u="sng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HELPS(</a:t>
            </a:r>
            <a:r>
              <a:rPr lang="en-US" b="1" u="sng" dirty="0" err="1">
                <a:latin typeface="Garamond" panose="02020404030301010803" pitchFamily="18" charset="0"/>
              </a:rPr>
              <a:t>stu_id</a:t>
            </a:r>
            <a:r>
              <a:rPr lang="en-US" b="1" u="sng" dirty="0">
                <a:latin typeface="Garamond" panose="02020404030301010803" pitchFamily="18" charset="0"/>
              </a:rPr>
              <a:t>, </a:t>
            </a:r>
            <a:r>
              <a:rPr lang="en-US" b="1" u="sng" dirty="0" err="1">
                <a:latin typeface="Garamond" panose="02020404030301010803" pitchFamily="18" charset="0"/>
              </a:rPr>
              <a:t>teach_id</a:t>
            </a:r>
            <a:r>
              <a:rPr lang="en-US" u="sng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help_topic</a:t>
            </a:r>
            <a:r>
              <a:rPr lang="en-US" dirty="0">
                <a:latin typeface="Garamond" panose="02020404030301010803" pitchFamily="18" charset="0"/>
              </a:rPr>
              <a:t>)</a:t>
            </a:r>
            <a:endParaRPr lang="en-US" u="sng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TEACHER(</a:t>
            </a:r>
            <a:r>
              <a:rPr lang="en-US" b="1" dirty="0" err="1">
                <a:latin typeface="Garamond" panose="02020404030301010803" pitchFamily="18" charset="0"/>
              </a:rPr>
              <a:t>teach_id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teach_name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Garamond" panose="02020404030301010803" pitchFamily="18" charset="0"/>
              </a:rPr>
              <a:t>stu_id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do we know about relationship between STUDENT, TEACHER and HELPS? </a:t>
            </a:r>
          </a:p>
        </p:txBody>
      </p:sp>
    </p:spTree>
    <p:extLst>
      <p:ext uri="{BB962C8B-B14F-4D97-AF65-F5344CB8AC3E}">
        <p14:creationId xmlns:p14="http://schemas.microsoft.com/office/powerpoint/2010/main" val="47200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SQL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SELECT statements and projection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JOIN statements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Sub-queries, how to interpret them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Constraints and Conditions (WHERE, IN, IF…ELSE)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Stored procedures and functions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Aggregation (COUNT, AVG, MAX, GROUP BY, ORDER BY, etc.)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UPDATE, INSERT, DELETE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7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7038-177A-9E4C-986D-C1474E60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GROUP BY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B55A1-BE4E-5E42-8697-E5E943C66A92}"/>
              </a:ext>
            </a:extLst>
          </p:cNvPr>
          <p:cNvSpPr/>
          <p:nvPr/>
        </p:nvSpPr>
        <p:spPr>
          <a:xfrm>
            <a:off x="705783" y="2136339"/>
            <a:ext cx="106717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Frequency distributions created by </a:t>
            </a:r>
            <a:r>
              <a:rPr lang="en-US" altLang="en-US" sz="3200" b="1" dirty="0">
                <a:latin typeface="Garamond" panose="02020404030301010803" pitchFamily="18" charset="0"/>
                <a:cs typeface="Times New Roman" charset="0"/>
              </a:rPr>
              <a:t>GROUP BY </a:t>
            </a:r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clause within SELECT statement</a:t>
            </a:r>
          </a:p>
          <a:p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Syntax - SELECT </a:t>
            </a:r>
            <a:r>
              <a:rPr lang="en-US" altLang="en-US" sz="3200" dirty="0" err="1">
                <a:latin typeface="Garamond" panose="02020404030301010803" pitchFamily="18" charset="0"/>
                <a:cs typeface="Times New Roman" charset="0"/>
              </a:rPr>
              <a:t>columnlist</a:t>
            </a:r>
            <a:endParaRPr lang="en-US" altLang="en-US" sz="3200" dirty="0">
              <a:latin typeface="Garamond" panose="02020404030301010803" pitchFamily="18" charset="0"/>
              <a:cs typeface="Times New Roman" charset="0"/>
            </a:endParaRPr>
          </a:p>
          <a:p>
            <a:pPr marL="1762125" lvl="1" indent="4763"/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FROM </a:t>
            </a:r>
            <a:r>
              <a:rPr lang="en-US" altLang="en-US" sz="3200" dirty="0" err="1">
                <a:latin typeface="Garamond" panose="02020404030301010803" pitchFamily="18" charset="0"/>
                <a:cs typeface="Times New Roman" charset="0"/>
              </a:rPr>
              <a:t>tablelist</a:t>
            </a:r>
            <a:endParaRPr lang="en-US" altLang="en-US" sz="3200" dirty="0">
              <a:latin typeface="Garamond" panose="02020404030301010803" pitchFamily="18" charset="0"/>
              <a:cs typeface="Times New Roman" charset="0"/>
            </a:endParaRPr>
          </a:p>
          <a:p>
            <a:pPr marL="1762125" lvl="1" indent="4763"/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[WHERE </a:t>
            </a:r>
            <a:r>
              <a:rPr lang="en-US" altLang="en-US" sz="3200" dirty="0" err="1">
                <a:latin typeface="Garamond" panose="02020404030301010803" pitchFamily="18" charset="0"/>
                <a:cs typeface="Times New Roman" charset="0"/>
              </a:rPr>
              <a:t>conditionlist</a:t>
            </a:r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]</a:t>
            </a:r>
          </a:p>
          <a:p>
            <a:pPr marL="1762125" lvl="1" indent="4763"/>
            <a:r>
              <a:rPr lang="en-US" altLang="en-US" sz="3200" b="1" dirty="0">
                <a:latin typeface="Garamond" panose="02020404030301010803" pitchFamily="18" charset="0"/>
                <a:cs typeface="Times New Roman" charset="0"/>
              </a:rPr>
              <a:t>[GROUP BY </a:t>
            </a:r>
            <a:r>
              <a:rPr lang="en-US" altLang="en-US" sz="3200" b="1" dirty="0" err="1">
                <a:latin typeface="Garamond" panose="02020404030301010803" pitchFamily="18" charset="0"/>
                <a:cs typeface="Times New Roman" charset="0"/>
              </a:rPr>
              <a:t>columnlist</a:t>
            </a:r>
            <a:r>
              <a:rPr lang="en-US" altLang="en-US" sz="3200" b="1" dirty="0">
                <a:latin typeface="Garamond" panose="02020404030301010803" pitchFamily="18" charset="0"/>
                <a:cs typeface="Times New Roman" charset="0"/>
              </a:rPr>
              <a:t>]</a:t>
            </a:r>
          </a:p>
          <a:p>
            <a:pPr marL="1762125" lvl="1" indent="4763"/>
            <a:r>
              <a:rPr lang="en-US" altLang="en-US" sz="3200" b="1" dirty="0">
                <a:latin typeface="Garamond" panose="02020404030301010803" pitchFamily="18" charset="0"/>
                <a:cs typeface="Times New Roman" charset="0"/>
              </a:rPr>
              <a:t>[HAVING </a:t>
            </a:r>
            <a:r>
              <a:rPr lang="en-US" altLang="en-US" sz="3200" b="1" dirty="0" err="1">
                <a:latin typeface="Garamond" panose="02020404030301010803" pitchFamily="18" charset="0"/>
                <a:cs typeface="Times New Roman" charset="0"/>
              </a:rPr>
              <a:t>conditionlist</a:t>
            </a:r>
            <a:r>
              <a:rPr lang="en-US" altLang="en-US" sz="3200" b="1" dirty="0">
                <a:latin typeface="Garamond" panose="02020404030301010803" pitchFamily="18" charset="0"/>
                <a:cs typeface="Times New Roman" charset="0"/>
              </a:rPr>
              <a:t>]</a:t>
            </a:r>
          </a:p>
          <a:p>
            <a:pPr marL="1762125" lvl="1" indent="4763"/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[ORDER BY </a:t>
            </a:r>
            <a:r>
              <a:rPr lang="en-US" altLang="en-US" sz="3200" dirty="0" err="1">
                <a:latin typeface="Garamond" panose="02020404030301010803" pitchFamily="18" charset="0"/>
                <a:cs typeface="Times New Roman" charset="0"/>
              </a:rPr>
              <a:t>columnlist</a:t>
            </a:r>
            <a:r>
              <a:rPr lang="en-US" altLang="en-US" sz="3200" i="1" dirty="0">
                <a:latin typeface="Garamond" panose="02020404030301010803" pitchFamily="18" charset="0"/>
                <a:cs typeface="Times New Roman" charset="0"/>
              </a:rPr>
              <a:t> </a:t>
            </a:r>
            <a:r>
              <a:rPr lang="en-US" altLang="en-US" sz="3200" dirty="0">
                <a:latin typeface="Garamond" panose="02020404030301010803" pitchFamily="18" charset="0"/>
                <a:cs typeface="Times New Roman" charset="0"/>
              </a:rPr>
              <a:t>[ASC | DESC]];</a:t>
            </a:r>
          </a:p>
        </p:txBody>
      </p:sp>
    </p:spTree>
    <p:extLst>
      <p:ext uri="{BB962C8B-B14F-4D97-AF65-F5344CB8AC3E}">
        <p14:creationId xmlns:p14="http://schemas.microsoft.com/office/powerpoint/2010/main" val="211227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7038-177A-9E4C-986D-C1474E60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GROUP BY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9085A5-C62D-7943-9F96-1662756E6A7A}"/>
              </a:ext>
            </a:extLst>
          </p:cNvPr>
          <p:cNvSpPr txBox="1">
            <a:spLocks/>
          </p:cNvSpPr>
          <p:nvPr/>
        </p:nvSpPr>
        <p:spPr>
          <a:xfrm>
            <a:off x="838200" y="1870509"/>
            <a:ext cx="11182350" cy="2944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v_code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SUM(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p_qoh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p_price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totcost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product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v_code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totcost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500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totcost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50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7038-177A-9E4C-986D-C1474E60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IF THEN ELSE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9085A5-C62D-7943-9F96-1662756E6A7A}"/>
              </a:ext>
            </a:extLst>
          </p:cNvPr>
          <p:cNvSpPr txBox="1">
            <a:spLocks/>
          </p:cNvSpPr>
          <p:nvPr/>
        </p:nvSpPr>
        <p:spPr>
          <a:xfrm>
            <a:off x="838200" y="1870509"/>
            <a:ext cx="11182350" cy="2944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condition THEN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statements;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else-statements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6893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7038-177A-9E4C-986D-C1474E60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IF THEN ELSE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9085A5-C62D-7943-9F96-1662756E6A7A}"/>
              </a:ext>
            </a:extLst>
          </p:cNvPr>
          <p:cNvSpPr txBox="1">
            <a:spLocks/>
          </p:cNvSpPr>
          <p:nvPr/>
        </p:nvSpPr>
        <p:spPr>
          <a:xfrm>
            <a:off x="838200" y="1870509"/>
            <a:ext cx="11182350" cy="2944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10 THEN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a,b,some_value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INSERT INTO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some_other_table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09537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299807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do you select the correct datatype for a field?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are the correct input and output datatypes (if applicable) if using stored procedures and functions?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INT, CHAR(N), VARCHAR(N), DECIMAL(N,M), etc.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7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D3B-8CDC-6F49-9185-6C5C0310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Stored Procedure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5F47-2881-7848-99E7-F3B19D57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DELIMITER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delimiter_characters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([IN] parameter_1, parameter_2)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…SQL statements;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delimiter_characters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parameter_1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parameter_data_type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2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Remaining final project items and final exam are 28% of your grade.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Canvas grades are not accurate, if you have grade concerns contact me directly.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 will try to get you grade estimates this week, if you want to figure them out yourself, please use the following slides. </a:t>
            </a:r>
          </a:p>
        </p:txBody>
      </p:sp>
    </p:spTree>
    <p:extLst>
      <p:ext uri="{BB962C8B-B14F-4D97-AF65-F5344CB8AC3E}">
        <p14:creationId xmlns:p14="http://schemas.microsoft.com/office/powerpoint/2010/main" val="399447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09AB-44E7-7644-A7CE-34ACB7E0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Variable declaration in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E3BB-FD4A-584B-95AE-EA4F1909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DECLARE variable_1, variable_2 datatype [DEFAULT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totalInvoices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DEFAULT = 0;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totalInvoices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DEFAULT = 0;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nsolas" panose="020B0609020204030204" pitchFamily="49" charset="0"/>
              </a:rPr>
              <a:t>Can declare multiple variables in one statement if they are the same datatype. </a:t>
            </a:r>
          </a:p>
          <a:p>
            <a:pPr marL="0" indent="0">
              <a:buNone/>
            </a:pP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nsolas" panose="020B0609020204030204" pitchFamily="49" charset="0"/>
              </a:rPr>
              <a:t>Variable scope is valid inside BEGIN…END where declaration is made. </a:t>
            </a:r>
          </a:p>
        </p:txBody>
      </p:sp>
    </p:spTree>
    <p:extLst>
      <p:ext uri="{BB962C8B-B14F-4D97-AF65-F5344CB8AC3E}">
        <p14:creationId xmlns:p14="http://schemas.microsoft.com/office/powerpoint/2010/main" val="2579644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C0A-86B0-224E-973B-578FE293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Variable assignment in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275C-F2A4-C94D-A314-357B8636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3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/>
              <a:t>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totalInvoices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… INTO variable FROM table;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count(*) INTO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totalInvoices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invoices;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is a direct declaration, SELECT INTO pulls information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385897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3749-9356-1047-81BA-8D9458CA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User Defined (Stored) 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CEA7-C9FD-0442-96F5-655D4078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(param1, param2,…)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RETURNS datatype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[NOT] DETERMINISTIC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 latinLnBrk="1">
              <a:buNone/>
            </a:pP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-- statements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71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F3C2B-9016-DB47-B52E-AF43C429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5"/>
          <a:stretch/>
        </p:blipFill>
        <p:spPr bwMode="auto">
          <a:xfrm>
            <a:off x="1234876" y="1825625"/>
            <a:ext cx="972224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B80E-934F-F34C-B920-C3BDCD59A74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00291A-12C3-6947-A6E0-5DBF3C15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7062"/>
            <a:ext cx="10515600" cy="213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  <a:cs typeface="Futura Medium" panose="020B0602020204020303" pitchFamily="34" charset="-79"/>
              </a:rPr>
              <a:t>Partial Dependency</a:t>
            </a: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 – ???</a:t>
            </a:r>
          </a:p>
          <a:p>
            <a:pPr marL="514350" indent="-514350">
              <a:buAutoNum type="alphaUcParenR"/>
            </a:pP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Attribute is dependent on part of a primary key</a:t>
            </a:r>
          </a:p>
          <a:p>
            <a:pPr marL="514350" indent="-514350">
              <a:buAutoNum type="alphaUcParenR"/>
            </a:pP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Attribute is dependent on part of a non-primary attribute</a:t>
            </a:r>
          </a:p>
          <a:p>
            <a:pPr marL="514350" indent="-514350">
              <a:buAutoNum type="alphaUcParenR"/>
            </a:pP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Attribute is existence dependent on another entity</a:t>
            </a:r>
          </a:p>
        </p:txBody>
      </p:sp>
    </p:spTree>
    <p:extLst>
      <p:ext uri="{BB962C8B-B14F-4D97-AF65-F5344CB8AC3E}">
        <p14:creationId xmlns:p14="http://schemas.microsoft.com/office/powerpoint/2010/main" val="186062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F3C2B-9016-DB47-B52E-AF43C429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5"/>
          <a:stretch/>
        </p:blipFill>
        <p:spPr bwMode="auto">
          <a:xfrm>
            <a:off x="1234876" y="1825625"/>
            <a:ext cx="972224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B80E-934F-F34C-B920-C3BDCD59A74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00291A-12C3-6947-A6E0-5DBF3C15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7062"/>
            <a:ext cx="10515600" cy="213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  <a:cs typeface="Futura Medium" panose="020B0602020204020303" pitchFamily="34" charset="-79"/>
              </a:rPr>
              <a:t>Transitive Dependency</a:t>
            </a: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 – ???</a:t>
            </a:r>
          </a:p>
          <a:p>
            <a:pPr marL="514350" indent="-514350">
              <a:buAutoNum type="alphaUcParenR"/>
            </a:pP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Attribute is dependent on part of a primary key</a:t>
            </a:r>
          </a:p>
          <a:p>
            <a:pPr marL="514350" indent="-514350">
              <a:buAutoNum type="alphaUcParenR"/>
            </a:pP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Attribute is dependent on part of a non-primary attribute</a:t>
            </a:r>
          </a:p>
          <a:p>
            <a:pPr marL="514350" indent="-514350">
              <a:buAutoNum type="alphaUcParenR"/>
            </a:pP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Attribute is existence independent</a:t>
            </a:r>
          </a:p>
        </p:txBody>
      </p:sp>
    </p:spTree>
    <p:extLst>
      <p:ext uri="{BB962C8B-B14F-4D97-AF65-F5344CB8AC3E}">
        <p14:creationId xmlns:p14="http://schemas.microsoft.com/office/powerpoint/2010/main" val="342415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F3C2B-9016-DB47-B52E-AF43C429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5"/>
          <a:stretch/>
        </p:blipFill>
        <p:spPr bwMode="auto">
          <a:xfrm>
            <a:off x="1234876" y="1825625"/>
            <a:ext cx="972224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B80E-934F-F34C-B920-C3BDCD59A74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00291A-12C3-6947-A6E0-5DBF3C15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7062"/>
            <a:ext cx="10515600" cy="2136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  <a:cs typeface="Futura Medium" panose="020B0602020204020303" pitchFamily="34" charset="-79"/>
              </a:rPr>
              <a:t>Partial Dependency</a:t>
            </a: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 – Attribute is dependent on part of a primary key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  <a:cs typeface="Futura Medium" panose="020B0602020204020303" pitchFamily="34" charset="-79"/>
              </a:rPr>
              <a:t>Transitive Dependency</a:t>
            </a:r>
            <a:r>
              <a:rPr lang="en-US" dirty="0">
                <a:latin typeface="Garamond" panose="02020404030301010803" pitchFamily="18" charset="0"/>
                <a:cs typeface="Futura Medium" panose="020B0602020204020303" pitchFamily="34" charset="-79"/>
              </a:rPr>
              <a:t> – Attribute is dependent on a non-key attribute</a:t>
            </a:r>
            <a:endParaRPr lang="en-US" b="1" dirty="0">
              <a:latin typeface="Garamond" panose="02020404030301010803" pitchFamily="18" charset="0"/>
              <a:cs typeface="Futura Medium" panose="020B0602020204020303" pitchFamily="34" charset="-79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C9984A-2BEE-FD4E-B18C-D0B0BAA7BD90}"/>
              </a:ext>
            </a:extLst>
          </p:cNvPr>
          <p:cNvCxnSpPr/>
          <p:nvPr/>
        </p:nvCxnSpPr>
        <p:spPr>
          <a:xfrm>
            <a:off x="498764" y="2951018"/>
            <a:ext cx="595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9EB5C7-5CCD-254D-8F3D-C784F7240DBF}"/>
              </a:ext>
            </a:extLst>
          </p:cNvPr>
          <p:cNvCxnSpPr/>
          <p:nvPr/>
        </p:nvCxnSpPr>
        <p:spPr>
          <a:xfrm>
            <a:off x="498764" y="2660072"/>
            <a:ext cx="595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C4002-3C60-9F4F-AD64-AAF739C318DE}"/>
              </a:ext>
            </a:extLst>
          </p:cNvPr>
          <p:cNvCxnSpPr/>
          <p:nvPr/>
        </p:nvCxnSpPr>
        <p:spPr>
          <a:xfrm>
            <a:off x="498764" y="2355272"/>
            <a:ext cx="595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7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Normalization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B80E-934F-F34C-B920-C3BDCD59A74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CD10559-61FB-CE49-AE1B-C3647305FE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90688"/>
            <a:ext cx="8686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06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Normalization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B80E-934F-F34C-B920-C3BDCD59A74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2E9E77-BEE2-DF4C-86DE-515549F3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data anomalies are influenced by normalization? 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to identify and propose normalization?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How are surrogate keys related to normalization?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1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Database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Data redundancy </a:t>
            </a:r>
            <a:r>
              <a:rPr lang="en-US" altLang="en-US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latin typeface="Garamond" panose="02020404030301010803" pitchFamily="18" charset="0"/>
              </a:rPr>
              <a:t>Data anomalies (i.e. inconsistent data)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Insertion</a:t>
            </a:r>
          </a:p>
          <a:p>
            <a:pPr marL="457200" lvl="1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Certain data cannot be inserted without the presence of other data. </a:t>
            </a:r>
          </a:p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Deletion</a:t>
            </a:r>
          </a:p>
          <a:p>
            <a:pPr marL="457200" lvl="1" indent="0">
              <a:buNone/>
            </a:pPr>
            <a:r>
              <a:rPr lang="en-US" dirty="0">
                <a:latin typeface="Garamond" panose="02020404030301010803" pitchFamily="18" charset="0"/>
              </a:rPr>
              <a:t>Certain data are lost because of the deletion of other data.</a:t>
            </a:r>
          </a:p>
          <a:p>
            <a:pPr marL="0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Update</a:t>
            </a:r>
          </a:p>
          <a:p>
            <a:pPr marL="457200" lvl="1" indent="0">
              <a:buNone/>
            </a:pPr>
            <a:r>
              <a:rPr lang="en-US" dirty="0">
                <a:latin typeface="Garamond" panose="02020404030301010803" pitchFamily="18" charset="0"/>
              </a:rPr>
              <a:t>One or more instances of duplicated data is updated, but not all. 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Anomalies Examples</a:t>
            </a:r>
          </a:p>
        </p:txBody>
      </p:sp>
      <p:graphicFrame>
        <p:nvGraphicFramePr>
          <p:cNvPr id="50237" name="Group 61"/>
          <p:cNvGraphicFramePr>
            <a:graphicFrameLocks noGrp="1"/>
          </p:cNvGraphicFramePr>
          <p:nvPr>
            <p:ph type="tbl" idx="1"/>
          </p:nvPr>
        </p:nvGraphicFramePr>
        <p:xfrm>
          <a:off x="2209800" y="1981200"/>
          <a:ext cx="7736650" cy="3688080"/>
        </p:xfrm>
        <a:graphic>
          <a:graphicData uri="http://schemas.openxmlformats.org/drawingml/2006/table">
            <a:tbl>
              <a:tblPr/>
              <a:tblGrid>
                <a:gridCol w="228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COURSE#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SECTION#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Advanced 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CIS 564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118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7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Total of 1500 points for class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Database Project 450 points or 30%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Mid-term and final are 150 points each (10% each)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Attendance and participation. 75 points for quiz completion, 75 points for quiz correctness. Scaled based on syllabus.</a:t>
            </a:r>
          </a:p>
        </p:txBody>
      </p:sp>
    </p:spTree>
    <p:extLst>
      <p:ext uri="{BB962C8B-B14F-4D97-AF65-F5344CB8AC3E}">
        <p14:creationId xmlns:p14="http://schemas.microsoft.com/office/powerpoint/2010/main" val="1791235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Insertion Anomaly</a:t>
            </a:r>
          </a:p>
        </p:txBody>
      </p:sp>
      <p:graphicFrame>
        <p:nvGraphicFramePr>
          <p:cNvPr id="52257" name="Group 33"/>
          <p:cNvGraphicFramePr>
            <a:graphicFrameLocks noGrp="1"/>
          </p:cNvGraphicFramePr>
          <p:nvPr>
            <p:ph idx="1"/>
          </p:nvPr>
        </p:nvGraphicFramePr>
        <p:xfrm>
          <a:off x="1981200" y="1872343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COURSE#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SECTION#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C_NAME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Advanced 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074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0" y="3968976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Garamond" panose="02020404030301010803" pitchFamily="18" charset="0"/>
              </a:rPr>
              <a:t>Suppose our university has approved a new course called CSIT421: SQL &amp; PL/SQL.</a:t>
            </a:r>
            <a:br>
              <a:rPr lang="en-US" altLang="en-US" sz="2800" dirty="0">
                <a:latin typeface="Garamond" panose="02020404030301010803" pitchFamily="18" charset="0"/>
              </a:rPr>
            </a:br>
            <a:br>
              <a:rPr lang="en-US" altLang="en-US" sz="2800" dirty="0">
                <a:latin typeface="Garamond" panose="02020404030301010803" pitchFamily="18" charset="0"/>
              </a:rPr>
            </a:br>
            <a:r>
              <a:rPr lang="en-US" altLang="en-US" sz="2800" dirty="0">
                <a:latin typeface="Garamond" panose="02020404030301010803" pitchFamily="18" charset="0"/>
              </a:rPr>
              <a:t>Can this information about the new course be entered into COURSE in its present form? Why?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0314" y="14921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Deletion Anomaly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ph idx="1"/>
          </p:nvPr>
        </p:nvGraphicFramePr>
        <p:xfrm>
          <a:off x="1981200" y="1936301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COURSE#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SECTION#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C_NAME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Advanced 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39685" y="4010714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Garamond" panose="02020404030301010803" pitchFamily="18" charset="0"/>
              </a:rPr>
              <a:t>Suppose not enough students enrolled for the course CSIT520 which had only one section 072. The school decides to drop this section and CSIT520 from the table COURSE.  </a:t>
            </a:r>
          </a:p>
          <a:p>
            <a:endParaRPr lang="en-US" alt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Can this be accomplished? What are the consequences?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5669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3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Update Anomaly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ph idx="1"/>
          </p:nvPr>
        </p:nvGraphicFramePr>
        <p:xfrm>
          <a:off x="1981200" y="2194719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COURSE#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SECTION#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(PK)</a:t>
                      </a:r>
                      <a:endParaRPr kumimoji="0" lang="en-US" alt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C_NAME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073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CSIT520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Advanced 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CSIT420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074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Database Design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39686" y="410958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Garamond" panose="02020404030301010803" pitchFamily="18" charset="0"/>
              </a:rPr>
              <a:t>Suppose course name for CSIT420 is changed to Database Theory.</a:t>
            </a:r>
          </a:p>
          <a:p>
            <a:endParaRPr lang="en-US" altLang="en-US" sz="2800" dirty="0">
              <a:latin typeface="Garamond" panose="02020404030301010803" pitchFamily="18" charset="0"/>
            </a:endParaRPr>
          </a:p>
          <a:p>
            <a:r>
              <a:rPr lang="en-US" altLang="en-US" sz="2800" dirty="0">
                <a:latin typeface="Garamond" panose="02020404030301010803" pitchFamily="18" charset="0"/>
              </a:rPr>
              <a:t>How many times do you have to make this change in the COURSE table in its current form? 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182538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TABLE: 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1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10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b="1" dirty="0">
                <a:latin typeface="Garamond" panose="02020404030301010803" pitchFamily="18" charset="0"/>
                <a:cs typeface="Times New Roman" charset="0"/>
              </a:rPr>
              <a:t>System-defined attribute </a:t>
            </a:r>
          </a:p>
          <a:p>
            <a:pPr marL="0" indent="0" eaLnBrk="1" hangingPunct="1">
              <a:buNone/>
            </a:pPr>
            <a:endParaRPr lang="en-US" dirty="0">
              <a:latin typeface="Garamond" panose="02020404030301010803" pitchFamily="18" charset="0"/>
              <a:cs typeface="Times New Roman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Garamond" panose="02020404030301010803" pitchFamily="18" charset="0"/>
                <a:cs typeface="Times New Roman" charset="0"/>
              </a:rPr>
              <a:t>Used by designers when the primary key is considered to be unsuitable</a:t>
            </a:r>
          </a:p>
          <a:p>
            <a:pPr marL="0" indent="0" eaLnBrk="1" hangingPunct="1">
              <a:buNone/>
            </a:pPr>
            <a:endParaRPr lang="en-US" dirty="0">
              <a:latin typeface="Garamond" panose="02020404030301010803" pitchFamily="18" charset="0"/>
              <a:cs typeface="Times New Roman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Garamond" panose="02020404030301010803" pitchFamily="18" charset="0"/>
                <a:cs typeface="Times New Roman" charset="0"/>
              </a:rPr>
              <a:t>Created an managed via the DBMS</a:t>
            </a:r>
          </a:p>
          <a:p>
            <a:pPr marL="0" indent="0" eaLnBrk="1" hangingPunct="1">
              <a:buNone/>
            </a:pPr>
            <a:endParaRPr lang="en-US" dirty="0">
              <a:latin typeface="Garamond" panose="02020404030301010803" pitchFamily="18" charset="0"/>
              <a:cs typeface="Times New Roman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Garamond" panose="02020404030301010803" pitchFamily="18" charset="0"/>
                <a:cs typeface="Times New Roman" charset="0"/>
              </a:rPr>
              <a:t>A numeric value which is </a:t>
            </a:r>
            <a:r>
              <a:rPr lang="en-US" b="1" dirty="0">
                <a:latin typeface="Garamond" panose="02020404030301010803" pitchFamily="18" charset="0"/>
                <a:cs typeface="Times New Roman" charset="0"/>
              </a:rPr>
              <a:t>automatically incremented</a:t>
            </a:r>
            <a:r>
              <a:rPr lang="en-US" dirty="0">
                <a:solidFill>
                  <a:srgbClr val="3366FF"/>
                </a:solidFill>
                <a:latin typeface="Garamond" panose="02020404030301010803" pitchFamily="18" charset="0"/>
                <a:cs typeface="Times New Roman" charset="0"/>
              </a:rPr>
              <a:t> </a:t>
            </a:r>
            <a:r>
              <a:rPr lang="en-US" dirty="0">
                <a:latin typeface="Garamond" panose="02020404030301010803" pitchFamily="18" charset="0"/>
                <a:cs typeface="Times New Roman" charset="0"/>
              </a:rPr>
              <a:t>for each new row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36759D-0E74-8949-B923-E754522A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Surrogate Keys</a:t>
            </a:r>
          </a:p>
        </p:txBody>
      </p:sp>
    </p:spTree>
    <p:extLst>
      <p:ext uri="{BB962C8B-B14F-4D97-AF65-F5344CB8AC3E}">
        <p14:creationId xmlns:p14="http://schemas.microsoft.com/office/powerpoint/2010/main" val="1243600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11F3-C5A0-F149-8BC6-B43933CD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Third Normal Form (3NF)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60FB-92B5-D34D-AA51-4B640993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9868A-CD71-5544-91FF-D2199F689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1"/>
            <a:ext cx="9144000" cy="41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365125"/>
            <a:ext cx="6585679" cy="599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6C3B37-5EBA-D64B-8246-7E8BF17B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JOB_CODE</a:t>
            </a:r>
          </a:p>
        </p:txBody>
      </p:sp>
    </p:spTree>
    <p:extLst>
      <p:ext uri="{BB962C8B-B14F-4D97-AF65-F5344CB8AC3E}">
        <p14:creationId xmlns:p14="http://schemas.microsoft.com/office/powerpoint/2010/main" val="1493086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11F3-C5A0-F149-8BC6-B43933CD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Third Normal Form (3NF)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60FB-92B5-D34D-AA51-4B640993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9868A-CD71-5544-91FF-D2199F689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1"/>
            <a:ext cx="9144000" cy="41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0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87" y="657068"/>
            <a:ext cx="8272713" cy="554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1EEE8-257E-254F-B544-93412F77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EMP_NUM</a:t>
            </a:r>
          </a:p>
        </p:txBody>
      </p:sp>
    </p:spTree>
    <p:extLst>
      <p:ext uri="{BB962C8B-B14F-4D97-AF65-F5344CB8AC3E}">
        <p14:creationId xmlns:p14="http://schemas.microsoft.com/office/powerpoint/2010/main" val="26275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Denormalization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B80E-934F-F34C-B920-C3BDCD59A74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D578E7-1A53-894D-B552-2ABC4FE9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Reducing the normal form to aid in optimization and reduce I/O operations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Derived attributes</a:t>
            </a:r>
            <a:r>
              <a:rPr lang="en-US" dirty="0">
                <a:latin typeface="Garamond" panose="02020404030301010803" pitchFamily="18" charset="0"/>
              </a:rPr>
              <a:t> are composed of other attributes, and are generally transitive dependencies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You may be asked to </a:t>
            </a:r>
            <a:r>
              <a:rPr lang="en-US" dirty="0" err="1">
                <a:latin typeface="Garamond" panose="02020404030301010803" pitchFamily="18" charset="0"/>
              </a:rPr>
              <a:t>denormalize</a:t>
            </a:r>
            <a:r>
              <a:rPr lang="en-US" dirty="0">
                <a:latin typeface="Garamond" panose="02020404030301010803" pitchFamily="18" charset="0"/>
              </a:rPr>
              <a:t> a table and optimize it with an index.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What are you combining?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Why is that more efficient?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78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Basic selection queries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.find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- selection by fields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.find({name: &lt;some name&gt;}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- operators and constraints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$and, $or,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Garamond" panose="02020404030301010803" pitchFamily="18" charset="0"/>
              </a:rPr>
              <a:t> etc.)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CRUD operators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Aggregation pipeline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.aggregate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unwind, $group, $sort, $match, $sum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MapReduce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Understanding of map reduce flow, no full programming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Incomplete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Incomplete assignments, labs and </a:t>
            </a:r>
            <a:r>
              <a:rPr lang="en-US" dirty="0" err="1">
                <a:latin typeface="Garamond" panose="02020404030301010803" pitchFamily="18" charset="0"/>
              </a:rPr>
              <a:t>homeworks</a:t>
            </a:r>
            <a:r>
              <a:rPr lang="en-US" dirty="0">
                <a:latin typeface="Garamond" panose="02020404030301010803" pitchFamily="18" charset="0"/>
              </a:rPr>
              <a:t> are due this Sunday, </a:t>
            </a:r>
            <a:r>
              <a:rPr lang="en-US" b="1" i="1" dirty="0">
                <a:latin typeface="Garamond" panose="02020404030301010803" pitchFamily="18" charset="0"/>
              </a:rPr>
              <a:t>May 16</a:t>
            </a:r>
            <a:r>
              <a:rPr lang="en-US" b="1" i="1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at 11:59pm.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Max credit is effectively 60% of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3426523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Queries</a:t>
            </a:r>
          </a:p>
        </p:txBody>
      </p:sp>
      <p:pic>
        <p:nvPicPr>
          <p:cNvPr id="7" name="Picture 2" descr="The stages of a MongoDB query with a query criteria and a sort modifier.">
            <a:extLst>
              <a:ext uri="{FF2B5EF4-FFF2-40B4-BE49-F238E27FC236}">
                <a16:creationId xmlns:a16="http://schemas.microsoft.com/office/drawing/2014/main" id="{6F24EFA0-E4D7-F749-9024-4651F46E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90688"/>
            <a:ext cx="8572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580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Lekerekített téglalap 12">
            <a:extLst>
              <a:ext uri="{FF2B5EF4-FFF2-40B4-BE49-F238E27FC236}">
                <a16:creationId xmlns:a16="http://schemas.microsoft.com/office/drawing/2014/main" id="{ADF4633F-1E06-D843-A805-149053390768}"/>
              </a:ext>
            </a:extLst>
          </p:cNvPr>
          <p:cNvSpPr/>
          <p:nvPr/>
        </p:nvSpPr>
        <p:spPr>
          <a:xfrm>
            <a:off x="3253184" y="1825625"/>
            <a:ext cx="5685631" cy="3982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hu-HU" altLang="en-US" sz="3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db.user.insert</a:t>
            </a:r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en-US" sz="3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"John",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 : "</a:t>
            </a:r>
            <a:r>
              <a:rPr lang="hu-HU" altLang="en-US" sz="3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altLang="en-US" sz="3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39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26606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Lekerekített téglalap 12">
            <a:extLst>
              <a:ext uri="{FF2B5EF4-FFF2-40B4-BE49-F238E27FC236}">
                <a16:creationId xmlns:a16="http://schemas.microsoft.com/office/drawing/2014/main" id="{57A0C1B4-9A26-B048-89BF-3E0AF68BF1F4}"/>
              </a:ext>
            </a:extLst>
          </p:cNvPr>
          <p:cNvSpPr/>
          <p:nvPr/>
        </p:nvSpPr>
        <p:spPr>
          <a:xfrm>
            <a:off x="2286000" y="1690688"/>
            <a:ext cx="7620000" cy="53376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db.user.update(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{"_id" : ObjectId("51…")},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hu-HU" altLang="en-US" sz="32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$set</a:t>
            </a:r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age: 40,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hu-HU" altLang="en-US" sz="3200" u="sn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salary: 7000</a:t>
            </a:r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hu-HU" altLang="en-US" sz="3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9107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Aggregate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1C550-106A-5B4D-A48A-E26B9547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057400"/>
            <a:ext cx="8229600" cy="2438400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db.cities.aggregate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109537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{$match: {}},</a:t>
            </a:r>
          </a:p>
          <a:p>
            <a:pPr marL="109537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{$group: {_id: “$city”, total: {$sum: “$population”}}}</a:t>
            </a:r>
          </a:p>
          <a:p>
            <a:pPr marL="109537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11B688-30BD-3E4A-A236-524C698B9078}"/>
              </a:ext>
            </a:extLst>
          </p:cNvPr>
          <p:cNvCxnSpPr/>
          <p:nvPr/>
        </p:nvCxnSpPr>
        <p:spPr>
          <a:xfrm flipH="1">
            <a:off x="5105400" y="27432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74B6C8-3925-6F4A-BFA8-8A60855AB9DB}"/>
              </a:ext>
            </a:extLst>
          </p:cNvPr>
          <p:cNvSpPr txBox="1"/>
          <p:nvPr/>
        </p:nvSpPr>
        <p:spPr>
          <a:xfrm>
            <a:off x="7315200" y="2512367"/>
            <a:ext cx="155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input query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5AB4D-167D-A447-9EAA-0F4C5B1FF25A}"/>
              </a:ext>
            </a:extLst>
          </p:cNvPr>
          <p:cNvCxnSpPr/>
          <p:nvPr/>
        </p:nvCxnSpPr>
        <p:spPr>
          <a:xfrm flipH="1">
            <a:off x="5138928" y="3659832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3F59D9-0F25-4B46-8A16-3B6491EB583E}"/>
              </a:ext>
            </a:extLst>
          </p:cNvPr>
          <p:cNvSpPr txBox="1"/>
          <p:nvPr/>
        </p:nvSpPr>
        <p:spPr>
          <a:xfrm>
            <a:off x="7348728" y="3428999"/>
            <a:ext cx="294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output document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67B77-6A03-B145-A6CE-9952CD8A785F}"/>
              </a:ext>
            </a:extLst>
          </p:cNvPr>
          <p:cNvSpPr txBox="1"/>
          <p:nvPr/>
        </p:nvSpPr>
        <p:spPr>
          <a:xfrm>
            <a:off x="2430874" y="4668678"/>
            <a:ext cx="732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Match all documents, all fields return a document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grouped by “city” with a “total” sum of population</a:t>
            </a:r>
          </a:p>
        </p:txBody>
      </p:sp>
    </p:spTree>
    <p:extLst>
      <p:ext uri="{BB962C8B-B14F-4D97-AF65-F5344CB8AC3E}">
        <p14:creationId xmlns:p14="http://schemas.microsoft.com/office/powerpoint/2010/main" val="9875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Map Reduce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B7AE85-55A8-7C42-99FD-05541842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550" y="2362200"/>
            <a:ext cx="8229600" cy="4897438"/>
          </a:xfrm>
        </p:spPr>
        <p:txBody>
          <a:bodyPr/>
          <a:lstStyle/>
          <a:p>
            <a:pPr marL="109537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db.cities.mapReduce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options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055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Map 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983DC8-BB4F-5648-A142-70F106BDB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90688"/>
            <a:ext cx="8229600" cy="4897438"/>
          </a:xfrm>
        </p:spPr>
        <p:txBody>
          <a:bodyPr/>
          <a:lstStyle/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emit(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“city” and “population” are fields on “this” document</a:t>
            </a:r>
          </a:p>
          <a:p>
            <a:pPr marL="109537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“</a:t>
            </a:r>
            <a:r>
              <a:rPr lang="en-US" dirty="0" err="1">
                <a:latin typeface="Garamond" panose="02020404030301010803" pitchFamily="18" charset="0"/>
                <a:cs typeface="Consolas" panose="020B0609020204030204" pitchFamily="49" charset="0"/>
              </a:rPr>
              <a:t>this”document</a:t>
            </a: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 is a zip-code indexed document from the input set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86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Map 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983DC8-BB4F-5648-A142-70F106BDB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90688"/>
            <a:ext cx="8229600" cy="4897438"/>
          </a:xfrm>
        </p:spPr>
        <p:txBody>
          <a:bodyPr/>
          <a:lstStyle/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emit(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“city” and “population” are fields on “this” document</a:t>
            </a:r>
          </a:p>
          <a:p>
            <a:pPr marL="109537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“</a:t>
            </a:r>
            <a:r>
              <a:rPr lang="en-US" dirty="0" err="1">
                <a:latin typeface="Garamond" panose="02020404030301010803" pitchFamily="18" charset="0"/>
                <a:cs typeface="Consolas" panose="020B0609020204030204" pitchFamily="49" charset="0"/>
              </a:rPr>
              <a:t>this”document</a:t>
            </a: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 is a zip-code indexed document from the input set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33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Map Reduce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2F1F4A-98A1-3E44-80AB-CC9D109D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595437"/>
            <a:ext cx="4648200" cy="4897438"/>
          </a:xfrm>
        </p:spPr>
        <p:txBody>
          <a:bodyPr/>
          <a:lstStyle/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_id: 01001</a:t>
            </a: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city: “AGAWAM”, …,</a:t>
            </a: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population: </a:t>
            </a:r>
            <a:r>
              <a:rPr lang="en-US" dirty="0" err="1">
                <a:latin typeface="Garamond" panose="02020404030301010803" pitchFamily="18" charset="0"/>
                <a:cs typeface="Consolas" panose="020B0609020204030204" pitchFamily="49" charset="0"/>
              </a:rPr>
              <a:t>NumberInt</a:t>
            </a: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(15338)</a:t>
            </a:r>
          </a:p>
          <a:p>
            <a:pPr marL="109537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_id: 01002</a:t>
            </a: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city: “CUSHMAN”, …,</a:t>
            </a: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population: </a:t>
            </a:r>
            <a:r>
              <a:rPr lang="en-US" dirty="0" err="1">
                <a:latin typeface="Garamond" panose="02020404030301010803" pitchFamily="18" charset="0"/>
                <a:cs typeface="Consolas" panose="020B0609020204030204" pitchFamily="49" charset="0"/>
              </a:rPr>
              <a:t>NumberInt</a:t>
            </a: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(36963)</a:t>
            </a:r>
          </a:p>
          <a:p>
            <a:pPr marL="109537" indent="0">
              <a:buNone/>
            </a:pP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E141-E54A-294C-8FBB-802200CF2D88}"/>
              </a:ext>
            </a:extLst>
          </p:cNvPr>
          <p:cNvSpPr txBox="1"/>
          <p:nvPr/>
        </p:nvSpPr>
        <p:spPr>
          <a:xfrm>
            <a:off x="5644268" y="1616773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D965C-11C7-4F46-8AC2-7A5AB0741B43}"/>
              </a:ext>
            </a:extLst>
          </p:cNvPr>
          <p:cNvSpPr txBox="1"/>
          <p:nvPr/>
        </p:nvSpPr>
        <p:spPr>
          <a:xfrm>
            <a:off x="6250046" y="2586037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{”AGAWAM”: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(15338)}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C6B3E-6D28-F945-BE31-9674936DE229}"/>
              </a:ext>
            </a:extLst>
          </p:cNvPr>
          <p:cNvSpPr txBox="1"/>
          <p:nvPr/>
        </p:nvSpPr>
        <p:spPr>
          <a:xfrm>
            <a:off x="6250046" y="438257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{”CUSHMAN”: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(36963)}</a:t>
            </a:r>
          </a:p>
        </p:txBody>
      </p:sp>
    </p:spTree>
    <p:extLst>
      <p:ext uri="{BB962C8B-B14F-4D97-AF65-F5344CB8AC3E}">
        <p14:creationId xmlns:p14="http://schemas.microsoft.com/office/powerpoint/2010/main" val="831169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MongoDB Map Reduce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983DC8-BB4F-5648-A142-70F106BDB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90688"/>
            <a:ext cx="8229600" cy="4897438"/>
          </a:xfrm>
        </p:spPr>
        <p:txBody>
          <a:bodyPr/>
          <a:lstStyle/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reducePopulation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(key, values){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109537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537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key = </a:t>
            </a:r>
            <a:r>
              <a:rPr lang="en-US" dirty="0" err="1">
                <a:latin typeface="Garamond" panose="02020404030301010803" pitchFamily="18" charset="0"/>
                <a:cs typeface="Consolas" panose="020B0609020204030204" pitchFamily="49" charset="0"/>
              </a:rPr>
              <a:t>city_name</a:t>
            </a:r>
            <a:endParaRPr lang="en-US" dirty="0">
              <a:latin typeface="Garamond" panose="02020404030301010803" pitchFamily="18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dirty="0">
                <a:latin typeface="Garamond" panose="02020404030301010803" pitchFamily="18" charset="0"/>
                <a:cs typeface="Consolas" panose="020B0609020204030204" pitchFamily="49" charset="0"/>
              </a:rPr>
              <a:t>values = Array(population, population, population,…)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4430-F4A1-DD4E-A7CD-5CF025FE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A576-5FDD-C744-AC99-20261D34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962400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_id: </a:t>
            </a:r>
            <a:r>
              <a:rPr lang="en-US" sz="2000" dirty="0" err="1"/>
              <a:t>ObjectId</a:t>
            </a:r>
            <a:r>
              <a:rPr lang="en-US" sz="2000" dirty="0"/>
              <a:t>("52cdef7c4bab8bd675297d8a"), </a:t>
            </a:r>
          </a:p>
          <a:p>
            <a:pPr marL="109537" indent="0">
              <a:buNone/>
            </a:pPr>
            <a:r>
              <a:rPr lang="en-US" sz="2000" dirty="0"/>
              <a:t>name: "</a:t>
            </a:r>
            <a:r>
              <a:rPr lang="en-US" sz="2000" dirty="0" err="1"/>
              <a:t>Wetpaint</a:t>
            </a:r>
            <a:r>
              <a:rPr lang="en-US" sz="2000" dirty="0"/>
              <a:t>", </a:t>
            </a:r>
          </a:p>
          <a:p>
            <a:pPr marL="109537" indent="0">
              <a:buNone/>
            </a:pPr>
            <a:r>
              <a:rPr lang="en-US" sz="2000" dirty="0" err="1"/>
              <a:t>tag_list</a:t>
            </a:r>
            <a:r>
              <a:rPr lang="en-US" sz="2000" dirty="0"/>
              <a:t>: "wiki, </a:t>
            </a:r>
            <a:r>
              <a:rPr lang="en-US" sz="2000" dirty="0" err="1"/>
              <a:t>seattle</a:t>
            </a:r>
            <a:r>
              <a:rPr lang="en-US" sz="2000" dirty="0"/>
              <a:t>, </a:t>
            </a:r>
            <a:r>
              <a:rPr lang="en-US" sz="2000" dirty="0" err="1"/>
              <a:t>elowitz</a:t>
            </a:r>
            <a:r>
              <a:rPr lang="en-US" sz="2000" dirty="0"/>
              <a:t>, media-industry, media-platform, social-distribution-system"</a:t>
            </a:r>
          </a:p>
          <a:p>
            <a:pPr marL="109537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sz="2000" dirty="0"/>
              <a:t>_id: </a:t>
            </a:r>
            <a:r>
              <a:rPr lang="en-US" sz="2000" dirty="0" err="1"/>
              <a:t>ObjectId</a:t>
            </a:r>
            <a:r>
              <a:rPr lang="en-US" sz="2000" dirty="0"/>
              <a:t>("52cdef7c4bab8bd675297d8c"), </a:t>
            </a:r>
          </a:p>
          <a:p>
            <a:pPr marL="109537" indent="0">
              <a:buNone/>
            </a:pPr>
            <a:r>
              <a:rPr lang="en-US" sz="2000" dirty="0"/>
              <a:t>name: "</a:t>
            </a:r>
            <a:r>
              <a:rPr lang="en-US" sz="2000" dirty="0" err="1"/>
              <a:t>Zoho</a:t>
            </a:r>
            <a:r>
              <a:rPr lang="en-US" sz="2000" dirty="0"/>
              <a:t>", </a:t>
            </a:r>
          </a:p>
          <a:p>
            <a:pPr marL="109537" indent="0">
              <a:buNone/>
            </a:pPr>
            <a:r>
              <a:rPr lang="en-US" sz="2000" dirty="0" err="1"/>
              <a:t>tag_list</a:t>
            </a:r>
            <a:r>
              <a:rPr lang="en-US" sz="2000" dirty="0"/>
              <a:t>: "</a:t>
            </a:r>
            <a:r>
              <a:rPr lang="en-US" sz="2000" dirty="0" err="1"/>
              <a:t>zoho</a:t>
            </a:r>
            <a:r>
              <a:rPr lang="en-US" sz="2000" dirty="0"/>
              <a:t>, </a:t>
            </a:r>
            <a:r>
              <a:rPr lang="en-US" sz="2000" dirty="0" err="1"/>
              <a:t>officesuite</a:t>
            </a:r>
            <a:r>
              <a:rPr lang="en-US" sz="2000" dirty="0"/>
              <a:t>, spreadsheet, writer, projects, sheet, </a:t>
            </a:r>
            <a:r>
              <a:rPr lang="en-US" sz="2000" dirty="0" err="1"/>
              <a:t>crm</a:t>
            </a:r>
            <a:r>
              <a:rPr lang="en-US" sz="2000" dirty="0"/>
              <a:t>, show, creator, wiki, planner, suite, notebook, chat, meeting, mail"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B403C-F2A1-2344-A284-4CB193D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156F2-8527-B14E-9B09-6BE73AA42367}"/>
              </a:ext>
            </a:extLst>
          </p:cNvPr>
          <p:cNvSpPr txBox="1"/>
          <p:nvPr/>
        </p:nvSpPr>
        <p:spPr>
          <a:xfrm>
            <a:off x="2586257" y="5534680"/>
            <a:ext cx="701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How would you aggregate tags with MapReduce?</a:t>
            </a:r>
          </a:p>
        </p:txBody>
      </p:sp>
    </p:spTree>
    <p:extLst>
      <p:ext uri="{BB962C8B-B14F-4D97-AF65-F5344CB8AC3E}">
        <p14:creationId xmlns:p14="http://schemas.microsoft.com/office/powerpoint/2010/main" val="13174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Labs and </a:t>
            </a:r>
            <a:r>
              <a:rPr lang="en-US" dirty="0" err="1">
                <a:latin typeface="Garamond" panose="02020404030301010803" pitchFamily="18" charset="0"/>
              </a:rPr>
              <a:t>Homeworks</a:t>
            </a:r>
            <a:r>
              <a:rPr lang="en-US" dirty="0">
                <a:latin typeface="Garamond" panose="02020404030301010803" pitchFamily="18" charset="0"/>
              </a:rPr>
              <a:t> are 600 points. (Though due to an error there are 640 points available.)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92 points available through extra credit.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Final calculation: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DB Project 			___/450 = I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Labs and Homework 	___/600 = II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Attendance + Quiz		___/150 = III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Mid term 			___/150 = IV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Final 				___/150 =  V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				Grade = I+II+III+IV+V / 1500</a:t>
            </a:r>
          </a:p>
        </p:txBody>
      </p:sp>
    </p:spTree>
    <p:extLst>
      <p:ext uri="{BB962C8B-B14F-4D97-AF65-F5344CB8AC3E}">
        <p14:creationId xmlns:p14="http://schemas.microsoft.com/office/powerpoint/2010/main" val="4294245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4430-F4A1-DD4E-A7CD-5CF025FE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A576-5FDD-C744-AC99-20261D34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962400"/>
          </a:xfrm>
        </p:spPr>
        <p:txBody>
          <a:bodyPr>
            <a:normAutofit fontScale="92500" lnSpcReduction="20000"/>
          </a:bodyPr>
          <a:lstStyle/>
          <a:p>
            <a:pPr marL="109537" indent="0">
              <a:buNone/>
            </a:pPr>
            <a:r>
              <a:rPr lang="en-US" sz="2000" dirty="0"/>
              <a:t>_id: </a:t>
            </a:r>
            <a:r>
              <a:rPr lang="en-US" sz="2000" dirty="0" err="1"/>
              <a:t>ObjectId</a:t>
            </a:r>
            <a:r>
              <a:rPr lang="en-US" sz="2000" dirty="0"/>
              <a:t>("52cdef7c4bab8bd675297d8a"), </a:t>
            </a:r>
          </a:p>
          <a:p>
            <a:pPr marL="109537" indent="0">
              <a:buNone/>
            </a:pPr>
            <a:r>
              <a:rPr lang="en-US" sz="2000" dirty="0"/>
              <a:t>name: "</a:t>
            </a:r>
            <a:r>
              <a:rPr lang="en-US" sz="2000" dirty="0" err="1"/>
              <a:t>Wetpaint</a:t>
            </a:r>
            <a:r>
              <a:rPr lang="en-US" sz="2000" dirty="0"/>
              <a:t>", </a:t>
            </a:r>
          </a:p>
          <a:p>
            <a:pPr marL="109537" indent="0">
              <a:buNone/>
            </a:pPr>
            <a:r>
              <a:rPr lang="en-US" sz="2000" dirty="0" err="1"/>
              <a:t>tag_list</a:t>
            </a:r>
            <a:r>
              <a:rPr lang="en-US" sz="2000" dirty="0"/>
              <a:t>: "wiki, </a:t>
            </a:r>
            <a:r>
              <a:rPr lang="en-US" sz="2000" dirty="0" err="1"/>
              <a:t>seattle</a:t>
            </a:r>
            <a:r>
              <a:rPr lang="en-US" sz="2000" dirty="0"/>
              <a:t>, </a:t>
            </a:r>
            <a:r>
              <a:rPr lang="en-US" sz="2000" dirty="0" err="1"/>
              <a:t>elowitz</a:t>
            </a:r>
            <a:r>
              <a:rPr lang="en-US" sz="2000" dirty="0"/>
              <a:t>, media-industry, media-platform, social-distribution-system”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mapTags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?????????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537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reduceTags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(key, values){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??????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B403C-F2A1-2344-A284-4CB193D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0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4430-F4A1-DD4E-A7CD-5CF025FE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A576-5FDD-C744-AC99-20261D34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962400"/>
          </a:xfrm>
        </p:spPr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sz="2000" dirty="0"/>
              <a:t>_id: </a:t>
            </a:r>
            <a:r>
              <a:rPr lang="en-US" sz="2000" dirty="0" err="1"/>
              <a:t>ObjectId</a:t>
            </a:r>
            <a:r>
              <a:rPr lang="en-US" sz="2000" dirty="0"/>
              <a:t>("52cdef7c4bab8bd675297d8a"), </a:t>
            </a:r>
          </a:p>
          <a:p>
            <a:pPr marL="109537" indent="0">
              <a:buNone/>
            </a:pPr>
            <a:r>
              <a:rPr lang="en-US" sz="2000" dirty="0"/>
              <a:t>name: "</a:t>
            </a:r>
            <a:r>
              <a:rPr lang="en-US" sz="2000" dirty="0" err="1"/>
              <a:t>Wetpaint</a:t>
            </a:r>
            <a:r>
              <a:rPr lang="en-US" sz="2000" dirty="0"/>
              <a:t>", </a:t>
            </a:r>
          </a:p>
          <a:p>
            <a:pPr marL="109537" indent="0">
              <a:buNone/>
            </a:pPr>
            <a:r>
              <a:rPr lang="en-US" sz="2000" dirty="0" err="1"/>
              <a:t>tag_list</a:t>
            </a:r>
            <a:r>
              <a:rPr lang="en-US" sz="2000" dirty="0"/>
              <a:t>: "wiki, </a:t>
            </a:r>
            <a:r>
              <a:rPr lang="en-US" sz="2000" dirty="0" err="1"/>
              <a:t>seattle</a:t>
            </a:r>
            <a:r>
              <a:rPr lang="en-US" sz="2000" dirty="0"/>
              <a:t>, </a:t>
            </a:r>
            <a:r>
              <a:rPr lang="en-US" sz="2000" dirty="0" err="1"/>
              <a:t>elowitz</a:t>
            </a:r>
            <a:r>
              <a:rPr lang="en-US" sz="2000" dirty="0"/>
              <a:t>, media-industry, media-platform, social-distribution-system”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mapTags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tags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this.tag_list.split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(”,”);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tags.length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emit(tags[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1);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B403C-F2A1-2344-A284-4CB193D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4430-F4A1-DD4E-A7CD-5CF025FE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A576-5FDD-C744-AC99-20261D34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962400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_id: </a:t>
            </a:r>
            <a:r>
              <a:rPr lang="en-US" sz="2000" dirty="0" err="1"/>
              <a:t>ObjectId</a:t>
            </a:r>
            <a:r>
              <a:rPr lang="en-US" sz="2000" dirty="0"/>
              <a:t>("52cdef7c4bab8bd675297d8a"), </a:t>
            </a:r>
          </a:p>
          <a:p>
            <a:pPr marL="109537" indent="0">
              <a:buNone/>
            </a:pPr>
            <a:r>
              <a:rPr lang="en-US" sz="2000" dirty="0"/>
              <a:t>name</a:t>
            </a:r>
            <a:r>
              <a:rPr lang="en-US" sz="2000" b="1" dirty="0"/>
              <a:t>:</a:t>
            </a:r>
            <a:r>
              <a:rPr lang="en-US" sz="2000" dirty="0"/>
              <a:t> "</a:t>
            </a:r>
            <a:r>
              <a:rPr lang="en-US" sz="2000" dirty="0" err="1"/>
              <a:t>Wetpaint</a:t>
            </a:r>
            <a:r>
              <a:rPr lang="en-US" sz="2000" dirty="0"/>
              <a:t>"</a:t>
            </a:r>
            <a:r>
              <a:rPr lang="en-US" sz="2000" b="1" dirty="0"/>
              <a:t>,</a:t>
            </a:r>
            <a:r>
              <a:rPr lang="en-US" sz="2000" dirty="0"/>
              <a:t> </a:t>
            </a:r>
          </a:p>
          <a:p>
            <a:pPr marL="109537" indent="0">
              <a:buNone/>
            </a:pPr>
            <a:r>
              <a:rPr lang="en-US" sz="2000" dirty="0" err="1"/>
              <a:t>tag_list</a:t>
            </a:r>
            <a:r>
              <a:rPr lang="en-US" sz="2000" b="1" dirty="0"/>
              <a:t>:</a:t>
            </a:r>
            <a:r>
              <a:rPr lang="en-US" sz="2000" dirty="0"/>
              <a:t> "wiki, </a:t>
            </a:r>
            <a:r>
              <a:rPr lang="en-US" sz="2000" dirty="0" err="1"/>
              <a:t>seattle</a:t>
            </a:r>
            <a:r>
              <a:rPr lang="en-US" sz="2000" dirty="0"/>
              <a:t>, </a:t>
            </a:r>
            <a:r>
              <a:rPr lang="en-US" sz="2000" dirty="0" err="1"/>
              <a:t>elowitz</a:t>
            </a:r>
            <a:r>
              <a:rPr lang="en-US" sz="2000" dirty="0"/>
              <a:t>, media-industry, media-platform, social-distribution-system”</a:t>
            </a:r>
          </a:p>
          <a:p>
            <a:pPr marL="109537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reduceTags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(key, values){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(values);</a:t>
            </a:r>
          </a:p>
          <a:p>
            <a:pPr marL="109537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B403C-F2A1-2344-A284-4CB193D2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41FE-DB72-2149-A072-8CF4451EBF4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8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Transaction terminology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COMMIT and ROLLBACK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Types of transactional errors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Isolation levels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933612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 </a:t>
            </a:r>
            <a:r>
              <a:rPr lang="en-US" b="1" dirty="0">
                <a:latin typeface="Garamond" panose="02020404030301010803" pitchFamily="18" charset="0"/>
              </a:rPr>
              <a:t>transaction</a:t>
            </a:r>
            <a:r>
              <a:rPr lang="en-US" dirty="0">
                <a:latin typeface="Garamond" panose="02020404030301010803" pitchFamily="18" charset="0"/>
              </a:rPr>
              <a:t> is a logical unit of work that must be completed in total to maintain a consistent database state.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The database manages transactions through </a:t>
            </a:r>
            <a:r>
              <a:rPr lang="en-US" b="1" dirty="0">
                <a:latin typeface="Garamond" panose="02020404030301010803" pitchFamily="18" charset="0"/>
              </a:rPr>
              <a:t>concurrency control</a:t>
            </a:r>
            <a:r>
              <a:rPr lang="en-US" dirty="0">
                <a:latin typeface="Garamond" panose="02020404030301010803" pitchFamily="18" charset="0"/>
              </a:rPr>
              <a:t> algorithms that make sure each transaction completes as if it was executed in a serial fashion.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35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MySQL Transaction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START TRANSACTION</a:t>
            </a:r>
            <a:r>
              <a:rPr lang="en-US" dirty="0">
                <a:latin typeface="Garamond" panose="02020404030301010803" pitchFamily="18" charset="0"/>
              </a:rPr>
              <a:t> signals the beginning of a series of statements align with a specific transaction. 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COMMIT </a:t>
            </a:r>
            <a:r>
              <a:rPr lang="en-US" dirty="0">
                <a:latin typeface="Garamond" panose="02020404030301010803" pitchFamily="18" charset="0"/>
              </a:rPr>
              <a:t>signals the end of a transaction, saves the changes to disk and makes them visible to other transactions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ROLLBACK</a:t>
            </a:r>
            <a:r>
              <a:rPr lang="en-US" dirty="0">
                <a:latin typeface="Garamond" panose="02020404030301010803" pitchFamily="18" charset="0"/>
              </a:rPr>
              <a:t> signals an unsuccessful transaction and cancels all changes made thus far in a transaction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97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Lost updates</a:t>
            </a:r>
            <a:r>
              <a:rPr lang="en-US" altLang="en-US" dirty="0">
                <a:latin typeface="Garamond" panose="02020404030301010803" pitchFamily="18" charset="0"/>
              </a:rPr>
              <a:t> due to concurrent transactions overwriting each other</a:t>
            </a:r>
          </a:p>
          <a:p>
            <a:pPr marL="109537" indent="0">
              <a:buNone/>
            </a:pPr>
            <a:endParaRPr lang="en-US" altLang="en-US" b="1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Uncommitted data </a:t>
            </a:r>
            <a:r>
              <a:rPr lang="en-US" altLang="en-US" dirty="0">
                <a:latin typeface="Garamond" panose="02020404030301010803" pitchFamily="18" charset="0"/>
              </a:rPr>
              <a:t>due to transaction using data from another cancelled transaction</a:t>
            </a:r>
          </a:p>
          <a:p>
            <a:pPr marL="109537" indent="0">
              <a:buNone/>
            </a:pPr>
            <a:endParaRPr lang="en-US" altLang="en-US" b="1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Inconsistent Retrievals</a:t>
            </a:r>
            <a:r>
              <a:rPr lang="en-US" altLang="en-US" dirty="0">
                <a:latin typeface="Garamond" panose="02020404030301010803" pitchFamily="18" charset="0"/>
              </a:rPr>
              <a:t> occur when a transaction accesses data before and after one or more transactions finish working with such data.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49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5485-3A45-4449-ADED-40D01649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Lost updates</a:t>
            </a:r>
            <a:r>
              <a:rPr lang="en-US" altLang="en-US" dirty="0">
                <a:latin typeface="Garamond" panose="02020404030301010803" pitchFamily="18" charset="0"/>
              </a:rPr>
              <a:t> due to concurrent transactions overwriting each other</a:t>
            </a:r>
          </a:p>
          <a:p>
            <a:pPr marL="109537" indent="0">
              <a:buNone/>
            </a:pPr>
            <a:endParaRPr lang="en-US" altLang="en-US" b="1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Uncommitted data </a:t>
            </a:r>
            <a:r>
              <a:rPr lang="en-US" altLang="en-US" dirty="0">
                <a:latin typeface="Garamond" panose="02020404030301010803" pitchFamily="18" charset="0"/>
              </a:rPr>
              <a:t>due to transaction using data from another cancelled transaction</a:t>
            </a:r>
          </a:p>
          <a:p>
            <a:pPr marL="109537" indent="0">
              <a:buNone/>
            </a:pPr>
            <a:endParaRPr lang="en-US" altLang="en-US" b="1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Inconsistent Retrievals</a:t>
            </a:r>
            <a:r>
              <a:rPr lang="en-US" altLang="en-US" dirty="0">
                <a:latin typeface="Garamond" panose="02020404030301010803" pitchFamily="18" charset="0"/>
              </a:rPr>
              <a:t> occur when a transaction accesses data before and after one or more transactions finish working with such data.</a:t>
            </a:r>
            <a:endParaRPr lang="en-US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44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58D5AC-8173-1A43-82F9-45BA419A8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694296"/>
              </p:ext>
            </p:extLst>
          </p:nvPr>
        </p:nvGraphicFramePr>
        <p:xfrm>
          <a:off x="985463" y="2136713"/>
          <a:ext cx="488450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2C439-E8D0-6E4A-8134-7645B63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44" y="1825625"/>
            <a:ext cx="5271655" cy="4351338"/>
          </a:xfrm>
        </p:spPr>
        <p:txBody>
          <a:bodyPr>
            <a:normAutofit/>
          </a:bodyPr>
          <a:lstStyle/>
          <a:p>
            <a:pPr marL="109537" indent="0">
              <a:lnSpc>
                <a:spcPct val="100000"/>
              </a:lnSpc>
              <a:buNone/>
            </a:pPr>
            <a:r>
              <a:rPr lang="en-US" altLang="en-US" dirty="0">
                <a:latin typeface="Garamond" panose="02020404030301010803" pitchFamily="18" charset="0"/>
              </a:rPr>
              <a:t>Is this a lost update, read on uncommitted data or an inconsistent retrieval? </a:t>
            </a:r>
          </a:p>
        </p:txBody>
      </p:sp>
    </p:spTree>
    <p:extLst>
      <p:ext uri="{BB962C8B-B14F-4D97-AF65-F5344CB8AC3E}">
        <p14:creationId xmlns:p14="http://schemas.microsoft.com/office/powerpoint/2010/main" val="18772556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58D5AC-8173-1A43-82F9-45BA419A80B4}"/>
              </a:ext>
            </a:extLst>
          </p:cNvPr>
          <p:cNvGraphicFramePr>
            <a:graphicFrameLocks/>
          </p:cNvGraphicFramePr>
          <p:nvPr/>
        </p:nvGraphicFramePr>
        <p:xfrm>
          <a:off x="985463" y="2136713"/>
          <a:ext cx="488450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2C439-E8D0-6E4A-8134-7645B63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44" y="1825625"/>
            <a:ext cx="5271655" cy="4351338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Is this a lost update, read on uncommitted data or an inconsistent retrieval? </a:t>
            </a:r>
          </a:p>
          <a:p>
            <a:pPr marL="109537" indent="0">
              <a:buNone/>
            </a:pPr>
            <a:endParaRPr lang="en-US" altLang="en-US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Read on uncommitted data</a:t>
            </a:r>
          </a:p>
        </p:txBody>
      </p:sp>
    </p:spTree>
    <p:extLst>
      <p:ext uri="{BB962C8B-B14F-4D97-AF65-F5344CB8AC3E}">
        <p14:creationId xmlns:p14="http://schemas.microsoft.com/office/powerpoint/2010/main" val="427360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Released at 8:00am on Wednesday, May 19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There is a Zoom meeting at that time to talk over the exam</a:t>
            </a:r>
          </a:p>
          <a:p>
            <a:r>
              <a:rPr lang="en-US" dirty="0">
                <a:latin typeface="Garamond" panose="02020404030301010803" pitchFamily="18" charset="0"/>
              </a:rPr>
              <a:t>24-hour take home examination, based on an in-class 75 minute final</a:t>
            </a:r>
          </a:p>
          <a:p>
            <a:r>
              <a:rPr lang="en-US" dirty="0">
                <a:latin typeface="Garamond" panose="02020404030301010803" pitchFamily="18" charset="0"/>
              </a:rPr>
              <a:t>Cumulative exam, with a focus on the second half of the course</a:t>
            </a:r>
          </a:p>
          <a:p>
            <a:r>
              <a:rPr lang="en-US" dirty="0">
                <a:latin typeface="Garamond" panose="02020404030301010803" pitchFamily="18" charset="0"/>
              </a:rPr>
              <a:t>No topic outside of this review will be present on the exam</a:t>
            </a:r>
          </a:p>
          <a:p>
            <a:r>
              <a:rPr lang="en-US" dirty="0">
                <a:latin typeface="Garamond" panose="02020404030301010803" pitchFamily="18" charset="0"/>
              </a:rPr>
              <a:t>You will be asked to write SQL and NoSQL code (MongoDB)</a:t>
            </a:r>
          </a:p>
          <a:p>
            <a:r>
              <a:rPr lang="en-US" dirty="0">
                <a:latin typeface="Garamond" panose="02020404030301010803" pitchFamily="18" charset="0"/>
              </a:rPr>
              <a:t>It is integrated in that you will be working on a larger problem with a few related sub-components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487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58D5AC-8173-1A43-82F9-45BA419A8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20100"/>
              </p:ext>
            </p:extLst>
          </p:nvPr>
        </p:nvGraphicFramePr>
        <p:xfrm>
          <a:off x="985462" y="2136713"/>
          <a:ext cx="509668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734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8194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Write (A)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Write(A)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2C439-E8D0-6E4A-8134-7645B63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44" y="1825625"/>
            <a:ext cx="5271655" cy="4351338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Is this a lost update, read on uncommitted data or an inconsistent retrieval? </a:t>
            </a:r>
          </a:p>
          <a:p>
            <a:pPr marL="109537" indent="0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799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58D5AC-8173-1A43-82F9-45BA419A80B4}"/>
              </a:ext>
            </a:extLst>
          </p:cNvPr>
          <p:cNvGraphicFramePr>
            <a:graphicFrameLocks/>
          </p:cNvGraphicFramePr>
          <p:nvPr/>
        </p:nvGraphicFramePr>
        <p:xfrm>
          <a:off x="985462" y="2136713"/>
          <a:ext cx="509668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734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8194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Write (A)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Write(A)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2C439-E8D0-6E4A-8134-7645B63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44" y="1825625"/>
            <a:ext cx="5271655" cy="4351338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Is this a lost update, read on uncommitted data or an inconsistent retrieval? </a:t>
            </a:r>
          </a:p>
          <a:p>
            <a:pPr marL="109537" indent="0">
              <a:buNone/>
            </a:pPr>
            <a:endParaRPr lang="en-US" altLang="en-US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Lost update.</a:t>
            </a:r>
          </a:p>
        </p:txBody>
      </p:sp>
    </p:spTree>
    <p:extLst>
      <p:ext uri="{BB962C8B-B14F-4D97-AF65-F5344CB8AC3E}">
        <p14:creationId xmlns:p14="http://schemas.microsoft.com/office/powerpoint/2010/main" val="460867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58D5AC-8173-1A43-82F9-45BA419A8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035662"/>
              </p:ext>
            </p:extLst>
          </p:nvPr>
        </p:nvGraphicFramePr>
        <p:xfrm>
          <a:off x="985462" y="2136713"/>
          <a:ext cx="509668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734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8194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Update(A)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Avg</a:t>
                      </a:r>
                      <a:r>
                        <a:rPr lang="en-US" sz="2800" dirty="0"/>
                        <a:t>(A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Update(B)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Avg( 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2C439-E8D0-6E4A-8134-7645B63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44" y="1825625"/>
            <a:ext cx="5271655" cy="4351338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Is this a lost update, read on uncommitted data or an inconsistent retrieval? </a:t>
            </a:r>
          </a:p>
          <a:p>
            <a:pPr marL="109537" indent="0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536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Concurrency Control Problems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2C439-E8D0-6E4A-8134-7645B637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44" y="1825625"/>
            <a:ext cx="5271655" cy="4351338"/>
          </a:xfrm>
        </p:spPr>
        <p:txBody>
          <a:bodyPr>
            <a:normAutofit/>
          </a:bodyPr>
          <a:lstStyle/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Is this a lost update, read on uncommitted data or an inconsistent retrieval? </a:t>
            </a:r>
          </a:p>
          <a:p>
            <a:pPr marL="109537" indent="0">
              <a:buNone/>
            </a:pPr>
            <a:endParaRPr lang="en-US" altLang="en-US" dirty="0">
              <a:latin typeface="Garamond" panose="02020404030301010803" pitchFamily="18" charset="0"/>
            </a:endParaRPr>
          </a:p>
          <a:p>
            <a:pPr marL="109537" indent="0">
              <a:buNone/>
            </a:pPr>
            <a:r>
              <a:rPr lang="en-US" altLang="en-US" dirty="0">
                <a:latin typeface="Garamond" panose="02020404030301010803" pitchFamily="18" charset="0"/>
              </a:rPr>
              <a:t>Inconsistent retrieval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7E1AACC-13B3-8843-8938-E35DAD34E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638911"/>
              </p:ext>
            </p:extLst>
          </p:nvPr>
        </p:nvGraphicFramePr>
        <p:xfrm>
          <a:off x="985462" y="2136713"/>
          <a:ext cx="509668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734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8194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Update(A)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Avg</a:t>
                      </a:r>
                      <a:r>
                        <a:rPr lang="en-US" sz="2800" dirty="0"/>
                        <a:t>(A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Update(B)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Avg( 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66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Transaction Isolation Levels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CE35E-5A09-3345-8C22-86C00DCE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dirty="0">
                <a:latin typeface="Garamond" panose="02020404030301010803" pitchFamily="18" charset="0"/>
              </a:rPr>
              <a:t>Isolation levels based on permitted types of “reads” used during a transaction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Dirty read</a:t>
            </a:r>
            <a:r>
              <a:rPr lang="en-GB" altLang="en-US" dirty="0">
                <a:latin typeface="Garamond" panose="02020404030301010803" pitchFamily="18" charset="0"/>
              </a:rPr>
              <a:t> is a read of uncommitted data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Nonrepeatable read</a:t>
            </a:r>
            <a:r>
              <a:rPr lang="en-GB" altLang="en-US" dirty="0">
                <a:latin typeface="Garamond" panose="02020404030301010803" pitchFamily="18" charset="0"/>
              </a:rPr>
              <a:t> allows for the same read at two different points in a transaction to return different results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Phantom read</a:t>
            </a:r>
            <a:r>
              <a:rPr lang="en-GB" altLang="en-US" dirty="0">
                <a:latin typeface="Garamond" panose="02020404030301010803" pitchFamily="18" charset="0"/>
              </a:rPr>
              <a:t> allows for a query to return a different amount of results depending on when it is run in a transaction</a:t>
            </a: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070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Transaction Isolation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DF1D2-642E-2149-930B-18DFC2A2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90688"/>
            <a:ext cx="8686800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2920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Locking Mechanisms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CE35E-5A09-3345-8C22-86C00DCE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Binary locking</a:t>
            </a:r>
            <a:r>
              <a:rPr lang="en-GB" altLang="en-US" dirty="0">
                <a:latin typeface="Garamond" panose="02020404030301010803" pitchFamily="18" charset="0"/>
              </a:rPr>
              <a:t> is a simple on/off locking scheme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Exclusive locking (Write locking)</a:t>
            </a:r>
            <a:r>
              <a:rPr lang="en-GB" altLang="en-US" dirty="0">
                <a:latin typeface="Garamond" panose="02020404030301010803" pitchFamily="18" charset="0"/>
              </a:rPr>
              <a:t> ensures exclusive access to locked resources for reading and writing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Shared locking (Read locking)</a:t>
            </a:r>
            <a:r>
              <a:rPr lang="en-GB" altLang="en-US" dirty="0">
                <a:latin typeface="Garamond" panose="02020404030301010803" pitchFamily="18" charset="0"/>
              </a:rPr>
              <a:t> shares access to resources for read-only operations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b="1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Deadlocks</a:t>
            </a:r>
            <a:r>
              <a:rPr lang="en-GB" altLang="en-US" dirty="0">
                <a:latin typeface="Garamond" panose="02020404030301010803" pitchFamily="18" charset="0"/>
              </a:rPr>
              <a:t> occur when two transactions have mutually dependent locks </a:t>
            </a:r>
            <a:r>
              <a:rPr lang="en-GB" altLang="en-US">
                <a:latin typeface="Garamond" panose="02020404030301010803" pitchFamily="18" charset="0"/>
              </a:rPr>
              <a:t>on resources</a:t>
            </a:r>
            <a:endParaRPr lang="en-GB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804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Locking Mechanisms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CE35E-5A09-3345-8C22-86C00DCE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b="1" dirty="0">
                <a:latin typeface="Garamond" panose="02020404030301010803" pitchFamily="18" charset="0"/>
              </a:rPr>
              <a:t>Two-phase locking (2PL)</a:t>
            </a:r>
            <a:r>
              <a:rPr lang="en-GB" altLang="en-US" dirty="0">
                <a:latin typeface="Garamond" panose="02020404030301010803" pitchFamily="18" charset="0"/>
              </a:rPr>
              <a:t> – locking featuring two phases: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GB" altLang="en-US" dirty="0">
              <a:latin typeface="Garamond" panose="02020404030301010803" pitchFamily="18" charset="0"/>
            </a:endParaRPr>
          </a:p>
          <a:p>
            <a:pPr marL="623887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>
                <a:latin typeface="Garamond" panose="02020404030301010803" pitchFamily="18" charset="0"/>
              </a:rPr>
              <a:t>Growing phase – all locks are acquired sequentially</a:t>
            </a:r>
          </a:p>
          <a:p>
            <a:pPr marL="623887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>
                <a:latin typeface="Garamond" panose="02020404030301010803" pitchFamily="18" charset="0"/>
              </a:rPr>
              <a:t>Operations committed – all work is conducted with all locks </a:t>
            </a:r>
          </a:p>
          <a:p>
            <a:pPr marL="623887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>
                <a:latin typeface="Garamond" panose="02020404030301010803" pitchFamily="18" charset="0"/>
              </a:rPr>
              <a:t>Shrinking phase – all locks are released </a:t>
            </a:r>
          </a:p>
          <a:p>
            <a:pPr marL="623887" indent="-514350" eaLnBrk="1" hangingPunct="1">
              <a:lnSpc>
                <a:spcPct val="90000"/>
              </a:lnSpc>
              <a:buFont typeface="+mj-lt"/>
              <a:buAutoNum type="arabicPeriod"/>
            </a:pPr>
            <a:endParaRPr lang="en-GB" altLang="en-US" dirty="0">
              <a:latin typeface="Garamond" panose="02020404030301010803" pitchFamily="18" charset="0"/>
            </a:endParaRP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GB" altLang="en-US" dirty="0">
                <a:latin typeface="Garamond" panose="02020404030301010803" pitchFamily="18" charset="0"/>
              </a:rPr>
              <a:t>Main observation, locks cannot be acquired after any are released. </a:t>
            </a:r>
          </a:p>
        </p:txBody>
      </p:sp>
    </p:spTree>
    <p:extLst>
      <p:ext uri="{BB962C8B-B14F-4D97-AF65-F5344CB8AC3E}">
        <p14:creationId xmlns:p14="http://schemas.microsoft.com/office/powerpoint/2010/main" val="2180144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Binary Locking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DA3435-0D2F-A544-8DD0-46805C105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230239"/>
              </p:ext>
            </p:extLst>
          </p:nvPr>
        </p:nvGraphicFramePr>
        <p:xfrm>
          <a:off x="999317" y="1821974"/>
          <a:ext cx="488450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Unlock(A)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Unlock(B)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042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52ACF-F239-3548-9CBF-D3323B943F1A}"/>
              </a:ext>
            </a:extLst>
          </p:cNvPr>
          <p:cNvCxnSpPr/>
          <p:nvPr/>
        </p:nvCxnSpPr>
        <p:spPr>
          <a:xfrm flipH="1">
            <a:off x="6096000" y="2426397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CE4A8-6E2D-3B4A-B3F2-F48E5D16FD8A}"/>
              </a:ext>
            </a:extLst>
          </p:cNvPr>
          <p:cNvSpPr txBox="1"/>
          <p:nvPr/>
        </p:nvSpPr>
        <p:spPr>
          <a:xfrm>
            <a:off x="7943694" y="2241731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Granted (T1 -&gt; A)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BD27E5-80A5-8C44-A590-C8C60B2CD40C}"/>
              </a:ext>
            </a:extLst>
          </p:cNvPr>
          <p:cNvCxnSpPr/>
          <p:nvPr/>
        </p:nvCxnSpPr>
        <p:spPr>
          <a:xfrm flipH="1">
            <a:off x="6062401" y="3228097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0A6B2D-F81E-FF4B-BBEC-4319CD86A3F7}"/>
              </a:ext>
            </a:extLst>
          </p:cNvPr>
          <p:cNvSpPr txBox="1"/>
          <p:nvPr/>
        </p:nvSpPr>
        <p:spPr>
          <a:xfrm>
            <a:off x="7910094" y="304343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 (T2 -&gt; 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18405-8D37-444F-B39C-03A3FC21DDA5}"/>
              </a:ext>
            </a:extLst>
          </p:cNvPr>
          <p:cNvCxnSpPr/>
          <p:nvPr/>
        </p:nvCxnSpPr>
        <p:spPr>
          <a:xfrm flipH="1">
            <a:off x="6062401" y="3640380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9ECABD-C056-A04E-BB7F-A00D14739407}"/>
              </a:ext>
            </a:extLst>
          </p:cNvPr>
          <p:cNvSpPr txBox="1"/>
          <p:nvPr/>
        </p:nvSpPr>
        <p:spPr>
          <a:xfrm>
            <a:off x="7910093" y="3455714"/>
            <a:ext cx="35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(T1 -&gt; A) Granted (T2 -&gt; A)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11A-882A-3549-8A3B-8B2FC2CAE94F}"/>
              </a:ext>
            </a:extLst>
          </p:cNvPr>
          <p:cNvCxnSpPr/>
          <p:nvPr/>
        </p:nvCxnSpPr>
        <p:spPr>
          <a:xfrm flipH="1">
            <a:off x="6062401" y="4027923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0BF7F-C9CF-1341-8DFC-2A2F2AE67116}"/>
              </a:ext>
            </a:extLst>
          </p:cNvPr>
          <p:cNvSpPr txBox="1"/>
          <p:nvPr/>
        </p:nvSpPr>
        <p:spPr>
          <a:xfrm>
            <a:off x="7910095" y="3843257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Granted(T1 -&gt; B)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7E99B-7423-074C-A929-782E8C2DB732}"/>
              </a:ext>
            </a:extLst>
          </p:cNvPr>
          <p:cNvCxnSpPr/>
          <p:nvPr/>
        </p:nvCxnSpPr>
        <p:spPr>
          <a:xfrm flipH="1">
            <a:off x="6096000" y="4765506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48890C-147C-9D4B-9678-C7A93951324A}"/>
              </a:ext>
            </a:extLst>
          </p:cNvPr>
          <p:cNvSpPr txBox="1"/>
          <p:nvPr/>
        </p:nvSpPr>
        <p:spPr>
          <a:xfrm>
            <a:off x="7943692" y="4580840"/>
            <a:ext cx="18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(T1 -&gt; A)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65409E-5901-FF48-8A0F-E69BEE1101FE}"/>
              </a:ext>
            </a:extLst>
          </p:cNvPr>
          <p:cNvCxnSpPr/>
          <p:nvPr/>
        </p:nvCxnSpPr>
        <p:spPr>
          <a:xfrm flipH="1">
            <a:off x="6096000" y="5542057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443DBE-4F5D-BF42-9414-A2FF4982163E}"/>
              </a:ext>
            </a:extLst>
          </p:cNvPr>
          <p:cNvSpPr txBox="1"/>
          <p:nvPr/>
        </p:nvSpPr>
        <p:spPr>
          <a:xfrm>
            <a:off x="7943692" y="5357391"/>
            <a:ext cx="18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(T1 -&gt; B)</a:t>
            </a:r>
          </a:p>
        </p:txBody>
      </p:sp>
    </p:spTree>
    <p:extLst>
      <p:ext uri="{BB962C8B-B14F-4D97-AF65-F5344CB8AC3E}">
        <p14:creationId xmlns:p14="http://schemas.microsoft.com/office/powerpoint/2010/main" val="31648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B895-3368-8444-AD15-839F824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2PL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DA3435-0D2F-A544-8DD0-46805C105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374332"/>
              </p:ext>
            </p:extLst>
          </p:nvPr>
        </p:nvGraphicFramePr>
        <p:xfrm>
          <a:off x="999317" y="1821974"/>
          <a:ext cx="488450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Unlock(A)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Unlock(B)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042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652ACF-F239-3548-9CBF-D3323B943F1A}"/>
              </a:ext>
            </a:extLst>
          </p:cNvPr>
          <p:cNvCxnSpPr/>
          <p:nvPr/>
        </p:nvCxnSpPr>
        <p:spPr>
          <a:xfrm flipH="1">
            <a:off x="6096000" y="2426397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CE4A8-6E2D-3B4A-B3F2-F48E5D16FD8A}"/>
              </a:ext>
            </a:extLst>
          </p:cNvPr>
          <p:cNvSpPr txBox="1"/>
          <p:nvPr/>
        </p:nvSpPr>
        <p:spPr>
          <a:xfrm>
            <a:off x="7943694" y="2241731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Granted (T1 -&gt; A)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BD27E5-80A5-8C44-A590-C8C60B2CD40C}"/>
              </a:ext>
            </a:extLst>
          </p:cNvPr>
          <p:cNvCxnSpPr/>
          <p:nvPr/>
        </p:nvCxnSpPr>
        <p:spPr>
          <a:xfrm flipH="1">
            <a:off x="6062401" y="3228097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0A6B2D-F81E-FF4B-BBEC-4319CD86A3F7}"/>
              </a:ext>
            </a:extLst>
          </p:cNvPr>
          <p:cNvSpPr txBox="1"/>
          <p:nvPr/>
        </p:nvSpPr>
        <p:spPr>
          <a:xfrm>
            <a:off x="7910094" y="304343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 (T2 -&gt; 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18405-8D37-444F-B39C-03A3FC21DDA5}"/>
              </a:ext>
            </a:extLst>
          </p:cNvPr>
          <p:cNvCxnSpPr/>
          <p:nvPr/>
        </p:nvCxnSpPr>
        <p:spPr>
          <a:xfrm flipH="1">
            <a:off x="6062401" y="3640380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9ECABD-C056-A04E-BB7F-A00D14739407}"/>
              </a:ext>
            </a:extLst>
          </p:cNvPr>
          <p:cNvSpPr txBox="1"/>
          <p:nvPr/>
        </p:nvSpPr>
        <p:spPr>
          <a:xfrm>
            <a:off x="7910093" y="3455714"/>
            <a:ext cx="35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(T1 -&gt; A) Granted (T2 -&gt; A)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8811A-882A-3549-8A3B-8B2FC2CAE94F}"/>
              </a:ext>
            </a:extLst>
          </p:cNvPr>
          <p:cNvCxnSpPr/>
          <p:nvPr/>
        </p:nvCxnSpPr>
        <p:spPr>
          <a:xfrm flipH="1">
            <a:off x="6062401" y="4027923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0BF7F-C9CF-1341-8DFC-2A2F2AE67116}"/>
              </a:ext>
            </a:extLst>
          </p:cNvPr>
          <p:cNvSpPr txBox="1"/>
          <p:nvPr/>
        </p:nvSpPr>
        <p:spPr>
          <a:xfrm>
            <a:off x="7910095" y="384325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Denied(T1 -&gt; B)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7E99B-7423-074C-A929-782E8C2DB732}"/>
              </a:ext>
            </a:extLst>
          </p:cNvPr>
          <p:cNvCxnSpPr/>
          <p:nvPr/>
        </p:nvCxnSpPr>
        <p:spPr>
          <a:xfrm flipH="1">
            <a:off x="6096000" y="4765506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48890C-147C-9D4B-9678-C7A93951324A}"/>
              </a:ext>
            </a:extLst>
          </p:cNvPr>
          <p:cNvSpPr txBox="1"/>
          <p:nvPr/>
        </p:nvSpPr>
        <p:spPr>
          <a:xfrm>
            <a:off x="7943692" y="4580840"/>
            <a:ext cx="18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Released (T1 -&gt; A)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65409E-5901-FF48-8A0F-E69BEE1101FE}"/>
              </a:ext>
            </a:extLst>
          </p:cNvPr>
          <p:cNvCxnSpPr/>
          <p:nvPr/>
        </p:nvCxnSpPr>
        <p:spPr>
          <a:xfrm flipH="1">
            <a:off x="6096000" y="5542057"/>
            <a:ext cx="16216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443DBE-4F5D-BF42-9414-A2FF4982163E}"/>
              </a:ext>
            </a:extLst>
          </p:cNvPr>
          <p:cNvSpPr txBox="1"/>
          <p:nvPr/>
        </p:nvSpPr>
        <p:spPr>
          <a:xfrm>
            <a:off x="7943692" y="533663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Nope</a:t>
            </a:r>
          </a:p>
        </p:txBody>
      </p:sp>
    </p:spTree>
    <p:extLst>
      <p:ext uri="{BB962C8B-B14F-4D97-AF65-F5344CB8AC3E}">
        <p14:creationId xmlns:p14="http://schemas.microsoft.com/office/powerpoint/2010/main" val="21968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Tentative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ERD to complete that is similar to the mid-term.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Correct connectivity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Correct data types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Correct attribute names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Aligns with specific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2019662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A6A-1B0C-FD44-847B-EB3D860C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Precedence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C5EC-2695-C243-B320-AEB31D63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207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Algorithm to create a directed graph to describe the schedule of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Precedence graph </a:t>
            </a:r>
            <a:r>
              <a:rPr lang="en-US" i="1" dirty="0"/>
              <a:t>S</a:t>
            </a:r>
            <a:r>
              <a:rPr lang="en-US" dirty="0"/>
              <a:t> consisting of vertex-edge pairs (</a:t>
            </a:r>
            <a:r>
              <a:rPr lang="en-US" i="1" dirty="0"/>
              <a:t>V, E)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</a:t>
            </a:r>
            <a:r>
              <a:rPr lang="en-US" dirty="0"/>
              <a:t>where </a:t>
            </a:r>
            <a:r>
              <a:rPr lang="en-US" i="1" dirty="0"/>
              <a:t>V</a:t>
            </a:r>
            <a:r>
              <a:rPr lang="en-US" dirty="0"/>
              <a:t> = ( </a:t>
            </a:r>
            <a:r>
              <a:rPr lang="en-US" b="1" dirty="0"/>
              <a:t>T</a:t>
            </a:r>
            <a:r>
              <a:rPr lang="en-US" b="1" baseline="-25000" dirty="0"/>
              <a:t>0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dirty="0"/>
              <a:t>, …, </a:t>
            </a:r>
            <a:r>
              <a:rPr lang="en-US" b="1" dirty="0"/>
              <a:t>T</a:t>
            </a:r>
            <a:r>
              <a:rPr lang="en-US" b="1" baseline="-25000" dirty="0"/>
              <a:t>n</a:t>
            </a:r>
            <a:r>
              <a:rPr lang="en-US" dirty="0"/>
              <a:t> ) or transactions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and </a:t>
            </a:r>
            <a:r>
              <a:rPr lang="en-US" i="1" dirty="0"/>
              <a:t>E</a:t>
            </a:r>
            <a:r>
              <a:rPr lang="en-US" dirty="0"/>
              <a:t> = ( </a:t>
            </a:r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 err="1"/>
              <a:t>T</a:t>
            </a:r>
            <a:r>
              <a:rPr lang="en-US" b="1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) where an operation </a:t>
            </a:r>
            <a:r>
              <a:rPr lang="en-US" b="1" dirty="0"/>
              <a:t>O</a:t>
            </a:r>
            <a:r>
              <a:rPr lang="en-US" b="1" baseline="-25000" dirty="0"/>
              <a:t>i</a:t>
            </a:r>
            <a:r>
              <a:rPr lang="en-US" dirty="0"/>
              <a:t> in </a:t>
            </a:r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dirty="0"/>
              <a:t> conflicts with 	operation 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r>
              <a:rPr lang="en-US" dirty="0"/>
              <a:t> in </a:t>
            </a:r>
            <a:r>
              <a:rPr lang="en-US" b="1" dirty="0" err="1"/>
              <a:t>T</a:t>
            </a:r>
            <a:r>
              <a:rPr lang="en-US" b="1" baseline="-25000" dirty="0" err="1"/>
              <a:t>j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and </a:t>
            </a:r>
            <a:r>
              <a:rPr lang="en-US" b="1" dirty="0"/>
              <a:t>O</a:t>
            </a:r>
            <a:r>
              <a:rPr lang="en-US" b="1" baseline="-25000" dirty="0"/>
              <a:t>i</a:t>
            </a:r>
            <a:r>
              <a:rPr lang="en-US" dirty="0"/>
              <a:t> appears earlier in schedule than 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endParaRPr lang="en-US" b="1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Conflict serializable if-and-only-if graph </a:t>
            </a:r>
            <a:r>
              <a:rPr lang="en-US" i="1" dirty="0"/>
              <a:t>S</a:t>
            </a:r>
            <a:r>
              <a:rPr lang="en-US" dirty="0"/>
              <a:t> is acyclic. Whew…</a:t>
            </a:r>
          </a:p>
        </p:txBody>
      </p:sp>
    </p:spTree>
    <p:extLst>
      <p:ext uri="{BB962C8B-B14F-4D97-AF65-F5344CB8AC3E}">
        <p14:creationId xmlns:p14="http://schemas.microsoft.com/office/powerpoint/2010/main" val="11361121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11CF-72B7-E641-BA0D-44E18CBA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627"/>
            <a:ext cx="10515600" cy="3636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Connect transaction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 to transaction j (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) in precedence graph S if: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="1" dirty="0"/>
              <a:t>writes (O</a:t>
            </a:r>
            <a:r>
              <a:rPr lang="en-US" b="1" baseline="-25000" dirty="0"/>
              <a:t>i</a:t>
            </a:r>
            <a:r>
              <a:rPr lang="en-US" b="1" dirty="0"/>
              <a:t>)</a:t>
            </a:r>
            <a:r>
              <a:rPr lang="en-US" dirty="0"/>
              <a:t> to object </a:t>
            </a:r>
            <a:r>
              <a:rPr lang="en-US" i="1" dirty="0"/>
              <a:t>A</a:t>
            </a:r>
            <a:r>
              <a:rPr lang="en-US" dirty="0"/>
              <a:t> before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executes a 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r>
              <a:rPr lang="en-US" b="1" dirty="0"/>
              <a:t>) </a:t>
            </a:r>
            <a:r>
              <a:rPr lang="en-US" dirty="0"/>
              <a:t>on object </a:t>
            </a:r>
            <a:r>
              <a:rPr lang="en-US" i="1" dirty="0"/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="1" dirty="0"/>
              <a:t>reads</a:t>
            </a:r>
            <a:r>
              <a:rPr lang="en-US" dirty="0"/>
              <a:t> </a:t>
            </a:r>
            <a:r>
              <a:rPr lang="en-US" b="1" dirty="0"/>
              <a:t>(O</a:t>
            </a:r>
            <a:r>
              <a:rPr lang="en-US" b="1" baseline="-25000" dirty="0"/>
              <a:t>i</a:t>
            </a:r>
            <a:r>
              <a:rPr lang="en-US" b="1" dirty="0"/>
              <a:t>) </a:t>
            </a:r>
            <a:r>
              <a:rPr lang="en-US" dirty="0"/>
              <a:t>an object </a:t>
            </a:r>
            <a:r>
              <a:rPr lang="en-US" i="1" dirty="0"/>
              <a:t>A</a:t>
            </a:r>
            <a:r>
              <a:rPr lang="en-US" dirty="0"/>
              <a:t> before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executes a </a:t>
            </a:r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r>
              <a:rPr lang="en-US" b="1" dirty="0"/>
              <a:t>) </a:t>
            </a:r>
            <a:r>
              <a:rPr lang="en-US" dirty="0"/>
              <a:t>to object </a:t>
            </a:r>
            <a:r>
              <a:rPr lang="en-US" i="1" dirty="0"/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="1" dirty="0"/>
              <a:t>writes</a:t>
            </a:r>
            <a:r>
              <a:rPr lang="en-US" dirty="0"/>
              <a:t> </a:t>
            </a:r>
            <a:r>
              <a:rPr lang="en-US" b="1" dirty="0"/>
              <a:t>(O</a:t>
            </a:r>
            <a:r>
              <a:rPr lang="en-US" b="1" baseline="-25000" dirty="0"/>
              <a:t>i</a:t>
            </a:r>
            <a:r>
              <a:rPr lang="en-US" b="1" dirty="0"/>
              <a:t>) </a:t>
            </a:r>
            <a:r>
              <a:rPr lang="en-US" dirty="0"/>
              <a:t>to object </a:t>
            </a:r>
            <a:r>
              <a:rPr lang="en-US" i="1" dirty="0"/>
              <a:t>A</a:t>
            </a:r>
            <a:r>
              <a:rPr lang="en-US" dirty="0"/>
              <a:t> before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executes a </a:t>
            </a:r>
            <a:r>
              <a:rPr lang="en-US" b="1" dirty="0"/>
              <a:t>write (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r>
              <a:rPr lang="en-US" b="1" dirty="0"/>
              <a:t>)</a:t>
            </a:r>
            <a:r>
              <a:rPr lang="en-US" dirty="0"/>
              <a:t> to object </a:t>
            </a:r>
            <a:r>
              <a:rPr lang="en-US" i="1" dirty="0"/>
              <a:t>A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50D30A-75B4-A942-AFCB-A5C3E9EFA740}"/>
              </a:ext>
            </a:extLst>
          </p:cNvPr>
          <p:cNvSpPr/>
          <p:nvPr/>
        </p:nvSpPr>
        <p:spPr>
          <a:xfrm>
            <a:off x="3381153" y="1275908"/>
            <a:ext cx="1201479" cy="120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8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C528C-89F0-FD4E-870F-4483DFFC3D5E}"/>
              </a:ext>
            </a:extLst>
          </p:cNvPr>
          <p:cNvSpPr/>
          <p:nvPr/>
        </p:nvSpPr>
        <p:spPr>
          <a:xfrm>
            <a:off x="6774711" y="1275907"/>
            <a:ext cx="1201479" cy="120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n-US" sz="28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A3CF76-C030-A146-B5EF-BE11E28FD3B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582632" y="1876647"/>
            <a:ext cx="2192079" cy="1"/>
          </a:xfrm>
          <a:prstGeom prst="straightConnector1">
            <a:avLst/>
          </a:prstGeom>
          <a:ln w="76200">
            <a:solidFill>
              <a:srgbClr val="ED7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9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D6748-D444-514C-8AA3-43312653FA52}"/>
              </a:ext>
            </a:extLst>
          </p:cNvPr>
          <p:cNvGraphicFramePr>
            <a:graphicFrameLocks/>
          </p:cNvGraphicFramePr>
          <p:nvPr/>
        </p:nvGraphicFramePr>
        <p:xfrm>
          <a:off x="838200" y="681037"/>
          <a:ext cx="4884506" cy="569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08458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Write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7244792-B0FE-1043-83E2-2AEC08A010D9}"/>
              </a:ext>
            </a:extLst>
          </p:cNvPr>
          <p:cNvSpPr/>
          <p:nvPr/>
        </p:nvSpPr>
        <p:spPr>
          <a:xfrm>
            <a:off x="6352953" y="1021040"/>
            <a:ext cx="1201479" cy="120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B63AB5-BFAA-1340-AED9-0ADB1B80C215}"/>
              </a:ext>
            </a:extLst>
          </p:cNvPr>
          <p:cNvSpPr/>
          <p:nvPr/>
        </p:nvSpPr>
        <p:spPr>
          <a:xfrm>
            <a:off x="9746511" y="1021039"/>
            <a:ext cx="1201479" cy="120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BE5FF39A-DA87-6B4B-8457-D741EA2D5432}"/>
              </a:ext>
            </a:extLst>
          </p:cNvPr>
          <p:cNvSpPr/>
          <p:nvPr/>
        </p:nvSpPr>
        <p:spPr>
          <a:xfrm rot="17740561">
            <a:off x="2670699" y="1738424"/>
            <a:ext cx="242047" cy="968188"/>
          </a:xfrm>
          <a:prstGeom prst="upDownArrow">
            <a:avLst/>
          </a:prstGeom>
          <a:solidFill>
            <a:schemeClr val="accent2"/>
          </a:solidFill>
          <a:ln>
            <a:solidFill>
              <a:srgbClr val="ED7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723DED4E-9266-0742-A705-0AD0CF45DF4E}"/>
              </a:ext>
            </a:extLst>
          </p:cNvPr>
          <p:cNvSpPr/>
          <p:nvPr/>
        </p:nvSpPr>
        <p:spPr>
          <a:xfrm rot="13749218" flipH="1">
            <a:off x="2655652" y="3950240"/>
            <a:ext cx="272138" cy="1283418"/>
          </a:xfrm>
          <a:prstGeom prst="upDownArrow">
            <a:avLst/>
          </a:prstGeom>
          <a:solidFill>
            <a:schemeClr val="accent2"/>
          </a:solidFill>
          <a:ln>
            <a:solidFill>
              <a:srgbClr val="ED7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A27C3-5F6D-AB4A-869B-F29F5F2C430A}"/>
              </a:ext>
            </a:extLst>
          </p:cNvPr>
          <p:cNvCxnSpPr>
            <a:stCxn id="5" idx="7"/>
            <a:endCxn id="6" idx="1"/>
          </p:cNvCxnSpPr>
          <p:nvPr/>
        </p:nvCxnSpPr>
        <p:spPr>
          <a:xfrm flipV="1">
            <a:off x="7378479" y="1196992"/>
            <a:ext cx="2543985" cy="1"/>
          </a:xfrm>
          <a:prstGeom prst="straightConnector1">
            <a:avLst/>
          </a:prstGeom>
          <a:ln w="76200">
            <a:solidFill>
              <a:srgbClr val="ED7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B0AF8-C0CC-D442-83DB-2DA13ECA74D5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>
            <a:off x="7378479" y="2046565"/>
            <a:ext cx="2543985" cy="1"/>
          </a:xfrm>
          <a:prstGeom prst="straightConnector1">
            <a:avLst/>
          </a:prstGeom>
          <a:ln w="76200">
            <a:solidFill>
              <a:srgbClr val="ED7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C33C59-5132-9745-BA8C-C400BF4851A7}"/>
              </a:ext>
            </a:extLst>
          </p:cNvPr>
          <p:cNvSpPr txBox="1"/>
          <p:nvPr/>
        </p:nvSpPr>
        <p:spPr>
          <a:xfrm>
            <a:off x="6096000" y="3300089"/>
            <a:ext cx="5914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Cycle in graph, so NOT conflict serializable.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Because output of T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r>
              <a:rPr lang="en-US" sz="2400" dirty="0">
                <a:latin typeface="Garamond" panose="02020404030301010803" pitchFamily="18" charset="0"/>
              </a:rPr>
              <a:t> depends on T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and output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of T</a:t>
            </a:r>
            <a:r>
              <a:rPr lang="en-US" sz="2400" baseline="-25000" dirty="0">
                <a:latin typeface="Garamond" panose="02020404030301010803" pitchFamily="18" charset="0"/>
              </a:rPr>
              <a:t>2</a:t>
            </a:r>
            <a:r>
              <a:rPr lang="en-US" sz="2400" dirty="0">
                <a:latin typeface="Garamond" panose="02020404030301010803" pitchFamily="18" charset="0"/>
              </a:rPr>
              <a:t> depends on output of T</a:t>
            </a:r>
            <a:r>
              <a:rPr lang="en-US" sz="2400" baseline="-25000" dirty="0">
                <a:latin typeface="Garamond" panose="02020404030301010803" pitchFamily="18" charset="0"/>
              </a:rPr>
              <a:t>1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98154E5-3DEF-D447-A361-44B4FBCBBC52}"/>
              </a:ext>
            </a:extLst>
          </p:cNvPr>
          <p:cNvGraphicFramePr>
            <a:graphicFrameLocks/>
          </p:cNvGraphicFramePr>
          <p:nvPr/>
        </p:nvGraphicFramePr>
        <p:xfrm>
          <a:off x="740436" y="708413"/>
          <a:ext cx="4884506" cy="569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Transaction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Write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08458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7244792-B0FE-1043-83E2-2AEC08A010D9}"/>
              </a:ext>
            </a:extLst>
          </p:cNvPr>
          <p:cNvSpPr/>
          <p:nvPr/>
        </p:nvSpPr>
        <p:spPr>
          <a:xfrm>
            <a:off x="6352953" y="1021040"/>
            <a:ext cx="1201479" cy="120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B63AB5-BFAA-1340-AED9-0ADB1B80C215}"/>
              </a:ext>
            </a:extLst>
          </p:cNvPr>
          <p:cNvSpPr/>
          <p:nvPr/>
        </p:nvSpPr>
        <p:spPr>
          <a:xfrm>
            <a:off x="9746511" y="1021039"/>
            <a:ext cx="1201479" cy="120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BE5FF39A-DA87-6B4B-8457-D741EA2D5432}"/>
              </a:ext>
            </a:extLst>
          </p:cNvPr>
          <p:cNvSpPr/>
          <p:nvPr/>
        </p:nvSpPr>
        <p:spPr>
          <a:xfrm rot="17740561">
            <a:off x="2670699" y="1738424"/>
            <a:ext cx="242047" cy="968188"/>
          </a:xfrm>
          <a:prstGeom prst="upDownArrow">
            <a:avLst/>
          </a:prstGeom>
          <a:solidFill>
            <a:schemeClr val="accent2"/>
          </a:solidFill>
          <a:ln>
            <a:solidFill>
              <a:srgbClr val="ED7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723DED4E-9266-0742-A705-0AD0CF45DF4E}"/>
              </a:ext>
            </a:extLst>
          </p:cNvPr>
          <p:cNvSpPr/>
          <p:nvPr/>
        </p:nvSpPr>
        <p:spPr>
          <a:xfrm rot="18186433" flipH="1">
            <a:off x="2655653" y="3833054"/>
            <a:ext cx="272138" cy="1283418"/>
          </a:xfrm>
          <a:prstGeom prst="upDownArrow">
            <a:avLst/>
          </a:prstGeom>
          <a:solidFill>
            <a:schemeClr val="accent2"/>
          </a:solidFill>
          <a:ln>
            <a:solidFill>
              <a:srgbClr val="ED7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A27C3-5F6D-AB4A-869B-F29F5F2C430A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7378479" y="1196992"/>
            <a:ext cx="2543985" cy="1"/>
          </a:xfrm>
          <a:prstGeom prst="straightConnector1">
            <a:avLst/>
          </a:prstGeom>
          <a:ln w="76200">
            <a:solidFill>
              <a:srgbClr val="ED7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C33C59-5132-9745-BA8C-C400BF4851A7}"/>
              </a:ext>
            </a:extLst>
          </p:cNvPr>
          <p:cNvSpPr txBox="1"/>
          <p:nvPr/>
        </p:nvSpPr>
        <p:spPr>
          <a:xfrm>
            <a:off x="6842799" y="3274434"/>
            <a:ext cx="316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No cycle in graph!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Conflict serializable! Yay!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BAEF1B-E06F-3E49-810A-68DE79B670D9}"/>
              </a:ext>
            </a:extLst>
          </p:cNvPr>
          <p:cNvCxnSpPr>
            <a:cxnSpLocks/>
            <a:stCxn id="5" idx="5"/>
            <a:endCxn id="6" idx="3"/>
          </p:cNvCxnSpPr>
          <p:nvPr/>
        </p:nvCxnSpPr>
        <p:spPr>
          <a:xfrm flipV="1">
            <a:off x="7378479" y="2046565"/>
            <a:ext cx="2543985" cy="1"/>
          </a:xfrm>
          <a:prstGeom prst="straightConnector1">
            <a:avLst/>
          </a:prstGeom>
          <a:ln w="76200">
            <a:solidFill>
              <a:srgbClr val="ED7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C1D-A786-0545-902D-DF6B3FAC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Waits-For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46CEF-DC0B-AE49-9A80-8EC57A4BA4A3}"/>
              </a:ext>
            </a:extLst>
          </p:cNvPr>
          <p:cNvGraphicFramePr>
            <a:graphicFrameLocks/>
          </p:cNvGraphicFramePr>
          <p:nvPr/>
        </p:nvGraphicFramePr>
        <p:xfrm>
          <a:off x="985463" y="1447800"/>
          <a:ext cx="628817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058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71385561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6147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3533E3D-BD5A-6844-B3CE-7C4CBE5ADA0A}"/>
              </a:ext>
            </a:extLst>
          </p:cNvPr>
          <p:cNvSpPr/>
          <p:nvPr/>
        </p:nvSpPr>
        <p:spPr>
          <a:xfrm>
            <a:off x="8073737" y="2393373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5F717-C996-1641-80A2-25D44B33ECCD}"/>
              </a:ext>
            </a:extLst>
          </p:cNvPr>
          <p:cNvSpPr txBox="1"/>
          <p:nvPr/>
        </p:nvSpPr>
        <p:spPr>
          <a:xfrm>
            <a:off x="8175238" y="249792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7CFCE6-667F-D348-AAE3-DB3C1527DB59}"/>
              </a:ext>
            </a:extLst>
          </p:cNvPr>
          <p:cNvSpPr/>
          <p:nvPr/>
        </p:nvSpPr>
        <p:spPr>
          <a:xfrm>
            <a:off x="8985044" y="3429000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6BF3-097B-6A4F-BC71-D1D147C9FE03}"/>
              </a:ext>
            </a:extLst>
          </p:cNvPr>
          <p:cNvSpPr txBox="1"/>
          <p:nvPr/>
        </p:nvSpPr>
        <p:spPr>
          <a:xfrm>
            <a:off x="9086545" y="353354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20405F-B531-5F40-A6F2-38217EF78C41}"/>
              </a:ext>
            </a:extLst>
          </p:cNvPr>
          <p:cNvSpPr/>
          <p:nvPr/>
        </p:nvSpPr>
        <p:spPr>
          <a:xfrm>
            <a:off x="10026584" y="2390356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83C6A-9024-714D-AC6D-A4F1D5B7AD3B}"/>
              </a:ext>
            </a:extLst>
          </p:cNvPr>
          <p:cNvSpPr txBox="1"/>
          <p:nvPr/>
        </p:nvSpPr>
        <p:spPr>
          <a:xfrm>
            <a:off x="10128085" y="249490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7FBB959-62E3-CD46-8131-51017B27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4732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C1D-A786-0545-902D-DF6B3FAC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Waits-For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46CEF-DC0B-AE49-9A80-8EC57A4BA4A3}"/>
              </a:ext>
            </a:extLst>
          </p:cNvPr>
          <p:cNvGraphicFramePr>
            <a:graphicFrameLocks/>
          </p:cNvGraphicFramePr>
          <p:nvPr/>
        </p:nvGraphicFramePr>
        <p:xfrm>
          <a:off x="985463" y="1447800"/>
          <a:ext cx="628817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058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71385561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6147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3533E3D-BD5A-6844-B3CE-7C4CBE5ADA0A}"/>
              </a:ext>
            </a:extLst>
          </p:cNvPr>
          <p:cNvSpPr/>
          <p:nvPr/>
        </p:nvSpPr>
        <p:spPr>
          <a:xfrm>
            <a:off x="8073737" y="2393373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5F717-C996-1641-80A2-25D44B33ECCD}"/>
              </a:ext>
            </a:extLst>
          </p:cNvPr>
          <p:cNvSpPr txBox="1"/>
          <p:nvPr/>
        </p:nvSpPr>
        <p:spPr>
          <a:xfrm>
            <a:off x="8175238" y="249792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7CFCE6-667F-D348-AAE3-DB3C1527DB59}"/>
              </a:ext>
            </a:extLst>
          </p:cNvPr>
          <p:cNvSpPr/>
          <p:nvPr/>
        </p:nvSpPr>
        <p:spPr>
          <a:xfrm>
            <a:off x="8985044" y="3429000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6BF3-097B-6A4F-BC71-D1D147C9FE03}"/>
              </a:ext>
            </a:extLst>
          </p:cNvPr>
          <p:cNvSpPr txBox="1"/>
          <p:nvPr/>
        </p:nvSpPr>
        <p:spPr>
          <a:xfrm>
            <a:off x="9086545" y="353354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20405F-B531-5F40-A6F2-38217EF78C41}"/>
              </a:ext>
            </a:extLst>
          </p:cNvPr>
          <p:cNvSpPr/>
          <p:nvPr/>
        </p:nvSpPr>
        <p:spPr>
          <a:xfrm>
            <a:off x="10026584" y="2390356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83C6A-9024-714D-AC6D-A4F1D5B7AD3B}"/>
              </a:ext>
            </a:extLst>
          </p:cNvPr>
          <p:cNvSpPr txBox="1"/>
          <p:nvPr/>
        </p:nvSpPr>
        <p:spPr>
          <a:xfrm>
            <a:off x="10128085" y="249490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B0A8BBD-49EC-7B49-B235-3DD4BA8DA98D}"/>
              </a:ext>
            </a:extLst>
          </p:cNvPr>
          <p:cNvSpPr/>
          <p:nvPr/>
        </p:nvSpPr>
        <p:spPr>
          <a:xfrm rot="19188132">
            <a:off x="2488019" y="3714420"/>
            <a:ext cx="978195" cy="25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46B54-1AA2-5C46-88CD-136D730202B7}"/>
              </a:ext>
            </a:extLst>
          </p:cNvPr>
          <p:cNvCxnSpPr>
            <a:stCxn id="5" idx="7"/>
            <a:endCxn id="10" idx="1"/>
          </p:cNvCxnSpPr>
          <p:nvPr/>
        </p:nvCxnSpPr>
        <p:spPr>
          <a:xfrm flipV="1">
            <a:off x="8567455" y="2475065"/>
            <a:ext cx="1543838" cy="30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6BD426C-ED7C-9D45-99D8-6F0C3E55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3729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C1D-A786-0545-902D-DF6B3FAC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Waits-For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46CEF-DC0B-AE49-9A80-8EC57A4BA4A3}"/>
              </a:ext>
            </a:extLst>
          </p:cNvPr>
          <p:cNvGraphicFramePr>
            <a:graphicFrameLocks/>
          </p:cNvGraphicFramePr>
          <p:nvPr/>
        </p:nvGraphicFramePr>
        <p:xfrm>
          <a:off x="985463" y="1447800"/>
          <a:ext cx="628817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058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71385561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6147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3533E3D-BD5A-6844-B3CE-7C4CBE5ADA0A}"/>
              </a:ext>
            </a:extLst>
          </p:cNvPr>
          <p:cNvSpPr/>
          <p:nvPr/>
        </p:nvSpPr>
        <p:spPr>
          <a:xfrm>
            <a:off x="8073737" y="2393373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5F717-C996-1641-80A2-25D44B33ECCD}"/>
              </a:ext>
            </a:extLst>
          </p:cNvPr>
          <p:cNvSpPr txBox="1"/>
          <p:nvPr/>
        </p:nvSpPr>
        <p:spPr>
          <a:xfrm>
            <a:off x="8175238" y="249792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7CFCE6-667F-D348-AAE3-DB3C1527DB59}"/>
              </a:ext>
            </a:extLst>
          </p:cNvPr>
          <p:cNvSpPr/>
          <p:nvPr/>
        </p:nvSpPr>
        <p:spPr>
          <a:xfrm>
            <a:off x="8985044" y="3429000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6BF3-097B-6A4F-BC71-D1D147C9FE03}"/>
              </a:ext>
            </a:extLst>
          </p:cNvPr>
          <p:cNvSpPr txBox="1"/>
          <p:nvPr/>
        </p:nvSpPr>
        <p:spPr>
          <a:xfrm>
            <a:off x="9086545" y="353354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20405F-B531-5F40-A6F2-38217EF78C41}"/>
              </a:ext>
            </a:extLst>
          </p:cNvPr>
          <p:cNvSpPr/>
          <p:nvPr/>
        </p:nvSpPr>
        <p:spPr>
          <a:xfrm>
            <a:off x="10026584" y="2390356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83C6A-9024-714D-AC6D-A4F1D5B7AD3B}"/>
              </a:ext>
            </a:extLst>
          </p:cNvPr>
          <p:cNvSpPr txBox="1"/>
          <p:nvPr/>
        </p:nvSpPr>
        <p:spPr>
          <a:xfrm>
            <a:off x="10128085" y="249490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B0A8BBD-49EC-7B49-B235-3DD4BA8DA98D}"/>
              </a:ext>
            </a:extLst>
          </p:cNvPr>
          <p:cNvSpPr/>
          <p:nvPr/>
        </p:nvSpPr>
        <p:spPr>
          <a:xfrm rot="19188132">
            <a:off x="2488019" y="3714420"/>
            <a:ext cx="978195" cy="25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46B54-1AA2-5C46-88CD-136D730202B7}"/>
              </a:ext>
            </a:extLst>
          </p:cNvPr>
          <p:cNvCxnSpPr>
            <a:stCxn id="5" idx="7"/>
            <a:endCxn id="10" idx="1"/>
          </p:cNvCxnSpPr>
          <p:nvPr/>
        </p:nvCxnSpPr>
        <p:spPr>
          <a:xfrm flipV="1">
            <a:off x="8567455" y="2475065"/>
            <a:ext cx="1543838" cy="30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D6FE8B-85A6-5F4A-9D85-9B862ABB536E}"/>
              </a:ext>
            </a:extLst>
          </p:cNvPr>
          <p:cNvSpPr/>
          <p:nvPr/>
        </p:nvSpPr>
        <p:spPr>
          <a:xfrm rot="19188132">
            <a:off x="4528101" y="4451610"/>
            <a:ext cx="978195" cy="25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D36E0C-4FFD-A741-98B5-4B5BFD6020D0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478762" y="2884074"/>
            <a:ext cx="632531" cy="6296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4D171788-81FF-0A4F-A4CB-715BF20D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530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CC1D-A786-0545-902D-DF6B3FAC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Waits-For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946CEF-DC0B-AE49-9A80-8EC57A4BA4A3}"/>
              </a:ext>
            </a:extLst>
          </p:cNvPr>
          <p:cNvGraphicFramePr>
            <a:graphicFrameLocks/>
          </p:cNvGraphicFramePr>
          <p:nvPr/>
        </p:nvGraphicFramePr>
        <p:xfrm>
          <a:off x="985463" y="1447800"/>
          <a:ext cx="628817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058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  <a:gridCol w="2096058">
                  <a:extLst>
                    <a:ext uri="{9D8B030D-6E8A-4147-A177-3AD203B41FA5}">
                      <a16:colId xmlns:a16="http://schemas.microsoft.com/office/drawing/2014/main" val="71385561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Transaction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Shared Lock(B)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7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Exclusive 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6147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3533E3D-BD5A-6844-B3CE-7C4CBE5ADA0A}"/>
              </a:ext>
            </a:extLst>
          </p:cNvPr>
          <p:cNvSpPr/>
          <p:nvPr/>
        </p:nvSpPr>
        <p:spPr>
          <a:xfrm>
            <a:off x="8073737" y="2393373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5F717-C996-1641-80A2-25D44B33ECCD}"/>
              </a:ext>
            </a:extLst>
          </p:cNvPr>
          <p:cNvSpPr txBox="1"/>
          <p:nvPr/>
        </p:nvSpPr>
        <p:spPr>
          <a:xfrm>
            <a:off x="8175238" y="249792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7CFCE6-667F-D348-AAE3-DB3C1527DB59}"/>
              </a:ext>
            </a:extLst>
          </p:cNvPr>
          <p:cNvSpPr/>
          <p:nvPr/>
        </p:nvSpPr>
        <p:spPr>
          <a:xfrm>
            <a:off x="8985044" y="3429000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6BF3-097B-6A4F-BC71-D1D147C9FE03}"/>
              </a:ext>
            </a:extLst>
          </p:cNvPr>
          <p:cNvSpPr txBox="1"/>
          <p:nvPr/>
        </p:nvSpPr>
        <p:spPr>
          <a:xfrm>
            <a:off x="9086545" y="353354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20405F-B531-5F40-A6F2-38217EF78C41}"/>
              </a:ext>
            </a:extLst>
          </p:cNvPr>
          <p:cNvSpPr/>
          <p:nvPr/>
        </p:nvSpPr>
        <p:spPr>
          <a:xfrm>
            <a:off x="10026584" y="2390356"/>
            <a:ext cx="578427" cy="5784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83C6A-9024-714D-AC6D-A4F1D5B7AD3B}"/>
              </a:ext>
            </a:extLst>
          </p:cNvPr>
          <p:cNvSpPr txBox="1"/>
          <p:nvPr/>
        </p:nvSpPr>
        <p:spPr>
          <a:xfrm>
            <a:off x="10128085" y="249490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B0A8BBD-49EC-7B49-B235-3DD4BA8DA98D}"/>
              </a:ext>
            </a:extLst>
          </p:cNvPr>
          <p:cNvSpPr/>
          <p:nvPr/>
        </p:nvSpPr>
        <p:spPr>
          <a:xfrm rot="19188132">
            <a:off x="2488019" y="3714420"/>
            <a:ext cx="978195" cy="25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46B54-1AA2-5C46-88CD-136D730202B7}"/>
              </a:ext>
            </a:extLst>
          </p:cNvPr>
          <p:cNvCxnSpPr>
            <a:stCxn id="5" idx="7"/>
            <a:endCxn id="10" idx="1"/>
          </p:cNvCxnSpPr>
          <p:nvPr/>
        </p:nvCxnSpPr>
        <p:spPr>
          <a:xfrm flipV="1">
            <a:off x="8567455" y="2475065"/>
            <a:ext cx="1543838" cy="30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D6FE8B-85A6-5F4A-9D85-9B862ABB536E}"/>
              </a:ext>
            </a:extLst>
          </p:cNvPr>
          <p:cNvSpPr/>
          <p:nvPr/>
        </p:nvSpPr>
        <p:spPr>
          <a:xfrm rot="19188132">
            <a:off x="4528101" y="4451610"/>
            <a:ext cx="978195" cy="25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D36E0C-4FFD-A741-98B5-4B5BFD6020D0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478762" y="2884074"/>
            <a:ext cx="632531" cy="6296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DDA9CC-51C0-4D43-8A02-E6FB3C6B887C}"/>
              </a:ext>
            </a:extLst>
          </p:cNvPr>
          <p:cNvSpPr/>
          <p:nvPr/>
        </p:nvSpPr>
        <p:spPr>
          <a:xfrm rot="12935269">
            <a:off x="1623452" y="4087805"/>
            <a:ext cx="5003556" cy="256229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C61C8C-9984-A649-B38F-F1B7CFA71B69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8567455" y="2887091"/>
            <a:ext cx="502298" cy="6266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7DAC96D0-5A3E-F540-86A7-3A00E455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7045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EE94-C593-C145-8E76-34516B84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4FD8-C0DA-B34F-8500-E262D1A7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6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Optimistic Concurrency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R-TS </a:t>
            </a:r>
            <a:r>
              <a:rPr lang="en-US" dirty="0">
                <a:latin typeface="Garamond" panose="02020404030301010803" pitchFamily="18" charset="0"/>
              </a:rPr>
              <a:t>(Read Timestamp)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object tagged with transaction timestamp of last read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W-TS</a:t>
            </a:r>
            <a:r>
              <a:rPr lang="en-US" dirty="0">
                <a:latin typeface="Garamond" panose="02020404030301010803" pitchFamily="18" charset="0"/>
              </a:rPr>
              <a:t> (Write </a:t>
            </a:r>
            <a:r>
              <a:rPr lang="en-US" dirty="0" err="1">
                <a:latin typeface="Garamond" panose="02020404030301010803" pitchFamily="18" charset="0"/>
              </a:rPr>
              <a:t>Timesamp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	</a:t>
            </a:r>
            <a:r>
              <a:rPr lang="en-US" dirty="0">
                <a:latin typeface="Garamond" panose="02020404030301010803" pitchFamily="18" charset="0"/>
              </a:rPr>
              <a:t>object tagged with transaction timestamp of last write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3DB222-0911-4746-B97B-E720B65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43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EE94-C593-C145-8E76-34516B84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4FD8-C0DA-B34F-8500-E262D1A7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6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If a transaction wants to read an object A and: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TS(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) &lt; W-TS(A)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reject read and rollback 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endParaRPr lang="en-US" baseline="-25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TS(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) &gt;= W-TS(A)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read A and set R-TS(A) to equal max(R-TS(A), TS(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))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7DF6A0F-C7A2-C548-8C86-B0FEA0B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9149-7459-0843-ADEC-E5E02DB5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Final Tentative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530-9BCE-164C-A8EE-8900E039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SQL: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Multiple join query on tables from your ERD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Fill-in-the-blank procedure / function declaration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Fill-in-the-blank transaction description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NoSQL: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Create a query based on multiple constraints</a:t>
            </a:r>
          </a:p>
          <a:p>
            <a:pPr>
              <a:buFontTx/>
              <a:buChar char="-"/>
            </a:pPr>
            <a:r>
              <a:rPr lang="en-US" dirty="0">
                <a:latin typeface="Garamond" panose="02020404030301010803" pitchFamily="18" charset="0"/>
              </a:rPr>
              <a:t>Fill-in-the-blank aggregate and MapReduce queries</a:t>
            </a:r>
          </a:p>
        </p:txBody>
      </p:sp>
    </p:spTree>
    <p:extLst>
      <p:ext uri="{BB962C8B-B14F-4D97-AF65-F5344CB8AC3E}">
        <p14:creationId xmlns:p14="http://schemas.microsoft.com/office/powerpoint/2010/main" val="42613345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EE94-C593-C145-8E76-34516B84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4FD8-C0DA-B34F-8500-E262D1A7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6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If a transaction wants to write to object A and: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TS(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) &lt; R-TS(A)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reject write and rollback 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endParaRPr lang="en-US" baseline="-25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TS(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) &lt; W-TS(A)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reject write and rollback 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endParaRPr lang="en-US" baseline="-25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Otherwise, execute write and set W-TS = TS(</a:t>
            </a:r>
            <a:r>
              <a:rPr lang="en-US" dirty="0" err="1">
                <a:latin typeface="Garamond" panose="02020404030301010803" pitchFamily="18" charset="0"/>
              </a:rPr>
              <a:t>T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CA35173-AD82-804B-8309-CC914C8B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A455407D-8D9F-4DF9-A38C-36A91EDC3B4B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92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562505F-24E4-F243-BED3-7DD182F8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204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473CBFF-43E7-AA4B-92EE-FCFACF65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8589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C836656-8225-C04F-AA56-C930F3AA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8669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7B6CDB-EA7B-B843-9AC6-2D12DEB2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31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45AA5D-70E7-E045-8200-02AD1A00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671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9BA2B86-A10A-ED41-A981-17B94F1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8281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86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1084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D0CCC53-05D5-7E4E-B8BA-9958421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8146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79A8FE-8B00-FD48-B672-BC3DB999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9513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483B235-7D97-324E-A32D-B8007D5EC50E}"/>
              </a:ext>
            </a:extLst>
          </p:cNvPr>
          <p:cNvGraphicFramePr>
            <a:graphicFrameLocks/>
          </p:cNvGraphicFramePr>
          <p:nvPr/>
        </p:nvGraphicFramePr>
        <p:xfrm>
          <a:off x="756863" y="1447800"/>
          <a:ext cx="488450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53">
                  <a:extLst>
                    <a:ext uri="{9D8B030D-6E8A-4147-A177-3AD203B41FA5}">
                      <a16:colId xmlns:a16="http://schemas.microsoft.com/office/drawing/2014/main" val="2222354860"/>
                    </a:ext>
                  </a:extLst>
                </a:gridCol>
                <a:gridCol w="2442253">
                  <a:extLst>
                    <a:ext uri="{9D8B030D-6E8A-4147-A177-3AD203B41FA5}">
                      <a16:colId xmlns:a16="http://schemas.microsoft.com/office/drawing/2014/main" val="188998311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1</a:t>
                      </a:r>
                    </a:p>
                    <a:p>
                      <a:r>
                        <a:rPr lang="en-US" sz="3200" dirty="0"/>
                        <a:t>TS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Transaction 2</a:t>
                      </a:r>
                    </a:p>
                    <a:p>
                      <a:r>
                        <a:rPr lang="en-US" sz="3200" dirty="0"/>
                        <a:t>TS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Read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59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E7DC9-E1B1-2544-8F58-813714A5DBA3}"/>
              </a:ext>
            </a:extLst>
          </p:cNvPr>
          <p:cNvSpPr txBox="1"/>
          <p:nvPr/>
        </p:nvSpPr>
        <p:spPr>
          <a:xfrm>
            <a:off x="3083340" y="464235"/>
            <a:ext cx="58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Simple Timestamp Ordering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02FBB-7E24-3E49-B828-F3B0D2EEB737}"/>
              </a:ext>
            </a:extLst>
          </p:cNvPr>
          <p:cNvGraphicFramePr>
            <a:graphicFrameLocks noGrp="1"/>
          </p:cNvGraphicFramePr>
          <p:nvPr/>
        </p:nvGraphicFramePr>
        <p:xfrm>
          <a:off x="5986539" y="1447800"/>
          <a:ext cx="613833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065">
                  <a:extLst>
                    <a:ext uri="{9D8B030D-6E8A-4147-A177-3AD203B41FA5}">
                      <a16:colId xmlns:a16="http://schemas.microsoft.com/office/drawing/2014/main" val="2692213755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3574691054"/>
                    </a:ext>
                  </a:extLst>
                </a:gridCol>
                <a:gridCol w="2683934">
                  <a:extLst>
                    <a:ext uri="{9D8B030D-6E8A-4147-A177-3AD203B41FA5}">
                      <a16:colId xmlns:a16="http://schemas.microsoft.com/office/drawing/2014/main" val="106844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 Timestamp (R-TS)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Timestamp (W-TS)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2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94635"/>
                  </a:ext>
                </a:extLst>
              </a:tr>
            </a:tbl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CA6A7EB-371D-5F4C-8235-F135DE28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5407D-8D9F-4DF9-A38C-36A91EDC3B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58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362B2F-190C-9C4B-8A9B-F9F15F4757CE}" vid="{2DA22A45-C3A3-9C46-ACCB-45C41E67F0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5263</Words>
  <Application>Microsoft Macintosh PowerPoint</Application>
  <PresentationFormat>Widescreen</PresentationFormat>
  <Paragraphs>1153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22" baseType="lpstr">
      <vt:lpstr>Arial</vt:lpstr>
      <vt:lpstr>Calibri</vt:lpstr>
      <vt:lpstr>Calibri Light</vt:lpstr>
      <vt:lpstr>Consolas</vt:lpstr>
      <vt:lpstr>Futura Medium</vt:lpstr>
      <vt:lpstr>Garamond</vt:lpstr>
      <vt:lpstr>Office Theme</vt:lpstr>
      <vt:lpstr>1_Office Theme</vt:lpstr>
      <vt:lpstr>COMP / IT 420 Final Review 5/10/2021</vt:lpstr>
      <vt:lpstr>Final Presentations</vt:lpstr>
      <vt:lpstr>Final Grades and Assignments</vt:lpstr>
      <vt:lpstr>Final Grades and Assignments</vt:lpstr>
      <vt:lpstr>Incomplete Assignments</vt:lpstr>
      <vt:lpstr>Final Grades and Assignments</vt:lpstr>
      <vt:lpstr>Final Overview</vt:lpstr>
      <vt:lpstr>Final Tentative Format</vt:lpstr>
      <vt:lpstr>Final Tentative Format</vt:lpstr>
      <vt:lpstr>Final Tentative Format</vt:lpstr>
      <vt:lpstr>Final Topics</vt:lpstr>
      <vt:lpstr>ERD Generation and Analysis</vt:lpstr>
      <vt:lpstr>Entity and Referential Integrity</vt:lpstr>
      <vt:lpstr>Entity Connectivity</vt:lpstr>
      <vt:lpstr>Strong and Weak Entities</vt:lpstr>
      <vt:lpstr>Strong and Weak Entities</vt:lpstr>
      <vt:lpstr>Associative Entities</vt:lpstr>
      <vt:lpstr>Primary and Foreign Keys and ERDs</vt:lpstr>
      <vt:lpstr>Foreign Keys and ERDs</vt:lpstr>
      <vt:lpstr>Foreign Keys and ERDs</vt:lpstr>
      <vt:lpstr>Foreign Keys and ERDs</vt:lpstr>
      <vt:lpstr>Foreign Keys and ERDs</vt:lpstr>
      <vt:lpstr>SQL DML</vt:lpstr>
      <vt:lpstr>GROUP BY</vt:lpstr>
      <vt:lpstr>GROUP BY</vt:lpstr>
      <vt:lpstr>IF THEN ELSE</vt:lpstr>
      <vt:lpstr>IF THEN ELSE</vt:lpstr>
      <vt:lpstr>Datatypes</vt:lpstr>
      <vt:lpstr>Stored Procedure Syntax</vt:lpstr>
      <vt:lpstr>Variable declaration in Procedures</vt:lpstr>
      <vt:lpstr>Variable assignment in procedures</vt:lpstr>
      <vt:lpstr>User Defined (Stored) Function Syntax</vt:lpstr>
      <vt:lpstr>Normalization</vt:lpstr>
      <vt:lpstr>Normalization</vt:lpstr>
      <vt:lpstr>Normalization</vt:lpstr>
      <vt:lpstr>Normalization</vt:lpstr>
      <vt:lpstr>Normalization</vt:lpstr>
      <vt:lpstr>Database Anomalies</vt:lpstr>
      <vt:lpstr>Anomalies Examples</vt:lpstr>
      <vt:lpstr>Insertion Anomaly</vt:lpstr>
      <vt:lpstr>Deletion Anomaly</vt:lpstr>
      <vt:lpstr>Update Anomaly</vt:lpstr>
      <vt:lpstr>Surrogate Keys</vt:lpstr>
      <vt:lpstr>Third Normal Form (3NF) Results</vt:lpstr>
      <vt:lpstr>JOB_CODE</vt:lpstr>
      <vt:lpstr>Third Normal Form (3NF) Results</vt:lpstr>
      <vt:lpstr>EMP_NUM</vt:lpstr>
      <vt:lpstr>Denormalization</vt:lpstr>
      <vt:lpstr>MongoDB</vt:lpstr>
      <vt:lpstr>MongoDB Queries</vt:lpstr>
      <vt:lpstr>MongoDB Create</vt:lpstr>
      <vt:lpstr>MongoDB Update</vt:lpstr>
      <vt:lpstr>MongoDB Aggregate</vt:lpstr>
      <vt:lpstr>MongoDB Map Reduce</vt:lpstr>
      <vt:lpstr>MongoDB Map Reduce</vt:lpstr>
      <vt:lpstr>MongoDB Map Reduce</vt:lpstr>
      <vt:lpstr>MongoDB Map Reduce</vt:lpstr>
      <vt:lpstr>MongoDB Map Reduce</vt:lpstr>
      <vt:lpstr>MapReduce</vt:lpstr>
      <vt:lpstr>MapReduce</vt:lpstr>
      <vt:lpstr>MapReduce</vt:lpstr>
      <vt:lpstr>MapReduce</vt:lpstr>
      <vt:lpstr>Transaction Management</vt:lpstr>
      <vt:lpstr>Transaction Management</vt:lpstr>
      <vt:lpstr>MySQL Transaction Controls</vt:lpstr>
      <vt:lpstr>Concurrency Control Problems</vt:lpstr>
      <vt:lpstr>Concurrency Control Problems</vt:lpstr>
      <vt:lpstr>Concurrency Control Problems</vt:lpstr>
      <vt:lpstr>Concurrency Control Problems</vt:lpstr>
      <vt:lpstr>Concurrency Control Problems</vt:lpstr>
      <vt:lpstr>Concurrency Control Problems</vt:lpstr>
      <vt:lpstr>Concurrency Control Problems</vt:lpstr>
      <vt:lpstr>Concurrency Control Problems</vt:lpstr>
      <vt:lpstr>Transaction Isolation Levels</vt:lpstr>
      <vt:lpstr>Transaction Isolation Levels</vt:lpstr>
      <vt:lpstr>Locking Mechanisms</vt:lpstr>
      <vt:lpstr>Locking Mechanisms</vt:lpstr>
      <vt:lpstr>Binary Locking</vt:lpstr>
      <vt:lpstr>2PL </vt:lpstr>
      <vt:lpstr>Precedence Graph</vt:lpstr>
      <vt:lpstr>PowerPoint Presentation</vt:lpstr>
      <vt:lpstr>PowerPoint Presentation</vt:lpstr>
      <vt:lpstr>PowerPoint Presentation</vt:lpstr>
      <vt:lpstr>Waits-For Graph</vt:lpstr>
      <vt:lpstr>Waits-For Graph</vt:lpstr>
      <vt:lpstr>Waits-For Graph</vt:lpstr>
      <vt:lpstr>Waits-For Graph</vt:lpstr>
      <vt:lpstr>Timestamp Ordering</vt:lpstr>
      <vt:lpstr>Timestamp Ordering</vt:lpstr>
      <vt:lpstr>Timestamp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Index Data Structures</vt:lpstr>
      <vt:lpstr>Index Data Structures</vt:lpstr>
      <vt:lpstr>Index Data Structures</vt:lpstr>
      <vt:lpstr>PowerPoint Presentation</vt:lpstr>
      <vt:lpstr>PowerPoint Presentation</vt:lpstr>
      <vt:lpstr>Query Execution Planning</vt:lpstr>
      <vt:lpstr>Query Execution Planning</vt:lpstr>
      <vt:lpstr>Query Execution Planning</vt:lpstr>
      <vt:lpstr>Query Execution Planning</vt:lpstr>
      <vt:lpstr>Query Execution Planning</vt:lpstr>
      <vt:lpstr>Query Execution Planning</vt:lpstr>
      <vt:lpstr>Thank You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Kaltman, Eric</dc:creator>
  <cp:lastModifiedBy>Kaltman, Eric</cp:lastModifiedBy>
  <cp:revision>252</cp:revision>
  <dcterms:created xsi:type="dcterms:W3CDTF">2019-11-22T19:01:15Z</dcterms:created>
  <dcterms:modified xsi:type="dcterms:W3CDTF">2021-05-10T17:03:16Z</dcterms:modified>
</cp:coreProperties>
</file>