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90" r:id="rId5"/>
    <p:sldId id="259" r:id="rId6"/>
    <p:sldId id="291" r:id="rId7"/>
    <p:sldId id="292" r:id="rId8"/>
    <p:sldId id="261" r:id="rId9"/>
    <p:sldId id="263" r:id="rId10"/>
    <p:sldId id="264" r:id="rId11"/>
    <p:sldId id="271" r:id="rId12"/>
    <p:sldId id="268" r:id="rId13"/>
    <p:sldId id="265" r:id="rId14"/>
    <p:sldId id="266" r:id="rId15"/>
    <p:sldId id="270" r:id="rId16"/>
    <p:sldId id="615" r:id="rId17"/>
    <p:sldId id="293" r:id="rId18"/>
    <p:sldId id="294" r:id="rId19"/>
    <p:sldId id="272" r:id="rId20"/>
    <p:sldId id="274" r:id="rId21"/>
    <p:sldId id="275" r:id="rId22"/>
    <p:sldId id="276" r:id="rId23"/>
    <p:sldId id="273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86" r:id="rId34"/>
    <p:sldId id="287" r:id="rId35"/>
    <p:sldId id="288" r:id="rId36"/>
    <p:sldId id="289" r:id="rId37"/>
    <p:sldId id="296" r:id="rId38"/>
    <p:sldId id="297" r:id="rId39"/>
    <p:sldId id="298" r:id="rId40"/>
    <p:sldId id="299" r:id="rId41"/>
    <p:sldId id="301" r:id="rId42"/>
    <p:sldId id="308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11" r:id="rId51"/>
    <p:sldId id="550" r:id="rId52"/>
    <p:sldId id="551" r:id="rId53"/>
    <p:sldId id="613" r:id="rId54"/>
    <p:sldId id="55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5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7293-8EC7-474D-9F89-BA6788AD3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CE04-AD0E-3546-A19D-1875808B5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0A0B-0428-194A-962A-199A68D1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DAB00-C2E6-1046-AE7F-DBA88988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C020-F36B-1441-ACEA-1B6B1EE6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5F62-BBAB-6A40-959C-66209A17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42CB5-642F-2F43-BDA4-8EC0532DF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E332-5EF9-5F4C-81DB-50D90977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73BB-5371-2F43-9FFB-66CC7EA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BC0D-A1FE-994C-A721-F2C1DF05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64538-A8A0-3840-A899-DE8210E03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4C4E5-7805-5D47-9F9F-832CCB93F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3C39-BB4F-7D4F-86A9-47772D23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9EB1-FB1B-4D4A-B874-E60947DA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CF64-A5F2-294B-9933-F2477493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D759-DC06-1446-A9C6-45C80C04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BE66D-5D0E-7C4C-B391-2EE40EC84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8ACA-F056-6747-B3C1-4604EF21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7BAA-2A69-254B-8E27-543ADC96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666E-953E-994A-9F85-5A0D4398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9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4C53-F298-F04B-9943-5659BEC9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6FDF-EE8C-0D4E-9DA2-DDEA7B63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1A35-903B-4A4E-9195-5B1AA87E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68E0-63B1-794F-9B0A-3CF2F6EF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ABE7-38C6-344F-BCE1-B3CF89F4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9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FB2F-2EF9-7345-A1AC-B4A44ADE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FDCD-C461-6F41-B87D-3DB1C0A30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2B45-01C2-E847-825F-5CCD3464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AFAAB-9715-CE4C-A5D5-D9F0BB3F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39BD-7F37-4E41-BCAE-861F9A4E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BB7F-34E9-1D4B-8BCB-43C8139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5E4E-CB66-F84C-9317-A591FA565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938E4-4BC3-AD4D-B514-8727C1A5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4844-F868-344B-8D21-5BE5AC9C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66BA5-BF7A-A14A-A89A-C6A76D52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E8BC-79AC-5A40-A06D-2E249EAA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BB29-600C-F745-90A4-C693E15F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6B071-91E6-F242-B16A-7E0BB952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56C0A-27B1-D64C-BCF5-1E6B3086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5B23B-F280-9D40-8839-271FBED5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5C6D4-8E14-9045-8527-9B0043A23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6B0C7-3C3D-5F43-959D-A496FF36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B3D35-6751-CF4F-A786-CA641AC8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292DF-FB87-A84C-8088-B0BB5E47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4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75AA-686F-B946-AD88-D5A9CD0A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B288-6717-D046-9806-18331ECC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66B29-D418-2E46-B2E5-998424B3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7478E-6F2C-C543-BAFD-8C322AC2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80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6E30D-706D-834F-B2CF-32BB428E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F6D0E-294C-9C4F-837F-74B6A27E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7CAC-8BC8-024B-9C0F-2F16AF22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3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7AA3-0A95-2A45-9563-11DC8362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5663-4C53-1C42-9B38-3A2E931E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6502-462C-E843-9CE8-11C186AE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2418E-2799-304A-A44C-6C43025B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8A40D-2343-8049-805F-02C54787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C5BFB-932D-D041-9610-29855297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3E93-3945-754B-A073-9FDDB467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536C-1097-4943-B4EE-AC331BE2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02AB-7BB5-3341-AA06-D1650DEF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7119-FC1C-1940-BA2D-636F29D9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7CA7B-5664-374E-B422-CCBC04F3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2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0218-F6C1-A849-A324-9D3DF15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F8A6C-715F-7D4A-98FA-FF5D17945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04359-4B7D-3949-8E5A-763913F0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D3F8-51FB-1E4C-A09D-80D839DF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425B1-3CFB-AF4E-B2D1-4E0F46B8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FB11B-A2EA-EF45-B654-5FF08B15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2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82D-8400-594C-883B-5FD1068F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9C9C8-6900-484F-A767-C52FB06CE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4CB3-AB25-0D4F-A8EB-DB64F160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A7CD-58D4-114B-AA3D-B17B9F42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6A58-2CDE-B24D-BB96-DC0EC20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8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6A813-0DA3-1B4C-A5A1-73E0CA97F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22D73-87B1-EF4B-8C68-03E4D9EF7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F376-69EB-9C4D-B07F-3E62AE64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2610-BF9B-9049-9C89-EF3F858D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33425-A57A-9546-988B-F69711BE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45A4-6076-4148-86EA-4484B8E3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28003-4B04-B644-A0AA-5F8E573A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D732-7DEB-294E-9199-F0F8609A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4696-6205-3245-B636-604D7642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C377-0218-FA4D-8896-497F411B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086F-A3B6-5647-BF9E-233C7309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E75F-E0FF-A04E-B402-C88146897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9316B-5F64-CB4D-8A6E-D791237F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DBB1F-9AC1-FE45-A74D-432488F7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BCD3-2618-C04B-ACEE-D13D73C5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34E8C-CEBF-8B4A-88C9-CF389B6C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AD0B-7472-324D-8CEC-54322B69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0DD1-288A-294B-8C9C-F182DD43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27DF-3411-CC4D-8EF5-84FE2E59E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AF348-8E0C-7E43-BED2-FB22115F6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73617-F635-5F4D-AEC2-13DCD3BFD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EC643-DD0A-0249-9027-AD257DC8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A5C83-F679-664F-AE04-B8BD9CBC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796B2-CA2F-FD49-8E92-0333DCEE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EB65-100F-C648-96F8-A5616F2F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47C0C-A2BD-424A-83BB-646751ED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DC9DE-25DF-6846-9A0C-73A2E47A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FDB60-14C2-544A-B082-21E99AEA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7C4CA-8B1E-FB4F-9313-DA211549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3B323-3230-2341-BFA5-24DDE9C6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BE74C-7867-A244-985F-8898E297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D51A-0FE3-7443-813A-3D9D2659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EF8C-55E2-9744-8DE9-BDAB210B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A8B68-483F-5E4C-B94F-856D62B5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54A10-A2D4-0C43-B96B-DFB2C193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0B82-6DCE-014D-A4E5-788AEFA0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4006C-F602-0B45-87A6-3E547B8A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20CA-A4C0-F645-A894-74C27C2F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A00F-4D24-664E-8A34-CC6EF4DCB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9290E-3804-CF4F-A106-8553C78A7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CEF28-BF57-3C40-A6D1-A092AB5C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E6D80-5116-F041-847C-33398DF2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49ED-B58B-0D4F-9580-F9A0A94F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93E62-98C5-E04D-9511-63031714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7E54-A54E-7848-A6BD-750DADF5C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2B13-2F9B-7241-A976-86057D24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B234-A26F-8F41-A4FC-D720251A78D5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6070-7B42-5440-BFC9-E792E4D76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8357-F4EE-724F-AF24-9DA5AC5E9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ADF-073C-9F42-A4DC-2CFDA75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4B33F-DC7B-C44E-A297-37AA9088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D9431-5726-8948-93A8-24A230D7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9129-ECE6-6E45-929B-02DA6C4BC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18A8-637D-E441-B367-1DD3FA95E8E2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A386-FE52-E849-8D55-DF080F57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19A8-C597-9640-9A89-FF5B17F6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5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url=https%3A%2F%2Fen.wikipedia.org%2Fwiki%2FCambridge_Analytica&amp;psig=AOvVaw3qEUm1FUsTdV7ugutPtPb7&amp;ust=1574545831601000&amp;source=images&amp;cd=vfe&amp;ved=0CAIQjRxqFwoTCJDly8rm_uUCFQAAAAAdAAAAAB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google.com/imgres?imgurl=https%3A%2F%2Fwww.facebook.com%2Fimages%2Ffb_icon_325x325.png&amp;imgrefurl=https%3A%2F%2Fwww.facebook.com%2F&amp;tbnid=eSZWZPUruLZj3M&amp;vet=12ahUKEwjS6pzW5v7lAhV1BjQIHeKxDsMQMygAegUIARCEAg..i&amp;docid=QanOc4elti2_UM&amp;w=325&amp;h=325&amp;q=facebook&amp;client=firefox-b-d&amp;ved=2ahUKEwjS6pzW5v7lAhV1BjQIHeKxDsMQMygAegUIARCEA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6C1E4B-6114-7E4E-9C68-02FAC9B7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90" y="-870113"/>
            <a:ext cx="8650013" cy="8650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25E6F-F755-BA4E-AAEE-0945E00B3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BFBFBF">
              <a:alpha val="56078"/>
            </a:srgbClr>
          </a:solidFill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Database Administration and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8A436-8FC8-FE41-98BB-E6DE908F9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40779"/>
          </a:xfrm>
          <a:solidFill>
            <a:srgbClr val="BFBFBF">
              <a:alpha val="56078"/>
            </a:srgbClr>
          </a:solidFill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COMP / IT 420 Lecture 14</a:t>
            </a:r>
          </a:p>
          <a:p>
            <a:r>
              <a:rPr lang="en-US" dirty="0">
                <a:latin typeface="Garamond" panose="02020404030301010803" pitchFamily="18" charset="0"/>
              </a:rPr>
              <a:t>5/03/2021</a:t>
            </a:r>
          </a:p>
        </p:txBody>
      </p:sp>
    </p:spTree>
    <p:extLst>
      <p:ext uri="{BB962C8B-B14F-4D97-AF65-F5344CB8AC3E}">
        <p14:creationId xmlns:p14="http://schemas.microsoft.com/office/powerpoint/2010/main" val="132388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Cambridge Analytica - Facebook</a:t>
            </a:r>
          </a:p>
        </p:txBody>
      </p:sp>
      <p:pic>
        <p:nvPicPr>
          <p:cNvPr id="1026" name="Picture 2" descr="Image result for cambridge analytica&quot;">
            <a:hlinkClick r:id="rId2"/>
            <a:extLst>
              <a:ext uri="{FF2B5EF4-FFF2-40B4-BE49-F238E27FC236}">
                <a16:creationId xmlns:a16="http://schemas.microsoft.com/office/drawing/2014/main" id="{0F8A566A-EC80-4540-8551-607CFE65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03" y="2164405"/>
            <a:ext cx="35504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cebook">
            <a:hlinkClick r:id="rId4"/>
            <a:extLst>
              <a:ext uri="{FF2B5EF4-FFF2-40B4-BE49-F238E27FC236}">
                <a16:creationId xmlns:a16="http://schemas.microsoft.com/office/drawing/2014/main" id="{832104C6-7AF7-9141-A3E4-A1DEE67B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37" y="2364159"/>
            <a:ext cx="285750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0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Cambridge Analytica -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Initial voluntary personality quiz survey for “academic purposes only”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Facebook API allowed for access to friends of survey participants, leading to 47+ million people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CA used this unauthorized data collection to provide business intelligence to political campaigns, notably Ted Cruz’s 2016 presidential campaign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Criminal investigation, 13% drop in Facebook valuation, CA no more, $5 billion dollar fine for Facebook</a:t>
            </a:r>
          </a:p>
        </p:txBody>
      </p:sp>
    </p:spTree>
    <p:extLst>
      <p:ext uri="{BB962C8B-B14F-4D97-AF65-F5344CB8AC3E}">
        <p14:creationId xmlns:p14="http://schemas.microsoft.com/office/powerpoint/2010/main" val="381730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as an Asset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Data Usage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Governmental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Non-governmental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Academic research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Etc.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All predominantly built on some form of database or have a need for databases.</a:t>
            </a:r>
          </a:p>
        </p:txBody>
      </p:sp>
    </p:spTree>
    <p:extLst>
      <p:ext uri="{BB962C8B-B14F-4D97-AF65-F5344CB8AC3E}">
        <p14:creationId xmlns:p14="http://schemas.microsoft.com/office/powerpoint/2010/main" val="366565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Data security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protecting data against accidental or intentional use by unauthorized 	users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Data privacy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the extent to which individuals and organizations have the right to 	determine the details of data usage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1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Equifax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244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147,000,000 people PII leaked an available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Breach in May, discovered in July!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Data accessible in numerous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Employee only informational portal on open Internet with a simple unencrypted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Un-updated Apache Web Server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$800 million in annual operating income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971598-EB87-ED4C-949F-585905660702}"/>
              </a:ext>
            </a:extLst>
          </p:cNvPr>
          <p:cNvSpPr txBox="1">
            <a:spLocks/>
          </p:cNvSpPr>
          <p:nvPr/>
        </p:nvSpPr>
        <p:spPr>
          <a:xfrm>
            <a:off x="7120647" y="1851633"/>
            <a:ext cx="4466617" cy="4763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aramond" panose="02020404030301010803" pitchFamily="18" charset="0"/>
              </a:rPr>
              <a:t>Insecure network design without proper data segmentation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aramond" panose="02020404030301010803" pitchFamily="18" charset="0"/>
              </a:rPr>
              <a:t>Lack of encryption for PII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aramond" panose="02020404030301010803" pitchFamily="18" charset="0"/>
              </a:rPr>
              <a:t>Lack of break detection and metrics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aramond" panose="02020404030301010803" pitchFamily="18" charset="0"/>
              </a:rPr>
              <a:t>Currently have largest class-action lawsuit in US history pending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aramond" panose="02020404030301010803" pitchFamily="18" charset="0"/>
              </a:rPr>
              <a:t>“admin” “admin” user / pass!</a:t>
            </a:r>
          </a:p>
        </p:txBody>
      </p:sp>
    </p:spTree>
    <p:extLst>
      <p:ext uri="{BB962C8B-B14F-4D97-AF65-F5344CB8AC3E}">
        <p14:creationId xmlns:p14="http://schemas.microsoft.com/office/powerpoint/2010/main" val="32675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Equifax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How many larger data breaches have been revealed since this leak?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20!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Two largest are now the CAM4 adult website breach (11 billion records) and the Yahoo breach of 2013 (revealed 2017) of 3 billion </a:t>
            </a:r>
            <a:r>
              <a:rPr lang="en-US">
                <a:latin typeface="Garamond" panose="02020404030301010803" pitchFamily="18" charset="0"/>
              </a:rPr>
              <a:t>user records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and Politics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Who are you working for and what are the effects of data collection? Who is supplying the data? How is it influencing others and their decisions?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What are the social and politics ramifications of your work?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How does your application / system challenge or reinforce current power structures?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What do things look like through other lenses besides business and corporate interests? </a:t>
            </a:r>
          </a:p>
        </p:txBody>
      </p:sp>
    </p:spTree>
    <p:extLst>
      <p:ext uri="{BB962C8B-B14F-4D97-AF65-F5344CB8AC3E}">
        <p14:creationId xmlns:p14="http://schemas.microsoft.com/office/powerpoint/2010/main" val="4558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and Politics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National census data as earliest use in US of tabulating machines for data collection and analysis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Third Reich used tabulation and data analysis tools to locate and track minority populations provided by a subsidiary of IBM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Current political discourse giving way to “data” journalism, basing opinions on aggregate statistics and databases</a:t>
            </a:r>
          </a:p>
        </p:txBody>
      </p:sp>
    </p:spTree>
    <p:extLst>
      <p:ext uri="{BB962C8B-B14F-4D97-AF65-F5344CB8AC3E}">
        <p14:creationId xmlns:p14="http://schemas.microsoft.com/office/powerpoint/2010/main" val="40940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Database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D83E-C9C0-B440-B70D-C16DBBBA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561216"/>
            <a:ext cx="9544050" cy="52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FCDE9-5EBB-1E4A-93D0-AECED4F1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420"/>
            <a:ext cx="12192000" cy="462716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179FAE-C6BC-D748-A5BA-75EC516E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Upcoming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Wednesday 5/05/2021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Lab Period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	Review of labs 8, 9, and 10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	Optional Lab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	Question time for implementation and procedures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Monday 5/10/2021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Final Exam Review Period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Will cover basic exam categories, </a:t>
            </a:r>
            <a:r>
              <a:rPr lang="en-US" b="1" i="1" dirty="0">
                <a:latin typeface="Garamond" panose="02020404030301010803" pitchFamily="18" charset="0"/>
              </a:rPr>
              <a:t>bring questions</a:t>
            </a:r>
          </a:p>
        </p:txBody>
      </p:sp>
    </p:spTree>
    <p:extLst>
      <p:ext uri="{BB962C8B-B14F-4D97-AF65-F5344CB8AC3E}">
        <p14:creationId xmlns:p14="http://schemas.microsoft.com/office/powerpoint/2010/main" val="127363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B179FAE-C6BC-D748-A5BA-75EC516E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B6EB3F-1998-2F48-A06C-19290CCB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3" y="0"/>
            <a:ext cx="11111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8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Database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800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Planning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Organizing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Testing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Monitoring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Delivering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985184-DC38-BA4A-9336-5D58BAD399E1}"/>
              </a:ext>
            </a:extLst>
          </p:cNvPr>
          <p:cNvSpPr txBox="1">
            <a:spLocks/>
          </p:cNvSpPr>
          <p:nvPr/>
        </p:nvSpPr>
        <p:spPr>
          <a:xfrm>
            <a:off x="6545094" y="1825625"/>
            <a:ext cx="42980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aramond" panose="02020404030301010803" pitchFamily="18" charset="0"/>
              </a:rPr>
              <a:t>End-user support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aramond" panose="02020404030301010803" pitchFamily="18" charset="0"/>
              </a:rPr>
              <a:t>Policies, procedures, and standards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aramond" panose="02020404030301010803" pitchFamily="18" charset="0"/>
              </a:rPr>
              <a:t>Data security, privacy, and integrity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aramond" panose="02020404030301010803" pitchFamily="18" charset="0"/>
              </a:rPr>
              <a:t>Data backup and recovery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aramond" panose="02020404030301010803" pitchFamily="18" charset="0"/>
              </a:rPr>
              <a:t>Data distribution and 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4EE44A-C45D-0C4D-A41F-73DED3E4853A}"/>
              </a:ext>
            </a:extLst>
          </p:cNvPr>
          <p:cNvCxnSpPr/>
          <p:nvPr/>
        </p:nvCxnSpPr>
        <p:spPr>
          <a:xfrm>
            <a:off x="2402732" y="2033081"/>
            <a:ext cx="3900791" cy="372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9ADBE-66C5-CE48-AF54-5CACC47611E6}"/>
              </a:ext>
            </a:extLst>
          </p:cNvPr>
          <p:cNvCxnSpPr/>
          <p:nvPr/>
        </p:nvCxnSpPr>
        <p:spPr>
          <a:xfrm>
            <a:off x="2422187" y="2042809"/>
            <a:ext cx="3891064" cy="289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58D8AA-A9F4-9F44-B619-64F3143E3A8E}"/>
              </a:ext>
            </a:extLst>
          </p:cNvPr>
          <p:cNvCxnSpPr/>
          <p:nvPr/>
        </p:nvCxnSpPr>
        <p:spPr>
          <a:xfrm>
            <a:off x="2402732" y="2033081"/>
            <a:ext cx="4017523" cy="196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68E380-0230-A54B-9C1A-21281D150280}"/>
              </a:ext>
            </a:extLst>
          </p:cNvPr>
          <p:cNvCxnSpPr/>
          <p:nvPr/>
        </p:nvCxnSpPr>
        <p:spPr>
          <a:xfrm>
            <a:off x="2422187" y="2033081"/>
            <a:ext cx="3988341" cy="8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371C7A-8713-724F-B061-8D9071B076FB}"/>
              </a:ext>
            </a:extLst>
          </p:cNvPr>
          <p:cNvCxnSpPr/>
          <p:nvPr/>
        </p:nvCxnSpPr>
        <p:spPr>
          <a:xfrm>
            <a:off x="2422187" y="2033081"/>
            <a:ext cx="400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27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Security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Confidentiality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access by authorized users </a:t>
            </a:r>
            <a:r>
              <a:rPr lang="en-US" b="1" i="1" dirty="0">
                <a:latin typeface="Garamond" panose="02020404030301010803" pitchFamily="18" charset="0"/>
              </a:rPr>
              <a:t>for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authorized purposes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Compliance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activities that meet internal data procedures or government 	regulations, like FERPA (Family Educational Records Privacy Act)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Integrity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data consistency and anomalies are remedied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Availability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continuous, uninterrupted access to sweet, sweet data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Security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Security Vulnerability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a weakness in a system component that can be exploited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to allow for disruption or malicious access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Security Threat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a vulnerability that is left unaddressed after discovery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Security Breach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a security threat is exploited that hurts integrity, confidentiality or 	availability</a:t>
            </a:r>
          </a:p>
        </p:txBody>
      </p:sp>
    </p:spTree>
    <p:extLst>
      <p:ext uri="{BB962C8B-B14F-4D97-AF65-F5344CB8AC3E}">
        <p14:creationId xmlns:p14="http://schemas.microsoft.com/office/powerpoint/2010/main" val="216429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Security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Security Vulnerability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Equifax notified of a security vulnerability in Apache Struts 	framework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Security Threat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Equifax does not patch vulnerability for months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Security Breach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One of many contributions to the eventual data breach</a:t>
            </a:r>
          </a:p>
        </p:txBody>
      </p:sp>
    </p:spTree>
    <p:extLst>
      <p:ext uri="{BB962C8B-B14F-4D97-AF65-F5344CB8AC3E}">
        <p14:creationId xmlns:p14="http://schemas.microsoft.com/office/powerpoint/2010/main" val="844858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4" descr="https://www.channele2e.com/wp-content/uploads/2015/09/SecurityDeskPicture-small.jpg">
            <a:extLst>
              <a:ext uri="{FF2B5EF4-FFF2-40B4-BE49-F238E27FC236}">
                <a16:creationId xmlns:a16="http://schemas.microsoft.com/office/drawing/2014/main" id="{7AC2FF3D-CC2C-5940-B464-59E27661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21" y="-8690"/>
            <a:ext cx="10321158" cy="68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28A5642-5A7F-AF46-BDA6-FCE484C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3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Security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3958"/>
            <a:ext cx="5810655" cy="6278867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Computer screen left on with no password protection – passer by has access to information on the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err="1">
                <a:latin typeface="Garamond" panose="02020404030301010803" pitchFamily="18" charset="0"/>
              </a:rPr>
              <a:t>Unshredded</a:t>
            </a:r>
            <a:r>
              <a:rPr lang="en-US" sz="3300" dirty="0">
                <a:latin typeface="Garamond" panose="02020404030301010803" pitchFamily="18" charset="0"/>
              </a:rPr>
              <a:t> files in trash could contain sensitive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File cabinet open - easy for someone to steal sensitive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Cell phone left out in the open - may display sensitive information and/or can be easily stolen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Notes left on whiteboard - could contain confidential product updates, information or 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Backpack left out and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Usernames and passwords left out in the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Key to locked drawer left out in the open - easy access to confidential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Calendar out in the open - could contain sensitive dates and/or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Credit card left out on desk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Documents left out on desk that could contain sensitive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USB drive left out in the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Garamond" panose="02020404030301010803" pitchFamily="18" charset="0"/>
              </a:rPr>
              <a:t>Wallet left on desk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https://www.channele2e.com/wp-content/uploads/2015/09/SecurityDeskPicture-small.jpg">
            <a:extLst>
              <a:ext uri="{FF2B5EF4-FFF2-40B4-BE49-F238E27FC236}">
                <a16:creationId xmlns:a16="http://schemas.microsoft.com/office/drawing/2014/main" id="{7A6102AA-9D85-DF46-8B4E-32379BD6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1" y="2025609"/>
            <a:ext cx="5541523" cy="369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F7A51876-8CB5-4648-89B1-307E0D9898B8}"/>
              </a:ext>
            </a:extLst>
          </p:cNvPr>
          <p:cNvSpPr/>
          <p:nvPr/>
        </p:nvSpPr>
        <p:spPr>
          <a:xfrm>
            <a:off x="2340313" y="2276272"/>
            <a:ext cx="1126787" cy="1072642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8282E11-1B7A-4747-8504-DCBC47816CB3}"/>
              </a:ext>
            </a:extLst>
          </p:cNvPr>
          <p:cNvSpPr/>
          <p:nvPr/>
        </p:nvSpPr>
        <p:spPr>
          <a:xfrm>
            <a:off x="1420862" y="4309352"/>
            <a:ext cx="827038" cy="787297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19EE7C26-607E-9A47-A5E3-633077040705}"/>
              </a:ext>
            </a:extLst>
          </p:cNvPr>
          <p:cNvSpPr/>
          <p:nvPr/>
        </p:nvSpPr>
        <p:spPr>
          <a:xfrm>
            <a:off x="838200" y="4703000"/>
            <a:ext cx="827038" cy="787297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2FC430C-E358-9A43-80F0-0B1B31241871}"/>
              </a:ext>
            </a:extLst>
          </p:cNvPr>
          <p:cNvSpPr/>
          <p:nvPr/>
        </p:nvSpPr>
        <p:spPr>
          <a:xfrm>
            <a:off x="2179682" y="3676412"/>
            <a:ext cx="476873" cy="453958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AE4280CF-FC64-0947-90A6-D692600E4BB9}"/>
              </a:ext>
            </a:extLst>
          </p:cNvPr>
          <p:cNvSpPr/>
          <p:nvPr/>
        </p:nvSpPr>
        <p:spPr>
          <a:xfrm>
            <a:off x="1017881" y="2889115"/>
            <a:ext cx="827038" cy="787297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501D4197-A154-984A-9FD6-44844053178C}"/>
              </a:ext>
            </a:extLst>
          </p:cNvPr>
          <p:cNvSpPr/>
          <p:nvPr/>
        </p:nvSpPr>
        <p:spPr>
          <a:xfrm>
            <a:off x="1876534" y="4288816"/>
            <a:ext cx="827038" cy="787297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2CD53CE6-EFC4-6143-BA56-6FD89634032B}"/>
              </a:ext>
            </a:extLst>
          </p:cNvPr>
          <p:cNvSpPr/>
          <p:nvPr/>
        </p:nvSpPr>
        <p:spPr>
          <a:xfrm>
            <a:off x="3977803" y="2730228"/>
            <a:ext cx="827038" cy="787297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B55136DA-C2B3-D144-9C03-D36F01E22E5A}"/>
              </a:ext>
            </a:extLst>
          </p:cNvPr>
          <p:cNvSpPr/>
          <p:nvPr/>
        </p:nvSpPr>
        <p:spPr>
          <a:xfrm>
            <a:off x="948962" y="3871335"/>
            <a:ext cx="476873" cy="453958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C18B4468-D61B-FA47-8A94-2C0798B96FFC}"/>
              </a:ext>
            </a:extLst>
          </p:cNvPr>
          <p:cNvSpPr/>
          <p:nvPr/>
        </p:nvSpPr>
        <p:spPr>
          <a:xfrm>
            <a:off x="4804841" y="3688788"/>
            <a:ext cx="476873" cy="453958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F6F19843-A867-394B-AC12-71058292EEB2}"/>
              </a:ext>
            </a:extLst>
          </p:cNvPr>
          <p:cNvSpPr/>
          <p:nvPr/>
        </p:nvSpPr>
        <p:spPr>
          <a:xfrm>
            <a:off x="2209909" y="3341491"/>
            <a:ext cx="476873" cy="453958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BD03DB17-5AAA-B840-833C-EEEB55F65BA3}"/>
              </a:ext>
            </a:extLst>
          </p:cNvPr>
          <p:cNvSpPr/>
          <p:nvPr/>
        </p:nvSpPr>
        <p:spPr>
          <a:xfrm>
            <a:off x="1510141" y="3594987"/>
            <a:ext cx="615462" cy="585887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BD92F637-CD54-8043-8BC9-AF8867303D0B}"/>
              </a:ext>
            </a:extLst>
          </p:cNvPr>
          <p:cNvSpPr/>
          <p:nvPr/>
        </p:nvSpPr>
        <p:spPr>
          <a:xfrm>
            <a:off x="4119196" y="4139777"/>
            <a:ext cx="476873" cy="453958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5A4DB902-F14E-284A-8EDE-5AC7D42F7F6F}"/>
              </a:ext>
            </a:extLst>
          </p:cNvPr>
          <p:cNvSpPr/>
          <p:nvPr/>
        </p:nvSpPr>
        <p:spPr>
          <a:xfrm>
            <a:off x="1990824" y="3408164"/>
            <a:ext cx="476873" cy="453958"/>
          </a:xfrm>
          <a:prstGeom prst="donut">
            <a:avLst>
              <a:gd name="adj" fmla="val 59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Security Vulnerability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People – passwords, computer open, physical security issues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Workstation and servers - multi-user permissions, hardware failure, data storage issues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Operating system – viruses, spyware, malware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Applications – bugs, SQL injection, session hijacking, email phishing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Network – IP spoofing, unencrypted data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Data – shared data access and lack of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2207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Database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Authorization Management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User access management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	User creation and access privileges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	</a:t>
            </a:r>
            <a:r>
              <a:rPr lang="en-US" b="1" dirty="0">
                <a:latin typeface="Garamond" panose="02020404030301010803" pitchFamily="18" charset="0"/>
              </a:rPr>
              <a:t>User </a:t>
            </a:r>
            <a:r>
              <a:rPr lang="en-US" dirty="0">
                <a:latin typeface="Garamond" panose="02020404030301010803" pitchFamily="18" charset="0"/>
              </a:rPr>
              <a:t>– allow a given person access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	Role </a:t>
            </a:r>
            <a:r>
              <a:rPr lang="en-US" dirty="0">
                <a:latin typeface="Garamond" panose="02020404030301010803" pitchFamily="18" charset="0"/>
              </a:rPr>
              <a:t>– authorize a user to use some portion of system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	Profile </a:t>
            </a:r>
            <a:r>
              <a:rPr lang="en-US" dirty="0">
                <a:latin typeface="Garamond" panose="02020404030301010803" pitchFamily="18" charset="0"/>
              </a:rPr>
              <a:t>– control how many resources someone can use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View definition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	Access rights to derived views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DBMS access control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DBMS usage monitoring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93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Database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Only root user has ability to manipulate USER table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GRANT and REVOKE statements control access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MySQL provides for password hashing and other encryption protections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6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Upcoming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Wednesday 5/12/2021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Final Database Project Presentations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11 projects, 7-10 minute each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11 * 7 + 3 = 110 minutes ~ 2 hours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Wednesday 5/19/2021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8:00am-10:00am Exam Release and Overview Session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Friday 5/23/2021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Final Database Projects Due</a:t>
            </a:r>
          </a:p>
        </p:txBody>
      </p:sp>
    </p:spTree>
    <p:extLst>
      <p:ext uri="{BB962C8B-B14F-4D97-AF65-F5344CB8AC3E}">
        <p14:creationId xmlns:p14="http://schemas.microsoft.com/office/powerpoint/2010/main" val="24324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Mysql.User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mysql.user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9F7D8-82BA-6E43-9645-7686FD10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2825750"/>
            <a:ext cx="12052300" cy="120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23324B-DA60-BD4F-A6BF-7FBAF6B7E1C1}"/>
              </a:ext>
            </a:extLst>
          </p:cNvPr>
          <p:cNvSpPr/>
          <p:nvPr/>
        </p:nvSpPr>
        <p:spPr>
          <a:xfrm>
            <a:off x="322633" y="4209147"/>
            <a:ext cx="10154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USER `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testuser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`@`localhost` IDENTIFIED BY ‘password123’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DB9BB-C98A-9E4C-8598-C96724F8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40151"/>
            <a:ext cx="11277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2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GRANT and REVOKE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SHOW GRANTS;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GRANT {function} ON {table} TO `{user}`@`{domain}`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GRANT SELECT ON “*” TO `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root`@`localhost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REVOKE {function} ON {table} TO `{user}`@`{domain}`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REVOKE SELECT ON “*” TO `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root`@`localhost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60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Full Disk Encryption (FDE) </a:t>
            </a:r>
            <a:r>
              <a:rPr lang="en-US" dirty="0">
                <a:latin typeface="Garamond" panose="02020404030301010803" pitchFamily="18" charset="0"/>
              </a:rPr>
              <a:t>means that the entire disk used by MySQL for storing the database is encrypted. </a:t>
            </a:r>
          </a:p>
          <a:p>
            <a:pPr marL="457200" lvl="1" indent="0">
              <a:buNone/>
            </a:pPr>
            <a:r>
              <a:rPr lang="en-US" dirty="0">
                <a:latin typeface="Garamond" panose="02020404030301010803" pitchFamily="18" charset="0"/>
              </a:rPr>
              <a:t>Simple, transparent and less error prone.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Transparent Data Encryption</a:t>
            </a:r>
            <a:r>
              <a:rPr lang="en-US" b="1" dirty="0">
                <a:solidFill>
                  <a:srgbClr val="0000FF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encrypts specific files since MySQL can be configured so that each DB table gets saved into a separate file.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Encrypting specific rows, fields or columns in MySQL through SQL or program code.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36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Encryption</a:t>
            </a:r>
          </a:p>
        </p:txBody>
      </p:sp>
      <p:pic>
        <p:nvPicPr>
          <p:cNvPr id="4" name="Picture 2" descr="http://techsolutionsmd.com/Security/images/FDE.png">
            <a:extLst>
              <a:ext uri="{FF2B5EF4-FFF2-40B4-BE49-F238E27FC236}">
                <a16:creationId xmlns:a16="http://schemas.microsoft.com/office/drawing/2014/main" id="{926DDF39-78B4-1046-AC04-FBDC88B36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00" y="1825625"/>
            <a:ext cx="7709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38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MySQL needs to have SSL configured for secure access through API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Many encryption functions available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AES_ENCRYPT </a:t>
            </a: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AES_DECRYPT </a:t>
            </a: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are examples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44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24CCB2-0779-3A41-BC9A-92934B0E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31"/>
            <a:ext cx="12192000" cy="798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9E2F9-3CD1-C449-9625-F8899D92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0" y="2295005"/>
            <a:ext cx="8829680" cy="1180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28AEAC-D82A-9348-B754-E9D3388B1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75" y="3710391"/>
            <a:ext cx="7450869" cy="1286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E5E92C-1322-1548-90EF-32287C067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82" y="5421254"/>
            <a:ext cx="9816636" cy="7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Advanced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Procedures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	Organized collections of SQL statements that take variable inputs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Triggers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	Organized collections of SQL statements that activate on specific 	database conditions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Views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	Limited subsets of larger tables for security or other needs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47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Stored Procedure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DELIMITER //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...statements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DELIMITER ; </a:t>
            </a:r>
          </a:p>
        </p:txBody>
      </p:sp>
    </p:spTree>
    <p:extLst>
      <p:ext uri="{BB962C8B-B14F-4D97-AF65-F5344CB8AC3E}">
        <p14:creationId xmlns:p14="http://schemas.microsoft.com/office/powerpoint/2010/main" val="1455050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Stored Procedure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Parameter list can use IN, OUT or INOUT types.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OUT and INOUT will be discussed briefly after variables.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Once a procedure is written you can CALL it. </a:t>
            </a:r>
          </a:p>
        </p:txBody>
      </p:sp>
    </p:spTree>
    <p:extLst>
      <p:ext uri="{BB962C8B-B14F-4D97-AF65-F5344CB8AC3E}">
        <p14:creationId xmlns:p14="http://schemas.microsoft.com/office/powerpoint/2010/main" val="1843629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Stored Procedure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-&gt; IN param_1 param_1_datatype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param_1 VARCHAR(255)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IN parameters are now available as read-only values inside procedure block (between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 and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512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8141-FE57-1641-9345-71C4F42B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Presentation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B576-480C-5949-B816-1FC8993C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Your presentation should be 7-10 minutes long and cover the following information: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Who are you?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How does your database solve a particular problem for a specific domain?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What is the problem?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Why is it a problem?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What is your solution?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Why is it a solution?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How does your application work?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What are the features?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How does the user interact with it?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How is your application and database implemented?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What technologies did you use?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Explain, briefly, the database schema and ERD diagram.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What advanced views, triggers and queries are possible in your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819993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Stored Procedure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largeco_table_size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VARCHAR(255))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information_schema.tables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table_schema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largeco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 AND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largeco_table_size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lgcustomer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5C16D-B014-9845-9F8C-0FF4C64A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56" y="3900409"/>
            <a:ext cx="3385644" cy="22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83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Stored Procedure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Procedures will return all SELECT statements that output results. 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Procedures can also store OUT values (more on that after variables).</a:t>
            </a:r>
          </a:p>
        </p:txBody>
      </p:sp>
    </p:spTree>
    <p:extLst>
      <p:ext uri="{BB962C8B-B14F-4D97-AF65-F5344CB8AC3E}">
        <p14:creationId xmlns:p14="http://schemas.microsoft.com/office/powerpoint/2010/main" val="2364954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Values stored in a named location for future reference in the current procedure, trigger or session. 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Multiple types of variables:</a:t>
            </a:r>
          </a:p>
          <a:p>
            <a:pPr>
              <a:buFontTx/>
              <a:buChar char="-"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Locally declared variables</a:t>
            </a:r>
          </a:p>
          <a:p>
            <a:pPr>
              <a:buFontTx/>
              <a:buChar char="-"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User session declared variables (use the @ symbol)</a:t>
            </a:r>
          </a:p>
          <a:p>
            <a:pPr>
              <a:buFontTx/>
              <a:buChar char="-"/>
            </a:pPr>
            <a:endParaRPr lang="en-US" sz="2400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Mainly want to use local variables in this course, since they are scoped inside procedures.</a:t>
            </a:r>
          </a:p>
        </p:txBody>
      </p:sp>
    </p:spTree>
    <p:extLst>
      <p:ext uri="{BB962C8B-B14F-4D97-AF65-F5344CB8AC3E}">
        <p14:creationId xmlns:p14="http://schemas.microsoft.com/office/powerpoint/2010/main" val="2489694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DECLARE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[DEFAULT value]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DECLARE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temp_data_length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int DEFAULT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DECLARE</a:t>
            </a: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 only between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 and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 blocks.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Local variables are </a:t>
            </a:r>
            <a:r>
              <a:rPr lang="en-US" sz="2400" dirty="0" err="1">
                <a:latin typeface="Garamond" panose="02020404030301010803" pitchFamily="18" charset="0"/>
                <a:cs typeface="Consolas" panose="020B0609020204030204" pitchFamily="49" charset="0"/>
              </a:rPr>
              <a:t>DECLAREd</a:t>
            </a: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 and then SET, or </a:t>
            </a:r>
            <a:r>
              <a:rPr lang="en-US" sz="2400" dirty="0" err="1">
                <a:latin typeface="Garamond" panose="02020404030301010803" pitchFamily="18" charset="0"/>
                <a:cs typeface="Consolas" panose="020B0609020204030204" pitchFamily="49" charset="0"/>
              </a:rPr>
              <a:t>SELECTed</a:t>
            </a: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 INTO.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60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DECLARE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temp_data_length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int DEFAULT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temp_data_length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temp_data_length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(select max(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from table;)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max(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data_length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INTO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temp_data_length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from table;</a:t>
            </a:r>
          </a:p>
        </p:txBody>
      </p:sp>
    </p:spTree>
    <p:extLst>
      <p:ext uri="{BB962C8B-B14F-4D97-AF65-F5344CB8AC3E}">
        <p14:creationId xmlns:p14="http://schemas.microsoft.com/office/powerpoint/2010/main" val="2817714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largeco_table_size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VARCHAR(255))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DECLARE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temp_data_length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int DEFAULT 0;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SET or SELECT ... INTO statements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77943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Session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Session variables are prepended by a @ symbol. They do not need to be declared before initialization.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SET @test = 10;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SET @test := 10;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@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prod_max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:=max(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prod_price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FROM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lgproduct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DO NOT use session variables inside procedures unless you need to retain that value for subsequent calls. 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  <a:cs typeface="Consolas" panose="020B0609020204030204" pitchFamily="49" charset="0"/>
              </a:rPr>
              <a:t>Session variables are initialized for the session scope, not the procedure.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72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69" y="385708"/>
            <a:ext cx="11049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 set @total = 10;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delimiter //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 create procedure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add_one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(num int)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 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4 	declare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var_to_add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5   	set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var_to_add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(select max(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prod_price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from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lgproduct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6   	set @total = @total + num;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7   	select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var_to_add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8	select @total;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9 end //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 delimiter ;</a:t>
            </a:r>
          </a:p>
        </p:txBody>
      </p:sp>
    </p:spTree>
    <p:extLst>
      <p:ext uri="{BB962C8B-B14F-4D97-AF65-F5344CB8AC3E}">
        <p14:creationId xmlns:p14="http://schemas.microsoft.com/office/powerpoint/2010/main" val="37928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OUT and INOUT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7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SET @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max_price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price(OUT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max_price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int)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SET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max_price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(SELECT max(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prod_price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FROM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lgproduct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CALL price(@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max_price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@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max_price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# this will return value set inside proc</a:t>
            </a:r>
          </a:p>
        </p:txBody>
      </p:sp>
    </p:spTree>
    <p:extLst>
      <p:ext uri="{BB962C8B-B14F-4D97-AF65-F5344CB8AC3E}">
        <p14:creationId xmlns:p14="http://schemas.microsoft.com/office/powerpoint/2010/main" val="3761921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OUT and INOUT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81A-4E15-8046-BC5F-1D7D45AD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7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SET @count =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counter(INOUT count int, IN interval int)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SET count = count + interval;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CALL counter(@count, 1);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@count; # will return 1</a:t>
            </a:r>
          </a:p>
        </p:txBody>
      </p:sp>
    </p:spTree>
    <p:extLst>
      <p:ext uri="{BB962C8B-B14F-4D97-AF65-F5344CB8AC3E}">
        <p14:creationId xmlns:p14="http://schemas.microsoft.com/office/powerpoint/2010/main" val="1151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8141-FE57-1641-9345-71C4F42B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Presentation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B576-480C-5949-B816-1FC8993C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Objective</a:t>
            </a:r>
            <a:r>
              <a:rPr lang="en-US" dirty="0">
                <a:latin typeface="Garamond" panose="02020404030301010803" pitchFamily="18" charset="0"/>
              </a:rPr>
              <a:t>: The DB and application solve a business need or problem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Design</a:t>
            </a:r>
            <a:r>
              <a:rPr lang="en-US" dirty="0">
                <a:latin typeface="Garamond" panose="02020404030301010803" pitchFamily="18" charset="0"/>
              </a:rPr>
              <a:t>: The DB design was correct and complete.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Interest</a:t>
            </a:r>
            <a:r>
              <a:rPr lang="en-US" dirty="0">
                <a:latin typeface="Garamond" panose="02020404030301010803" pitchFamily="18" charset="0"/>
              </a:rPr>
              <a:t>: The DB and application was creative and / or interesting.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Complexity</a:t>
            </a:r>
            <a:r>
              <a:rPr lang="en-US" dirty="0">
                <a:latin typeface="Garamond" panose="02020404030301010803" pitchFamily="18" charset="0"/>
              </a:rPr>
              <a:t>: The DB was of suitable complexity. (12 or more entities with 3 or more attributes each)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Presentation</a:t>
            </a:r>
            <a:r>
              <a:rPr lang="en-US" dirty="0">
                <a:latin typeface="Garamond" panose="02020404030301010803" pitchFamily="18" charset="0"/>
              </a:rPr>
              <a:t>: The presentation communicated the DB and application design and intent successfully. 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You will need to include diagrams, UI mock-ups and workflows, etc. To get full credit, presentations consisting of basic text only will not receive full credit. 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9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00E206-2CC2-6C4B-9505-A23FA57C08B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charset="0"/>
                <a:ea typeface="ＭＳ Ｐゴシック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34DE-EE50-A040-9E72-FFF484DF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7094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cs typeface="Times New Roman" charset="0"/>
              </a:rPr>
              <a:t>SQL code that is invoked (triggered) when a DML event occurs</a:t>
            </a:r>
          </a:p>
          <a:p>
            <a:pPr marL="0" indent="0">
              <a:buNone/>
            </a:pPr>
            <a:endParaRPr lang="en-US" dirty="0"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cs typeface="Times New Roman" charset="0"/>
              </a:rPr>
              <a:t>Triggering </a:t>
            </a:r>
            <a:r>
              <a:rPr lang="en-US" b="1" dirty="0">
                <a:cs typeface="Times New Roman" charset="0"/>
              </a:rPr>
              <a:t>timing</a:t>
            </a:r>
            <a:r>
              <a:rPr lang="en-US" dirty="0">
                <a:cs typeface="Times New Roman" charset="0"/>
              </a:rPr>
              <a:t> - Indicates when trigger’s PL/SQL code executes</a:t>
            </a:r>
          </a:p>
          <a:p>
            <a:pPr marL="0" indent="0">
              <a:buNone/>
            </a:pPr>
            <a:endParaRPr lang="en-US" dirty="0">
              <a:cs typeface="Times New Roman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cs typeface="Times New Roman" charset="0"/>
              </a:rPr>
              <a:t>Triggering </a:t>
            </a:r>
            <a:r>
              <a:rPr lang="en-US" b="1" dirty="0">
                <a:cs typeface="Times New Roman" charset="0"/>
              </a:rPr>
              <a:t>event</a:t>
            </a:r>
            <a:r>
              <a:rPr lang="en-US" dirty="0">
                <a:cs typeface="Times New Roman" charset="0"/>
              </a:rPr>
              <a:t> - Statement that causes trigger execution (UPDATE, INSERT, DELETE)</a:t>
            </a:r>
          </a:p>
          <a:p>
            <a:pPr marL="0" indent="0">
              <a:buNone/>
            </a:pPr>
            <a:endParaRPr lang="en-US" dirty="0"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cs typeface="Times New Roman" charset="0"/>
              </a:rPr>
              <a:t>Triggering </a:t>
            </a:r>
            <a:r>
              <a:rPr lang="en-US" b="1" dirty="0">
                <a:cs typeface="Times New Roman" charset="0"/>
              </a:rPr>
              <a:t>level</a:t>
            </a:r>
            <a:r>
              <a:rPr lang="en-US" dirty="0">
                <a:cs typeface="Times New Roman" charset="0"/>
              </a:rPr>
              <a:t> - Statement- and row-level</a:t>
            </a:r>
          </a:p>
          <a:p>
            <a:pPr marL="0" indent="0">
              <a:buNone/>
            </a:pPr>
            <a:endParaRPr lang="en-US" dirty="0"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cs typeface="Times New Roman" charset="0"/>
              </a:rPr>
              <a:t>Triggering </a:t>
            </a:r>
            <a:r>
              <a:rPr lang="en-US" b="1" dirty="0">
                <a:cs typeface="Times New Roman" charset="0"/>
              </a:rPr>
              <a:t>action</a:t>
            </a:r>
            <a:r>
              <a:rPr lang="en-US" dirty="0">
                <a:cs typeface="Times New Roman" charset="0"/>
              </a:rPr>
              <a:t> - PL/SQL code enclosed between the BEGIN and END keywords</a:t>
            </a:r>
          </a:p>
          <a:p>
            <a:pPr lvl="1"/>
            <a:endParaRPr lang="en-US" b="1" dirty="0">
              <a:cs typeface="Times New Roman" charset="0"/>
            </a:endParaRPr>
          </a:p>
          <a:p>
            <a:endParaRPr lang="en-US" dirty="0"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69C9AC-D342-7142-B8F7-82E87A49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555529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cs typeface="Times New Roman" charset="0"/>
              </a:rPr>
              <a:t>DROP TRIGGER </a:t>
            </a:r>
            <a:r>
              <a:rPr lang="en-US" dirty="0" err="1">
                <a:cs typeface="Times New Roman" charset="0"/>
              </a:rPr>
              <a:t>trigger_name</a:t>
            </a:r>
            <a:r>
              <a:rPr lang="en-US" dirty="0">
                <a:cs typeface="Times New Roman" charset="0"/>
              </a:rPr>
              <a:t> command</a:t>
            </a:r>
          </a:p>
          <a:p>
            <a:pPr marL="457200" lvl="1" indent="0" eaLnBrk="1" hangingPunct="1">
              <a:buNone/>
            </a:pPr>
            <a:endParaRPr lang="en-US" dirty="0">
              <a:cs typeface="Times New Roman" charset="0"/>
            </a:endParaRPr>
          </a:p>
          <a:p>
            <a:pPr marL="457200" lvl="1" indent="0" eaLnBrk="1" hangingPunct="1">
              <a:buNone/>
            </a:pPr>
            <a:r>
              <a:rPr lang="en-US" dirty="0">
                <a:cs typeface="Times New Roman" charset="0"/>
              </a:rPr>
              <a:t>Deletes a trigger without deleting the table</a:t>
            </a:r>
          </a:p>
          <a:p>
            <a:pPr marL="457200" lvl="1" indent="0" eaLnBrk="1" hangingPunct="1">
              <a:buNone/>
            </a:pPr>
            <a:endParaRPr lang="en-US" dirty="0">
              <a:cs typeface="Times New Roman" charset="0"/>
            </a:endParaRPr>
          </a:p>
          <a:p>
            <a:pPr marL="0" indent="0" eaLnBrk="1" hangingPunct="1">
              <a:buNone/>
            </a:pPr>
            <a:r>
              <a:rPr lang="en-US" dirty="0">
                <a:cs typeface="Times New Roman" charset="0"/>
              </a:rPr>
              <a:t>Trigger action based on DML predicates</a:t>
            </a:r>
          </a:p>
          <a:p>
            <a:pPr marL="457200" lvl="1" indent="0" eaLnBrk="1" hangingPunct="1">
              <a:buNone/>
            </a:pPr>
            <a:endParaRPr lang="en-US" dirty="0">
              <a:cs typeface="Times New Roman" charset="0"/>
            </a:endParaRPr>
          </a:p>
          <a:p>
            <a:pPr marL="457200" lvl="1" indent="0" eaLnBrk="1" hangingPunct="1">
              <a:buNone/>
            </a:pPr>
            <a:r>
              <a:rPr lang="en-US" dirty="0">
                <a:cs typeface="Times New Roman" charset="0"/>
              </a:rPr>
              <a:t>Actions depend on the type of DML statement that fires the trigger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9745E-05C1-B54E-AF68-F39CA68180E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charset="0"/>
                <a:ea typeface="ＭＳ Ｐゴシック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05A8AA-C831-B044-AB05-52AAD8C2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035592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679B-DC24-884F-805D-AD4D0409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C7F9-8B29-A740-9A4D-4AA2EDFD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and AFTER triggers</a:t>
            </a:r>
          </a:p>
          <a:p>
            <a:pPr marL="457200" lvl="1" indent="0">
              <a:buNone/>
            </a:pPr>
            <a:r>
              <a:rPr lang="en-US" dirty="0"/>
              <a:t>Both triggers will fire on triggering statement</a:t>
            </a:r>
          </a:p>
          <a:p>
            <a:pPr marL="457200" lvl="1" indent="0">
              <a:buNone/>
            </a:pPr>
            <a:r>
              <a:rPr lang="en-US" dirty="0"/>
              <a:t>Manipulation occurs </a:t>
            </a:r>
            <a:r>
              <a:rPr lang="en-US" i="1" dirty="0"/>
              <a:t>before</a:t>
            </a:r>
            <a:r>
              <a:rPr lang="en-US" dirty="0"/>
              <a:t> or </a:t>
            </a:r>
            <a:r>
              <a:rPr lang="en-US" i="1" dirty="0"/>
              <a:t>after </a:t>
            </a:r>
            <a:r>
              <a:rPr lang="en-US" dirty="0"/>
              <a:t>triggering statement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and OLD</a:t>
            </a:r>
          </a:p>
          <a:p>
            <a:pPr marL="457200" lvl="1" indent="0">
              <a:buNone/>
            </a:pPr>
            <a:r>
              <a:rPr lang="en-US" dirty="0"/>
              <a:t>States of values to change in trigger body</a:t>
            </a:r>
          </a:p>
          <a:p>
            <a:pPr marL="457200" lvl="1" indent="0">
              <a:buNone/>
            </a:pPr>
            <a:r>
              <a:rPr lang="en-US" dirty="0"/>
              <a:t>NEW values on INSERT and UPDATE</a:t>
            </a:r>
          </a:p>
          <a:p>
            <a:pPr marL="457200" lvl="1" indent="0">
              <a:buNone/>
            </a:pPr>
            <a:r>
              <a:rPr lang="en-US" dirty="0"/>
              <a:t>OLD values on UPDATE and DELETE</a:t>
            </a:r>
          </a:p>
          <a:p>
            <a:pPr marL="457200" lvl="1" indent="0">
              <a:buNone/>
            </a:pPr>
            <a:r>
              <a:rPr lang="en-US" dirty="0"/>
              <a:t>OLD is read-only (since it is being modified by the triggering statement)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3292-1AC8-A84B-ADAB-9FA9C1C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CFCE1B-4C31-43BA-90B3-9B6B610C9F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346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C119C7-036C-9E4E-B6A6-91000CFDC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59" y="1486138"/>
            <a:ext cx="6426963" cy="4998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Example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127D2-0C98-0D42-9DA5-AA66B4ECD4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F7043-D4A2-A443-8FE8-6B43F68DFAD3}"/>
              </a:ext>
            </a:extLst>
          </p:cNvPr>
          <p:cNvSpPr txBox="1"/>
          <p:nvPr/>
        </p:nvSpPr>
        <p:spPr>
          <a:xfrm>
            <a:off x="8252121" y="2634734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Triggering Event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B40F-3FD9-DA47-B4C4-08C102F28759}"/>
              </a:ext>
            </a:extLst>
          </p:cNvPr>
          <p:cNvSpPr txBox="1"/>
          <p:nvPr/>
        </p:nvSpPr>
        <p:spPr>
          <a:xfrm>
            <a:off x="8252121" y="2253734"/>
            <a:ext cx="17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Triggering Timing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62B09-D6B8-7348-9D06-6BE273706DE0}"/>
              </a:ext>
            </a:extLst>
          </p:cNvPr>
          <p:cNvSpPr txBox="1"/>
          <p:nvPr/>
        </p:nvSpPr>
        <p:spPr>
          <a:xfrm>
            <a:off x="8252121" y="3050820"/>
            <a:ext cx="164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Triggering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9D8A96-B4D0-824C-B648-78E133139C8E}"/>
              </a:ext>
            </a:extLst>
          </p:cNvPr>
          <p:cNvSpPr txBox="1"/>
          <p:nvPr/>
        </p:nvSpPr>
        <p:spPr>
          <a:xfrm>
            <a:off x="8214022" y="4539734"/>
            <a:ext cx="21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Triggering Statement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0D4DD9-CCB7-C040-A440-8F8111708FF7}"/>
              </a:ext>
            </a:extLst>
          </p:cNvPr>
          <p:cNvCxnSpPr>
            <a:cxnSpLocks/>
          </p:cNvCxnSpPr>
          <p:nvPr/>
        </p:nvCxnSpPr>
        <p:spPr>
          <a:xfrm flipH="1">
            <a:off x="3429000" y="2438400"/>
            <a:ext cx="4648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846E7-6B5D-E249-8F23-6D22A21235ED}"/>
              </a:ext>
            </a:extLst>
          </p:cNvPr>
          <p:cNvCxnSpPr>
            <a:cxnSpLocks/>
          </p:cNvCxnSpPr>
          <p:nvPr/>
        </p:nvCxnSpPr>
        <p:spPr>
          <a:xfrm flipH="1">
            <a:off x="4953000" y="2819400"/>
            <a:ext cx="31242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6D39B8-7CF6-0246-BA81-4AA3E947A1FB}"/>
              </a:ext>
            </a:extLst>
          </p:cNvPr>
          <p:cNvCxnSpPr>
            <a:cxnSpLocks/>
          </p:cNvCxnSpPr>
          <p:nvPr/>
        </p:nvCxnSpPr>
        <p:spPr>
          <a:xfrm flipH="1">
            <a:off x="4267200" y="3235486"/>
            <a:ext cx="3810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20FD2E-6710-AE43-83CE-A8C57822CA3F}"/>
              </a:ext>
            </a:extLst>
          </p:cNvPr>
          <p:cNvCxnSpPr/>
          <p:nvPr/>
        </p:nvCxnSpPr>
        <p:spPr>
          <a:xfrm>
            <a:off x="5867400" y="3657600"/>
            <a:ext cx="152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507B17-7AC9-ED44-8D97-6C19491A0B55}"/>
              </a:ext>
            </a:extLst>
          </p:cNvPr>
          <p:cNvCxnSpPr/>
          <p:nvPr/>
        </p:nvCxnSpPr>
        <p:spPr>
          <a:xfrm>
            <a:off x="7391400" y="3657600"/>
            <a:ext cx="0" cy="2286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2F9C63-4ADE-724B-806E-4BAB79226B44}"/>
              </a:ext>
            </a:extLst>
          </p:cNvPr>
          <p:cNvCxnSpPr/>
          <p:nvPr/>
        </p:nvCxnSpPr>
        <p:spPr>
          <a:xfrm>
            <a:off x="5867400" y="5947410"/>
            <a:ext cx="152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E0F353-80CE-FA46-8429-A352EADCE92F}"/>
              </a:ext>
            </a:extLst>
          </p:cNvPr>
          <p:cNvCxnSpPr>
            <a:cxnSpLocks/>
          </p:cNvCxnSpPr>
          <p:nvPr/>
        </p:nvCxnSpPr>
        <p:spPr>
          <a:xfrm>
            <a:off x="7391400" y="4724400"/>
            <a:ext cx="6858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9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8141-FE57-1641-9345-71C4F42B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Presentation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B576-480C-5949-B816-1FC8993C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latin typeface="Garamond" panose="02020404030301010803" pitchFamily="18" charset="0"/>
              </a:rPr>
              <a:t>Slides are due at 11:59pm on Tuesday May 11</a:t>
            </a:r>
            <a:r>
              <a:rPr lang="en-US" b="1" i="1" baseline="30000" dirty="0">
                <a:latin typeface="Garamond" panose="02020404030301010803" pitchFamily="18" charset="0"/>
              </a:rPr>
              <a:t>th</a:t>
            </a:r>
            <a:r>
              <a:rPr lang="en-US" b="1" i="1" dirty="0">
                <a:latin typeface="Garamond" panose="02020404030301010803" pitchFamily="18" charset="0"/>
              </a:rPr>
              <a:t>, 2021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b="1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Submit online through Canvas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Must be in Microsoft </a:t>
            </a:r>
            <a:r>
              <a:rPr lang="en-US" dirty="0" err="1">
                <a:latin typeface="Garamond" panose="02020404030301010803" pitchFamily="18" charset="0"/>
              </a:rPr>
              <a:t>Powerpoint</a:t>
            </a:r>
            <a:r>
              <a:rPr lang="en-US" dirty="0">
                <a:latin typeface="Garamond" panose="02020404030301010803" pitchFamily="18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309962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as an asset</a:t>
            </a:r>
          </a:p>
          <a:p>
            <a:r>
              <a:rPr lang="en-US" dirty="0">
                <a:latin typeface="Garamond" panose="02020404030301010803" pitchFamily="18" charset="0"/>
              </a:rPr>
              <a:t>Data politics</a:t>
            </a:r>
          </a:p>
          <a:p>
            <a:r>
              <a:rPr lang="en-US" dirty="0">
                <a:latin typeface="Garamond" panose="02020404030301010803" pitchFamily="18" charset="0"/>
              </a:rPr>
              <a:t>Administration</a:t>
            </a:r>
          </a:p>
          <a:p>
            <a:r>
              <a:rPr lang="en-US" dirty="0">
                <a:latin typeface="Garamond" panose="02020404030301010803" pitchFamily="18" charset="0"/>
              </a:rPr>
              <a:t>Security </a:t>
            </a:r>
          </a:p>
          <a:p>
            <a:r>
              <a:rPr lang="en-US" dirty="0">
                <a:latin typeface="Garamond" panose="02020404030301010803" pitchFamily="18" charset="0"/>
              </a:rPr>
              <a:t>MySQL Specifics</a:t>
            </a:r>
          </a:p>
          <a:p>
            <a:r>
              <a:rPr lang="en-US" dirty="0">
                <a:latin typeface="Garamond" panose="02020404030301010803" pitchFamily="18" charset="0"/>
              </a:rPr>
              <a:t>MySQL Advanced SQL Review (Views, Triggers, Procedures)</a:t>
            </a:r>
          </a:p>
        </p:txBody>
      </p:sp>
    </p:spTree>
    <p:extLst>
      <p:ext uri="{BB962C8B-B14F-4D97-AF65-F5344CB8AC3E}">
        <p14:creationId xmlns:p14="http://schemas.microsoft.com/office/powerpoint/2010/main" val="215672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as an Asset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Corporate Data Usage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Resource for decision-making at all levels of organization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“Dirty” data is a threat to business operations and business 	intelligence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Information derived from data as the motivation for decisive action 	with “evidential” support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Security and privacy are paramount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Focus on improving return on investment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10DA-938A-0F4D-AA8C-042D85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as an Asset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514D-566B-C049-8B36-AF459346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Personal Data Usage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Resource for personal decision making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Resource to be used by others, including corporations, for 	furthering their interests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Security and privacy are paramount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Data use awareness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362B2F-190C-9C4B-8A9B-F9F15F4757CE}" vid="{2DA22A45-C3A3-9C46-ACCB-45C41E67F0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2384</Words>
  <Application>Microsoft Macintosh PowerPoint</Application>
  <PresentationFormat>Widescreen</PresentationFormat>
  <Paragraphs>403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Futura Medium</vt:lpstr>
      <vt:lpstr>Garamond</vt:lpstr>
      <vt:lpstr>Georgia</vt:lpstr>
      <vt:lpstr>Office Theme</vt:lpstr>
      <vt:lpstr>1_Office Theme</vt:lpstr>
      <vt:lpstr>Database Administration and Security</vt:lpstr>
      <vt:lpstr>Upcoming Schedule</vt:lpstr>
      <vt:lpstr>Upcoming Schedule</vt:lpstr>
      <vt:lpstr>Presentation Requirements</vt:lpstr>
      <vt:lpstr>Presentation Grading</vt:lpstr>
      <vt:lpstr>Presentation Submission</vt:lpstr>
      <vt:lpstr>Topics</vt:lpstr>
      <vt:lpstr>Data as an Asset</vt:lpstr>
      <vt:lpstr>Data as an Asset</vt:lpstr>
      <vt:lpstr>Cambridge Analytica - Facebook</vt:lpstr>
      <vt:lpstr>Cambridge Analytica - Facebook</vt:lpstr>
      <vt:lpstr>Data as an Asset</vt:lpstr>
      <vt:lpstr>Security and Privacy</vt:lpstr>
      <vt:lpstr>Equifax Leak</vt:lpstr>
      <vt:lpstr>Equifax Leak</vt:lpstr>
      <vt:lpstr>Data and Politics</vt:lpstr>
      <vt:lpstr>Data and Politics</vt:lpstr>
      <vt:lpstr>Database Administration</vt:lpstr>
      <vt:lpstr>PowerPoint Presentation</vt:lpstr>
      <vt:lpstr> </vt:lpstr>
      <vt:lpstr>Database Administration</vt:lpstr>
      <vt:lpstr>Security Terminology</vt:lpstr>
      <vt:lpstr>Security Terminology</vt:lpstr>
      <vt:lpstr>Security Terminology</vt:lpstr>
      <vt:lpstr>PowerPoint Presentation</vt:lpstr>
      <vt:lpstr>Security Problems</vt:lpstr>
      <vt:lpstr>Security Vulnerability Vectors</vt:lpstr>
      <vt:lpstr>Database Security</vt:lpstr>
      <vt:lpstr>MySQL Database Security</vt:lpstr>
      <vt:lpstr>Mysql.User</vt:lpstr>
      <vt:lpstr>GRANT and REVOKE</vt:lpstr>
      <vt:lpstr>MySQL Encryption</vt:lpstr>
      <vt:lpstr>MySQL Encryption</vt:lpstr>
      <vt:lpstr>MySQL Encryption</vt:lpstr>
      <vt:lpstr>PowerPoint Presentation</vt:lpstr>
      <vt:lpstr>MySQL Advanced Objects</vt:lpstr>
      <vt:lpstr>Stored Procedure Format</vt:lpstr>
      <vt:lpstr>Stored Procedure Format</vt:lpstr>
      <vt:lpstr>Stored Procedure Format</vt:lpstr>
      <vt:lpstr>Stored Procedure Example</vt:lpstr>
      <vt:lpstr>Stored Procedure Example</vt:lpstr>
      <vt:lpstr>MySQL Variables</vt:lpstr>
      <vt:lpstr>MySQL Variables</vt:lpstr>
      <vt:lpstr>MySQL Local Variables</vt:lpstr>
      <vt:lpstr>MySQL Local Variables</vt:lpstr>
      <vt:lpstr>MySQL Session Variables</vt:lpstr>
      <vt:lpstr>PowerPoint Presentation</vt:lpstr>
      <vt:lpstr>MySQL OUT and INOUT Variables</vt:lpstr>
      <vt:lpstr>MySQL OUT and INOUT Variables</vt:lpstr>
      <vt:lpstr>Triggers</vt:lpstr>
      <vt:lpstr>Triggers</vt:lpstr>
      <vt:lpstr>Triggers</vt:lpstr>
      <vt:lpstr>Trigger Example 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Administration and Security</dc:title>
  <dc:creator>Kaltman, Eric</dc:creator>
  <cp:lastModifiedBy>Microsoft Office User</cp:lastModifiedBy>
  <cp:revision>83</cp:revision>
  <dcterms:created xsi:type="dcterms:W3CDTF">2019-11-22T17:47:22Z</dcterms:created>
  <dcterms:modified xsi:type="dcterms:W3CDTF">2021-05-03T15:57:58Z</dcterms:modified>
</cp:coreProperties>
</file>