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8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Average"/>
      <p:regular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1" name="Sean Blonie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Oswald-regular.fntdata"/><Relationship Id="rId10" Type="http://schemas.openxmlformats.org/officeDocument/2006/relationships/slide" Target="slides/slide4.xml"/><Relationship Id="rId32" Type="http://schemas.openxmlformats.org/officeDocument/2006/relationships/font" Target="fonts/Average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Oswald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3-02T07:36:57.238">
    <p:pos x="324" y="793"/>
    <p:text>Less words if possible, pictures for explanation, research about how there is no capstone CMS system out there</p:text>
  </p:cm>
  <p:cm authorId="0" idx="2" dt="2020-03-02T01:10:22.923">
    <p:pos x="6000" y="0"/>
    <p:text>Jack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20-03-02T07:34:30.227">
    <p:pos x="6000" y="0"/>
    <p:text>Katy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4" dt="2020-03-02T01:12:00.828">
    <p:pos x="6000" y="0"/>
    <p:text>Katy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5" dt="2020-03-02T01:17:50.248">
    <p:pos x="6000" y="0"/>
    <p:text>Caleb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6" dt="2020-03-02T01:18:13.241">
    <p:pos x="6000" y="0"/>
    <p:text>Caleb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7" dt="2020-03-02T07:38:58.188">
    <p:pos x="6000" y="0"/>
    <p:text>Someone let me know if this is too busy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8" dt="2020-03-02T07:39:23.024">
    <p:pos x="6000" y="0"/>
    <p:text>Need numbered list of steps</p:text>
  </p:cm>
  <p:cm authorId="0" idx="9" dt="2020-03-02T01:30:04.878">
    <p:pos x="6000" y="100"/>
    <p:text>Yunzhe</p:tex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0" dt="2020-03-02T07:39:39.220">
    <p:pos x="6000" y="0"/>
    <p:text>Should be consistent with our timeline</p:text>
  </p:cm>
  <p:cm authorId="0" idx="11" dt="2020-03-02T01:36:44.749">
    <p:pos x="6000" y="100"/>
    <p:text>Caleb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0d5806025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0d580602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0d5806025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0d580602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0e13ce560_3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0e13ce560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0e13ce560_3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0e13ce560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0d5806025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0d580602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0edf9bbe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0edf9bbe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ea6e485ed_1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ea6e485e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ea6e485ed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ea6e485ed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ea6e485ed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ea6e485e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0e13ce560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0e13ce56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0e13ce560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0e13ce560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0edf9bbe4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0edf9bbe4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0edf9bbe4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0edf9bbe4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ea6e485ed_1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ea6e485ed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0e13ce560_2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0e13ce560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Risk</a:t>
            </a:r>
            <a:r>
              <a:rPr lang="en"/>
              <a:t> - building the wrong product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Conflict Risk</a:t>
            </a:r>
            <a:r>
              <a:rPr lang="en"/>
              <a:t> - risk of disputing what we want to build in what priority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Creep</a:t>
            </a:r>
            <a:r>
              <a:rPr lang="en"/>
              <a:t> (i.e. advanced searching/filtering) - wanting to build too much without enough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Unplanned Work Risk - work that has not been </a:t>
            </a:r>
            <a:r>
              <a:rPr lang="en"/>
              <a:t>foreseen</a:t>
            </a:r>
            <a:r>
              <a:rPr lang="en"/>
              <a:t> comes up and doesn’t fit into schedule easily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Auth0 and Strapi Integration Risk</a:t>
            </a:r>
            <a:r>
              <a:rPr lang="en"/>
              <a:t> - integration of these services with each other to work smoothly and with easy transferability when shipping Archway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 Risk - Kubernetes not on roadmap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0d580602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0d580602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0e13ce560_2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0e13ce560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Needs images with very little textual explanation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statement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0d5806025_1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0d580602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ea6e485ed_1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ea6e485e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0e13ce560_2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0e13ce560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4.xml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5.xml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6.xml"/><Relationship Id="rId4" Type="http://schemas.openxmlformats.org/officeDocument/2006/relationships/image" Target="../media/image7.png"/><Relationship Id="rId9" Type="http://schemas.openxmlformats.org/officeDocument/2006/relationships/image" Target="../media/image4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2.png"/><Relationship Id="rId8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comments" Target="../comments/comment7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comments" Target="../comments/comment8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682625" y="2260600"/>
            <a:ext cx="7852200" cy="12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Presentation:</a:t>
            </a:r>
            <a:br>
              <a:rPr lang="en" sz="4800"/>
            </a:br>
            <a:r>
              <a:rPr lang="en" sz="4800"/>
              <a:t>Archway</a:t>
            </a:r>
            <a:endParaRPr sz="4800"/>
          </a:p>
        </p:txBody>
      </p:sp>
      <p:sp>
        <p:nvSpPr>
          <p:cNvPr id="60" name="Google Shape;60;p13"/>
          <p:cNvSpPr txBox="1"/>
          <p:nvPr>
            <p:ph idx="4294967295" type="subTitle"/>
          </p:nvPr>
        </p:nvSpPr>
        <p:spPr>
          <a:xfrm>
            <a:off x="551900" y="393125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CSI 43C9</a:t>
            </a:r>
            <a:b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Pariveda 3 Section 2 Group 3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6875" y="114000"/>
            <a:ext cx="1990250" cy="210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645900" y="-440925"/>
            <a:ext cx="7852200" cy="3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Gitlab Issues Workflow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700" y="1256950"/>
            <a:ext cx="8474601" cy="35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645900" y="-887550"/>
            <a:ext cx="7852200" cy="3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No strict roles, everyone takes high priority tasks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0088" y="1337700"/>
            <a:ext cx="3643825" cy="364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645900" y="-758275"/>
            <a:ext cx="7852200" cy="31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 Workflow</a:t>
            </a:r>
            <a:br>
              <a:rPr lang="en"/>
            </a:b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75" y="1135550"/>
            <a:ext cx="6543626" cy="33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645900" y="5113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Development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600" y="1372350"/>
            <a:ext cx="7028797" cy="34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5425450" y="561075"/>
            <a:ext cx="49473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Wireframes</a:t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00" y="246913"/>
            <a:ext cx="6546499" cy="464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5000" y="2000473"/>
            <a:ext cx="1232275" cy="12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 txBox="1"/>
          <p:nvPr>
            <p:ph type="title"/>
          </p:nvPr>
        </p:nvSpPr>
        <p:spPr>
          <a:xfrm>
            <a:off x="6570838" y="3069161"/>
            <a:ext cx="2460600" cy="72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Balsamiq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645900" y="1228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Our Timeline</a:t>
            </a:r>
            <a:endParaRPr sz="4800"/>
          </a:p>
        </p:txBody>
      </p:sp>
      <p:sp>
        <p:nvSpPr>
          <p:cNvPr id="151" name="Google Shape;151;p28"/>
          <p:cNvSpPr/>
          <p:nvPr/>
        </p:nvSpPr>
        <p:spPr>
          <a:xfrm>
            <a:off x="968650" y="2647325"/>
            <a:ext cx="814200" cy="32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Sprint 0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2" name="Google Shape;152;p28"/>
          <p:cNvSpPr/>
          <p:nvPr/>
        </p:nvSpPr>
        <p:spPr>
          <a:xfrm>
            <a:off x="1852350" y="2647325"/>
            <a:ext cx="1209000" cy="32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Sprint 1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3130850" y="2647325"/>
            <a:ext cx="1209000" cy="32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Sprint 2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4" name="Google Shape;154;p28"/>
          <p:cNvSpPr/>
          <p:nvPr/>
        </p:nvSpPr>
        <p:spPr>
          <a:xfrm>
            <a:off x="4409350" y="2647325"/>
            <a:ext cx="1209000" cy="32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Sprint 3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5687850" y="2647325"/>
            <a:ext cx="1209000" cy="32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Sprint 4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6966350" y="2647325"/>
            <a:ext cx="1209000" cy="32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Sprint 5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370150" y="1241200"/>
            <a:ext cx="19716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605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Evaluate Business Problem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4605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Develop Initial Solutions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4605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Research Technologies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1456025" y="3694325"/>
            <a:ext cx="1917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605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Define user stories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4605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Setup environments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4605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Update tech, packages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4605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Export/Import scripts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2930975" y="1192300"/>
            <a:ext cx="1890000" cy="9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605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Rebrand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4605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Rework home page, sponsor page, footer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4605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Wireframe other pages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3959800" y="3657725"/>
            <a:ext cx="2108100" cy="9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605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Create all major form pages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4605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Rework existing pages into updated look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4605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Redesign backend schema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5587100" y="1192300"/>
            <a:ext cx="1971600" cy="9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605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Search page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4605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University Marketing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4605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User Dashboards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4605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Advanced Permissions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6761300" y="3657725"/>
            <a:ext cx="2282400" cy="12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605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Email notifications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4605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Better TA/Prof management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4605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CI/CD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4605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Sitemap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4605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 depth documentation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63" name="Google Shape;163;p28"/>
          <p:cNvCxnSpPr>
            <a:stCxn id="157" idx="2"/>
            <a:endCxn id="151" idx="0"/>
          </p:cNvCxnSpPr>
          <p:nvPr/>
        </p:nvCxnSpPr>
        <p:spPr>
          <a:xfrm>
            <a:off x="1355950" y="2004400"/>
            <a:ext cx="19800" cy="64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64" name="Google Shape;164;p28"/>
          <p:cNvCxnSpPr>
            <a:endCxn id="153" idx="0"/>
          </p:cNvCxnSpPr>
          <p:nvPr/>
        </p:nvCxnSpPr>
        <p:spPr>
          <a:xfrm flipH="1">
            <a:off x="3735350" y="2128325"/>
            <a:ext cx="38100" cy="51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65" name="Google Shape;165;p28"/>
          <p:cNvCxnSpPr>
            <a:endCxn id="155" idx="0"/>
          </p:cNvCxnSpPr>
          <p:nvPr/>
        </p:nvCxnSpPr>
        <p:spPr>
          <a:xfrm flipH="1">
            <a:off x="6292350" y="2157725"/>
            <a:ext cx="11400" cy="48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66" name="Google Shape;166;p28"/>
          <p:cNvCxnSpPr>
            <a:stCxn id="158" idx="0"/>
            <a:endCxn id="152" idx="2"/>
          </p:cNvCxnSpPr>
          <p:nvPr/>
        </p:nvCxnSpPr>
        <p:spPr>
          <a:xfrm flipH="1" rot="10800000">
            <a:off x="2414825" y="2974025"/>
            <a:ext cx="42000" cy="72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67" name="Google Shape;167;p28"/>
          <p:cNvCxnSpPr/>
          <p:nvPr/>
        </p:nvCxnSpPr>
        <p:spPr>
          <a:xfrm rot="10800000">
            <a:off x="7470100" y="2973975"/>
            <a:ext cx="106200" cy="6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68" name="Google Shape;168;p28"/>
          <p:cNvCxnSpPr/>
          <p:nvPr/>
        </p:nvCxnSpPr>
        <p:spPr>
          <a:xfrm flipH="1" rot="10800000">
            <a:off x="4655975" y="2964075"/>
            <a:ext cx="165000" cy="72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69" name="Google Shape;169;p28"/>
          <p:cNvCxnSpPr/>
          <p:nvPr/>
        </p:nvCxnSpPr>
        <p:spPr>
          <a:xfrm flipH="1" rot="10800000">
            <a:off x="5008600" y="2421025"/>
            <a:ext cx="10500" cy="726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0" name="Google Shape;170;p28"/>
          <p:cNvSpPr txBox="1"/>
          <p:nvPr/>
        </p:nvSpPr>
        <p:spPr>
          <a:xfrm>
            <a:off x="4553575" y="2089400"/>
            <a:ext cx="14091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We are here!</a:t>
            </a:r>
            <a:endParaRPr sz="1600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3225" y="4696025"/>
            <a:ext cx="291600" cy="2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3725" y="849350"/>
            <a:ext cx="391850" cy="3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8075" y="800450"/>
            <a:ext cx="391850" cy="3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82750" y="4174625"/>
            <a:ext cx="415350" cy="41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55975" y="4615750"/>
            <a:ext cx="452150" cy="4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04700" y="1052643"/>
            <a:ext cx="391850" cy="415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738" y="0"/>
            <a:ext cx="710451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63" y="108825"/>
            <a:ext cx="8556874" cy="47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645900" y="114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Team Introduction</a:t>
            </a:r>
            <a:endParaRPr sz="48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42075"/>
            <a:ext cx="8839198" cy="1556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713" y="203199"/>
            <a:ext cx="8038576" cy="47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3"/>
          <p:cNvPicPr preferRelativeResize="0"/>
          <p:nvPr/>
        </p:nvPicPr>
        <p:blipFill rotWithShape="1">
          <a:blip r:embed="rId3">
            <a:alphaModFix/>
          </a:blip>
          <a:srcRect b="0" l="0" r="0" t="7209"/>
          <a:stretch/>
        </p:blipFill>
        <p:spPr>
          <a:xfrm>
            <a:off x="1909875" y="171688"/>
            <a:ext cx="5324250" cy="480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 rotWithShape="1">
          <a:blip r:embed="rId3">
            <a:alphaModFix/>
          </a:blip>
          <a:srcRect b="9" l="0" r="0" t="7260"/>
          <a:stretch/>
        </p:blipFill>
        <p:spPr>
          <a:xfrm>
            <a:off x="1804925" y="126462"/>
            <a:ext cx="5442675" cy="48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Features for Final Milestone</a:t>
            </a:r>
            <a:endParaRPr/>
          </a:p>
        </p:txBody>
      </p:sp>
      <p:grpSp>
        <p:nvGrpSpPr>
          <p:cNvPr id="216" name="Google Shape;216;p3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217" name="Google Shape;217;p3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3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Must Haves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0" name="Google Shape;220;p3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Reworked Strapi schema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Refactored FAQ/About pages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Search Page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 Dashboards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Advanced Permissions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Final Documentation</a:t>
            </a:r>
            <a:endParaRPr sz="1600"/>
          </a:p>
        </p:txBody>
      </p:sp>
      <p:grpSp>
        <p:nvGrpSpPr>
          <p:cNvPr id="221" name="Google Shape;221;p3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222" name="Google Shape;222;p3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3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Should Have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5" name="Google Shape;225;p3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Sitemap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CI/CD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Updated login Auth0 library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Better default information on Archway</a:t>
            </a:r>
            <a:endParaRPr sz="1600"/>
          </a:p>
        </p:txBody>
      </p:sp>
      <p:grpSp>
        <p:nvGrpSpPr>
          <p:cNvPr id="226" name="Google Shape;226;p3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227" name="Google Shape;227;p3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3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Could Have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0" name="Google Shape;230;p3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Auto disable accounts after set time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Tags/filters for professors on capstones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Edit capstones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University Marketing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Email Notifications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645900" y="3435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Risks</a:t>
            </a:r>
            <a:endParaRPr/>
          </a:p>
        </p:txBody>
      </p:sp>
      <p:sp>
        <p:nvSpPr>
          <p:cNvPr id="236" name="Google Shape;236;p36"/>
          <p:cNvSpPr txBox="1"/>
          <p:nvPr/>
        </p:nvSpPr>
        <p:spPr>
          <a:xfrm>
            <a:off x="683550" y="1401200"/>
            <a:ext cx="7776900" cy="28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Requirements Risk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Project Conflict Risk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Scope Creep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Unplanned Work Risk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Auth0 and Strapi Integration Risk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Scalability Risk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263150"/>
            <a:ext cx="8520600" cy="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Presentation </a:t>
            </a:r>
            <a:r>
              <a:rPr lang="en" sz="4800"/>
              <a:t>Overview</a:t>
            </a:r>
            <a:endParaRPr sz="4800"/>
          </a:p>
        </p:txBody>
      </p:sp>
      <p:sp>
        <p:nvSpPr>
          <p:cNvPr id="73" name="Google Shape;73;p15"/>
          <p:cNvSpPr txBox="1"/>
          <p:nvPr/>
        </p:nvSpPr>
        <p:spPr>
          <a:xfrm>
            <a:off x="515075" y="1369700"/>
            <a:ext cx="7943700" cy="3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Business Problem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Solution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Process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Progress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Demo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Future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Business Problem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515075" y="1259125"/>
            <a:ext cx="7943700" cy="31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Universities are missing out on possible sponsorships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Sponsors currently have no way of proposing new projects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112" y="2244600"/>
            <a:ext cx="6401776" cy="21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490250" y="526350"/>
            <a:ext cx="7648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Our solution</a:t>
            </a:r>
            <a:r>
              <a:rPr b="1" lang="en" sz="3000"/>
              <a:t>: 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Archway is a content management system that gives universities the tools they need to get their capstone projects seen by sponsors.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645900" y="229800"/>
            <a:ext cx="78522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Why </a:t>
            </a:r>
            <a:r>
              <a:rPr lang="en" sz="4800"/>
              <a:t>Archway?</a:t>
            </a:r>
            <a:endParaRPr sz="480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438" y="1477850"/>
            <a:ext cx="2749125" cy="29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Solution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Architecture</a:t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515075" y="1259125"/>
            <a:ext cx="7943700" cy="3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React.js- Javascript library, reusable components, compiled in browser-&gt; fast rendering without reloading the page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Strapi.io- Node.js based, headless-CMS- manages all content and serves it as raw data via its API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MongoDB- NoSQL database, schema-less and scalable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Docker- applications are packaged into lightweight, portable, self-sufficient containers that can run on any OS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3625" y="822074"/>
            <a:ext cx="6216750" cy="41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2855100" y="132350"/>
            <a:ext cx="3433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Technical Architecture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