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Montserrat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4d0e386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4d0e386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4d0e386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4d0e386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4d0e386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4d0e386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24d0e386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24d0e386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4d0e386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4d0e386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4d0e386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4d0e386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Neighborhoods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489625"/>
            <a:ext cx="3470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Toronto, 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By Sean Kelly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80160" y="1185164"/>
            <a:ext cx="7390014" cy="357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sz="1800" dirty="0" smtClean="0"/>
              <a:t>Toronto </a:t>
            </a:r>
            <a:r>
              <a:rPr lang="en-US" sz="1800" dirty="0" smtClean="0"/>
              <a:t>is a vibrant, big-time city abuzz with activity. Some of the world's finest restaurants are found here, alongside happening bars and clubs and eclectic festivals</a:t>
            </a:r>
            <a:r>
              <a:rPr lang="en-US" sz="1800" dirty="0" smtClean="0"/>
              <a:t>. </a:t>
            </a:r>
            <a:r>
              <a:rPr lang="en-US" sz="1800" dirty="0" smtClean="0"/>
              <a:t>Toronto stands out as a prime candidate as a place to open a new bar. </a:t>
            </a:r>
            <a:endParaRPr lang="en-US" sz="1800" dirty="0" smtClean="0"/>
          </a:p>
          <a:p>
            <a:pPr marL="0" indent="0" algn="just">
              <a:buClr>
                <a:srgbClr val="000000"/>
              </a:buClr>
              <a:buSzPts val="1100"/>
              <a:buFont typeface="Arial" pitchFamily="34" charset="0"/>
              <a:buChar char="•"/>
            </a:pPr>
            <a:endParaRPr lang="en-US" sz="1800" dirty="0" smtClean="0"/>
          </a:p>
          <a:p>
            <a:pPr marL="0" indent="0" algn="just"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sz="1800" dirty="0" smtClean="0"/>
              <a:t>However</a:t>
            </a:r>
            <a:r>
              <a:rPr lang="en-US" sz="1800" dirty="0" smtClean="0"/>
              <a:t>, a key piece of criteria when making a decision about where to open a new bar is getting the location right. </a:t>
            </a:r>
            <a:endParaRPr lang="en-US" sz="1800" dirty="0" smtClean="0"/>
          </a:p>
          <a:p>
            <a:pPr marL="0" indent="0" algn="just">
              <a:buClr>
                <a:srgbClr val="000000"/>
              </a:buClr>
              <a:buSzPts val="1100"/>
              <a:buFont typeface="Arial" pitchFamily="34" charset="0"/>
              <a:buChar char="•"/>
            </a:pPr>
            <a:endParaRPr lang="en-US" sz="1800" dirty="0" smtClean="0"/>
          </a:p>
          <a:p>
            <a:pPr marL="0" indent="0" algn="just"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 smtClean="0"/>
              <a:t>project aims to help businesspeople to choose an area that is not saturated with bars and in a small way help them find a gap in the market. </a:t>
            </a:r>
            <a:endParaRPr lang="en-GB" sz="1800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None/>
            </a:pPr>
            <a:r>
              <a:rPr lang="en-US" sz="1800" dirty="0" smtClean="0"/>
              <a:t>What are the best Neighborhoods in downtown Toronto for setting up a new bar? </a:t>
            </a:r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>
              <a:buNone/>
            </a:pPr>
            <a:r>
              <a:rPr lang="en-US" sz="1800" dirty="0" smtClean="0"/>
              <a:t>Armed </a:t>
            </a:r>
            <a:r>
              <a:rPr lang="en-US" sz="1800" dirty="0" smtClean="0"/>
              <a:t>with data, this project uses Machine Learn and Data Science methods to provide answers to this business </a:t>
            </a:r>
            <a:r>
              <a:rPr lang="en-US" sz="1800" dirty="0" smtClean="0"/>
              <a:t>problem.</a:t>
            </a:r>
          </a:p>
          <a:p>
            <a:pPr fontAlgn="base"/>
            <a:endParaRPr lang="en-US" sz="1800" dirty="0" smtClean="0"/>
          </a:p>
          <a:p>
            <a:pPr fontAlgn="base">
              <a:buNone/>
            </a:pPr>
            <a:r>
              <a:rPr lang="en-US" sz="1800" dirty="0" smtClean="0"/>
              <a:t>Q</a:t>
            </a:r>
            <a:r>
              <a:rPr lang="en-US" sz="1800" dirty="0" smtClean="0"/>
              <a:t>. </a:t>
            </a:r>
            <a:r>
              <a:rPr lang="en-US" sz="1800" dirty="0" smtClean="0"/>
              <a:t> What </a:t>
            </a:r>
            <a:r>
              <a:rPr lang="en-US" sz="1800" dirty="0" smtClean="0"/>
              <a:t>are the best Neighborhoods in downtown Toronto for setting up a new bar? </a:t>
            </a:r>
            <a:endParaRPr lang="en-GB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3474005" cy="3303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GB" sz="1800" dirty="0" smtClean="0"/>
              <a:t>Data was scraped from the </a:t>
            </a:r>
            <a:r>
              <a:rPr lang="en-GB" sz="1800" dirty="0" err="1" smtClean="0"/>
              <a:t>CanadianPostal</a:t>
            </a:r>
            <a:r>
              <a:rPr lang="en-GB" sz="1800" dirty="0" smtClean="0"/>
              <a:t> </a:t>
            </a:r>
            <a:r>
              <a:rPr lang="en-GB" sz="1800" dirty="0" smtClean="0"/>
              <a:t>Code </a:t>
            </a:r>
            <a:r>
              <a:rPr lang="en-GB" sz="1800" dirty="0" err="1" smtClean="0"/>
              <a:t>Wikip</a:t>
            </a:r>
            <a:r>
              <a:rPr lang="en-GB" sz="1800" dirty="0" smtClean="0"/>
              <a:t> </a:t>
            </a:r>
            <a:r>
              <a:rPr lang="en-GB" sz="1800" dirty="0" smtClean="0"/>
              <a:t>page </a:t>
            </a:r>
            <a:r>
              <a:rPr lang="en-GB" sz="1800" dirty="0" smtClean="0"/>
              <a:t>and merged Toronto geospatial data.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buNone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700" dirty="0" smtClean="0">
                <a:latin typeface="Arial"/>
                <a:ea typeface="Arial"/>
                <a:cs typeface="Arial"/>
                <a:sym typeface="Arial"/>
              </a:rPr>
              <a:t>) I </a:t>
            </a:r>
            <a:r>
              <a:rPr lang="en" sz="1700" dirty="0" smtClean="0"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" sz="1700" dirty="0" smtClean="0">
                <a:latin typeface="Arial"/>
                <a:ea typeface="Arial"/>
                <a:cs typeface="Arial"/>
                <a:sym typeface="Arial"/>
              </a:rPr>
              <a:t>Geocoder Package. To </a:t>
            </a: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get the co-ordinates of neighborhoods </a:t>
            </a:r>
            <a:r>
              <a:rPr lang="en" sz="1700" dirty="0" smtClean="0">
                <a:latin typeface="Arial"/>
                <a:ea typeface="Arial"/>
                <a:cs typeface="Arial"/>
                <a:sym typeface="Arial"/>
              </a:rPr>
              <a:t>in downtown Toronto,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 smtClean="0">
                <a:latin typeface="Arial"/>
                <a:ea typeface="Arial"/>
                <a:cs typeface="Arial"/>
                <a:sym typeface="Arial"/>
              </a:rPr>
              <a:t>3)Data regardingbars retrived from Foursquare </a:t>
            </a: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API.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" name="Picture 5" descr="clusterm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35" y="1030778"/>
            <a:ext cx="3890356" cy="3913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GB" sz="1800" dirty="0" smtClean="0">
                <a:latin typeface="Arial"/>
                <a:ea typeface="Arial"/>
                <a:cs typeface="Arial"/>
                <a:sym typeface="Arial"/>
              </a:rPr>
              <a:t>I used K-Means Clustering Method to group different venues in group. </a:t>
            </a:r>
            <a:endParaRPr lang="en-GB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buClr>
                <a:srgbClr val="000000"/>
              </a:buClr>
              <a:buSzPts val="1100"/>
              <a:buFont typeface="Arial" pitchFamily="34" charset="0"/>
              <a:buChar char="•"/>
            </a:pPr>
            <a:endParaRPr lang="en-GB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buClr>
                <a:srgbClr val="000000"/>
              </a:buClr>
              <a:buSzPts val="1100"/>
              <a:buFont typeface="Arial" pitchFamily="34" charset="0"/>
              <a:buChar char="•"/>
            </a:pPr>
            <a:r>
              <a:rPr lang="en-GB" sz="1800" dirty="0" smtClean="0">
                <a:latin typeface="Arial"/>
                <a:ea typeface="Arial"/>
                <a:cs typeface="Arial"/>
                <a:sym typeface="Arial"/>
              </a:rPr>
              <a:t>This data is classed as unsupervised data.</a:t>
            </a:r>
            <a:endParaRPr lang="en-GB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buClr>
                <a:srgbClr val="000000"/>
              </a:buClr>
              <a:buSzPts val="1100"/>
              <a:buFont typeface="Wingdings" pitchFamily="2" charset="2"/>
              <a:buChar char="§"/>
            </a:pPr>
            <a:endParaRPr lang="en-GB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buClr>
                <a:srgbClr val="000000"/>
              </a:buClr>
              <a:buSzPts val="1100"/>
              <a:buFont typeface="Wingdings" pitchFamily="2" charset="2"/>
              <a:buChar char="§"/>
            </a:pPr>
            <a:r>
              <a:rPr lang="en-GB" sz="1800" dirty="0" smtClean="0">
                <a:latin typeface="Arial"/>
                <a:ea typeface="Arial"/>
                <a:cs typeface="Arial"/>
                <a:sym typeface="Arial"/>
              </a:rPr>
              <a:t>K-Means Clustering is the simplest and most widely used unsupervised machine learning algorithm for clustering.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Results/Clusters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 smtClean="0"/>
              <a:t>Cluster (0)</a:t>
            </a:r>
            <a:r>
              <a:rPr lang="en-GB" dirty="0" smtClean="0"/>
              <a:t> – A decent variety of neighbourhoods with a moderate concentration of bars. </a:t>
            </a:r>
          </a:p>
          <a:p>
            <a:r>
              <a:rPr lang="en-GB" b="1" dirty="0" smtClean="0"/>
              <a:t>Cluster (1) :</a:t>
            </a:r>
            <a:r>
              <a:rPr lang="en-GB" dirty="0" smtClean="0"/>
              <a:t> The most variety of neighbourhoods with a moderate concentration of bars.  </a:t>
            </a:r>
          </a:p>
          <a:p>
            <a:r>
              <a:rPr lang="en-GB" b="1" dirty="0" smtClean="0"/>
              <a:t>Cluster (2) :  </a:t>
            </a:r>
            <a:r>
              <a:rPr lang="en-GB" dirty="0" err="1" smtClean="0"/>
              <a:t>Harbord</a:t>
            </a:r>
            <a:r>
              <a:rPr lang="en-GB" dirty="0" smtClean="0"/>
              <a:t> and University of Toronto areas, contains a high amount of bars. </a:t>
            </a:r>
          </a:p>
          <a:p>
            <a:r>
              <a:rPr lang="en-GB" b="1" dirty="0" smtClean="0"/>
              <a:t>Cluster (3)</a:t>
            </a:r>
            <a:r>
              <a:rPr lang="en-GB" dirty="0" smtClean="0"/>
              <a:t> :  Covers 3 neighbourhoods (Adelaide, King, Richmond) and has a moderate level of bars.</a:t>
            </a:r>
          </a:p>
          <a:p>
            <a:r>
              <a:rPr lang="en-GB" b="1" dirty="0" smtClean="0"/>
              <a:t>Cluster (4) : </a:t>
            </a:r>
            <a:r>
              <a:rPr lang="en-GB" dirty="0" smtClean="0"/>
              <a:t>Two neighbourhood (Ryerson, Garden District) with a low level of bars. </a:t>
            </a:r>
          </a:p>
          <a:p>
            <a:r>
              <a:rPr lang="en-GB" b="1" dirty="0" smtClean="0"/>
              <a:t>Cluster (5)</a:t>
            </a:r>
            <a:r>
              <a:rPr lang="en-GB" dirty="0" smtClean="0"/>
              <a:t> : Single neighbourhood (Central Bay Street) with a moderate concentration of bars. </a:t>
            </a:r>
          </a:p>
          <a:p>
            <a:r>
              <a:rPr lang="en-GB" b="1" dirty="0" smtClean="0"/>
              <a:t>Cluster (6)</a:t>
            </a:r>
            <a:r>
              <a:rPr lang="en-GB" dirty="0" smtClean="0"/>
              <a:t> : This cluster contains a high concentration of bars, which contains the Chinatown, Grange Park and Kensington 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Observations/Conclusion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264248" y="1218415"/>
            <a:ext cx="7239671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/>
              <a:t>Cluster </a:t>
            </a:r>
            <a:r>
              <a:rPr lang="en-GB" sz="1800" dirty="0" smtClean="0"/>
              <a:t>4, the Ryerson and Garden District areas have the lowest concentration of bars so would be a great place to consider investing in opening a new bar. </a:t>
            </a:r>
            <a:endParaRPr lang="en-GB" sz="1800" dirty="0" smtClean="0"/>
          </a:p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GB" sz="1800" dirty="0" smtClean="0"/>
              <a:t>Cluster 2 unsurprisingly has a high concentration of bars because it covers a student area (University of Toronto </a:t>
            </a:r>
            <a:r>
              <a:rPr lang="en-GB" sz="1800" dirty="0" err="1" smtClean="0"/>
              <a:t>neighborhood</a:t>
            </a:r>
            <a:r>
              <a:rPr lang="en-GB" sz="1800" dirty="0" smtClean="0"/>
              <a:t>).</a:t>
            </a:r>
          </a:p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/>
              <a:t>Cluster 6 has the highest concentration of bars (Chinatown</a:t>
            </a:r>
            <a:r>
              <a:rPr lang="en-GB" sz="1800" dirty="0" smtClean="0"/>
              <a:t>, Grange </a:t>
            </a:r>
            <a:r>
              <a:rPr lang="en-GB" sz="1800" dirty="0" smtClean="0"/>
              <a:t>Park and </a:t>
            </a:r>
            <a:r>
              <a:rPr lang="en-GB" sz="1800" dirty="0" smtClean="0"/>
              <a:t>Kensington </a:t>
            </a:r>
            <a:r>
              <a:rPr lang="en-GB" sz="1800" dirty="0" smtClean="0"/>
              <a:t>Market regions) </a:t>
            </a:r>
          </a:p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GB" sz="1800" dirty="0" smtClean="0"/>
              <a:t>Clusters  0, 1, 3, and 5 have moderately high concentrations of bars. </a:t>
            </a:r>
            <a:endParaRPr lang="en-GB" sz="1800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473</Words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Montserrat</vt:lpstr>
      <vt:lpstr>Lato</vt:lpstr>
      <vt:lpstr>Wingdings</vt:lpstr>
      <vt:lpstr>Focus</vt:lpstr>
      <vt:lpstr>Battle of the Neighborhoods</vt:lpstr>
      <vt:lpstr>Introduction</vt:lpstr>
      <vt:lpstr>Business Problem</vt:lpstr>
      <vt:lpstr>Data Description</vt:lpstr>
      <vt:lpstr>Methodology</vt:lpstr>
      <vt:lpstr>Results/Clusters</vt:lpstr>
      <vt:lpstr>Observations/Conclusion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Owner</dc:creator>
  <cp:lastModifiedBy>Owner</cp:lastModifiedBy>
  <cp:revision>4</cp:revision>
  <dcterms:modified xsi:type="dcterms:W3CDTF">2019-05-02T23:15:44Z</dcterms:modified>
</cp:coreProperties>
</file>