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3" r:id="rId5"/>
    <p:sldId id="264" r:id="rId6"/>
    <p:sldId id="297" r:id="rId7"/>
    <p:sldId id="300" r:id="rId8"/>
    <p:sldId id="301" r:id="rId9"/>
    <p:sldId id="298" r:id="rId10"/>
    <p:sldId id="299" r:id="rId11"/>
    <p:sldId id="302" r:id="rId12"/>
    <p:sldId id="303" r:id="rId13"/>
    <p:sldId id="307" r:id="rId14"/>
    <p:sldId id="308" r:id="rId15"/>
    <p:sldId id="306" r:id="rId16"/>
    <p:sldId id="274" r:id="rId17"/>
    <p:sldId id="304" r:id="rId18"/>
    <p:sldId id="305" r:id="rId19"/>
    <p:sldId id="296" r:id="rId20"/>
    <p:sldId id="273" r:id="rId21"/>
    <p:sldId id="271" r:id="rId22"/>
    <p:sldId id="279" r:id="rId23"/>
    <p:sldId id="270" r:id="rId24"/>
    <p:sldId id="280" r:id="rId25"/>
    <p:sldId id="275" r:id="rId26"/>
    <p:sldId id="277" r:id="rId27"/>
    <p:sldId id="276" r:id="rId28"/>
    <p:sldId id="290" r:id="rId29"/>
    <p:sldId id="292" r:id="rId30"/>
    <p:sldId id="293" r:id="rId31"/>
    <p:sldId id="284" r:id="rId32"/>
    <p:sldId id="285" r:id="rId33"/>
    <p:sldId id="287" r:id="rId34"/>
    <p:sldId id="286" r:id="rId35"/>
    <p:sldId id="288" r:id="rId36"/>
    <p:sldId id="265" r:id="rId37"/>
    <p:sldId id="266" r:id="rId38"/>
    <p:sldId id="26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24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hadoopilluminated.com/hadoop_illuminate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hadoop.apache.org/docs/current/hadoop-mapreduce-client/hadoop-mapreduce-client-core/MapReduceTutorial.html" TargetMode="External"/><Relationship Id="rId2" Type="http://schemas.openxmlformats.org/officeDocument/2006/relationships/hyperlink" Target="https://developer.yahoo.com/hadoop/tutori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facebook.com/visualstudio.us/videos/1885175121712910/"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hyperlink" Target="http://www.slideshare.net/marin_dimitrov/nosql-databases-358444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loudera.com/content/cloudera/en/home.html" TargetMode="External"/><Relationship Id="rId2" Type="http://schemas.openxmlformats.org/officeDocument/2006/relationships/hyperlink" Target="http://www.datasciencecentral.com/profiles/blogs/practical-illustration-of-map-reduce-hadoop-style-on-real-data" TargetMode="External"/><Relationship Id="rId1" Type="http://schemas.openxmlformats.org/officeDocument/2006/relationships/slideLayout" Target="../slideLayouts/slideLayout2.xml"/><Relationship Id="rId5" Type="http://schemas.openxmlformats.org/officeDocument/2006/relationships/hyperlink" Target="http://www.slideshare.net/marin_dimitrov/nosql-databases-3584443" TargetMode="External"/><Relationship Id="rId4" Type="http://schemas.openxmlformats.org/officeDocument/2006/relationships/hyperlink" Target="http://hadoop.apache.org/docs/current/hadoop-mapreduce-client/hadoop-mapreduce-client-core/MapReduceTutorial.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nytimes.com/docs/movie_reviews_api/" TargetMode="External"/><Relationship Id="rId2" Type="http://schemas.openxmlformats.org/officeDocument/2006/relationships/hyperlink" Target="http://www.datasciencecentral.com/profiles/blogs/20-free-big-data-sources-everyone-should-check-out" TargetMode="External"/><Relationship Id="rId1" Type="http://schemas.openxmlformats.org/officeDocument/2006/relationships/slideLayout" Target="../slideLayouts/slideLayout2.xml"/><Relationship Id="rId5" Type="http://schemas.openxmlformats.org/officeDocument/2006/relationships/hyperlink" Target="https://www.data.gov/" TargetMode="External"/><Relationship Id="rId4" Type="http://schemas.openxmlformats.org/officeDocument/2006/relationships/hyperlink" Target="http://hadoopilluminated.com/hadoop_illuminated/index.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data-store-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fontAlgn="base"/>
            <a:r>
              <a:rPr lang="en-US" b="1" dirty="0" smtClean="0"/>
              <a:t>Big Data</a:t>
            </a:r>
            <a:br>
              <a:rPr lang="en-US" b="1" dirty="0" smtClean="0"/>
            </a:br>
            <a:r>
              <a:rPr lang="en-US" sz="3600" b="1" dirty="0" smtClean="0"/>
              <a:t>aka NoSQL</a:t>
            </a:r>
            <a:br>
              <a:rPr lang="en-US" sz="3600" b="1" dirty="0" smtClean="0"/>
            </a:br>
            <a:r>
              <a:rPr lang="en-US" sz="3600" b="1" dirty="0" smtClean="0"/>
              <a:t>(No SQL or more correctly, N</a:t>
            </a:r>
            <a:r>
              <a:rPr lang="en-US" sz="3600" dirty="0" smtClean="0"/>
              <a:t>ot</a:t>
            </a:r>
            <a:r>
              <a:rPr lang="en-US" sz="3600" b="1" dirty="0" smtClean="0"/>
              <a:t> O</a:t>
            </a:r>
            <a:r>
              <a:rPr lang="en-US" sz="3600" dirty="0" smtClean="0"/>
              <a:t>nly</a:t>
            </a:r>
            <a:r>
              <a:rPr lang="en-US" sz="3600" b="1" dirty="0" smtClean="0"/>
              <a:t> SQL</a:t>
            </a:r>
            <a:endParaRPr lang="en-US" sz="3600" b="1" dirty="0"/>
          </a:p>
        </p:txBody>
      </p:sp>
      <p:sp>
        <p:nvSpPr>
          <p:cNvPr id="3" name="Subtitle 2"/>
          <p:cNvSpPr>
            <a:spLocks noGrp="1"/>
          </p:cNvSpPr>
          <p:nvPr>
            <p:ph type="subTitle" idx="1"/>
          </p:nvPr>
        </p:nvSpPr>
        <p:spPr/>
        <p:txBody>
          <a:bodyPr/>
          <a:lstStyle/>
          <a:p>
            <a:r>
              <a:rPr lang="en-US" dirty="0" smtClean="0"/>
              <a:t>Kurt Friedrich</a:t>
            </a:r>
          </a:p>
          <a:p>
            <a:r>
              <a:rPr lang="en-US" dirty="0" smtClean="0"/>
              <a:t>Winter </a:t>
            </a:r>
            <a:r>
              <a:rPr lang="en-US" dirty="0" smtClean="0"/>
              <a:t>2019</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381000"/>
            <a:ext cx="2362537" cy="1752600"/>
          </a:xfrm>
          <a:prstGeom prst="rect">
            <a:avLst/>
          </a:prstGeom>
        </p:spPr>
      </p:pic>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58608"/>
          </a:xfrm>
        </p:spPr>
        <p:txBody>
          <a:bodyPr>
            <a:noAutofit/>
          </a:bodyPr>
          <a:lstStyle/>
          <a:p>
            <a:pPr algn="l"/>
            <a:r>
              <a:rPr lang="en-US" sz="2000" dirty="0"/>
              <a:t>Since the data structure is described, the store can offer more function, such as indexing fields within the document, so then code is not limited to query only using the key.</a:t>
            </a:r>
            <a:br>
              <a:rPr lang="en-US" sz="2000" dirty="0"/>
            </a:br>
            <a:r>
              <a:rPr lang="en-US" sz="2000" dirty="0"/>
              <a:t>They allow fetching an entire page's data, so Facebook and Amazon use them.</a:t>
            </a:r>
          </a:p>
        </p:txBody>
      </p:sp>
      <p:pic>
        <p:nvPicPr>
          <p:cNvPr id="1030" name="Picture 6" descr="https://docs.microsoft.com/en-us/azure/architecture/guide/technology-choices/images/docu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60" y="2591165"/>
            <a:ext cx="2847975"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62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300"/>
            <a:ext cx="8229600" cy="850777"/>
          </a:xfrm>
        </p:spPr>
        <p:txBody>
          <a:bodyPr>
            <a:normAutofit/>
          </a:bodyPr>
          <a:lstStyle/>
          <a:p>
            <a:r>
              <a:rPr lang="en-US" sz="3600" dirty="0"/>
              <a:t>Column-family databases </a:t>
            </a:r>
          </a:p>
        </p:txBody>
      </p:sp>
      <p:sp>
        <p:nvSpPr>
          <p:cNvPr id="3" name="Content Placeholder 2"/>
          <p:cNvSpPr>
            <a:spLocks noGrp="1"/>
          </p:cNvSpPr>
          <p:nvPr>
            <p:ph idx="1"/>
          </p:nvPr>
        </p:nvSpPr>
        <p:spPr>
          <a:xfrm>
            <a:off x="386862" y="1116624"/>
            <a:ext cx="8229600" cy="5671038"/>
          </a:xfrm>
        </p:spPr>
        <p:txBody>
          <a:bodyPr>
            <a:noAutofit/>
          </a:bodyPr>
          <a:lstStyle/>
          <a:p>
            <a:r>
              <a:rPr lang="en-US" sz="1800" dirty="0"/>
              <a:t>A column-family database organizes data into rows and columns. In its simplest form, a column-family database can appear very similar to a relational database, at least conceptually. The real power of a column-family database lies in its </a:t>
            </a:r>
            <a:r>
              <a:rPr lang="en-US" sz="1800" b="1" dirty="0"/>
              <a:t>denormalized approach to structuring sparse data</a:t>
            </a:r>
            <a:r>
              <a:rPr lang="en-US" sz="1800" dirty="0"/>
              <a:t>.</a:t>
            </a:r>
          </a:p>
          <a:p>
            <a:endParaRPr lang="en-US" sz="1800" dirty="0"/>
          </a:p>
          <a:p>
            <a:r>
              <a:rPr lang="en-US" sz="1800" dirty="0"/>
              <a:t>You can think of a column-family database as holding tabular data with rows and columns, but the columns are divided into groups known as column families. Each column family holds a set of columns that are logically related together and are typically retrieved or manipulated as a unit. Other data that is accessed separately can be stored in separate column families. Within a column family, new columns can be added dynamically, and rows can be sparse (that is, a row doesn't need to have a value for every column).</a:t>
            </a:r>
          </a:p>
          <a:p>
            <a:endParaRPr lang="en-US" sz="1800" dirty="0"/>
          </a:p>
          <a:p>
            <a:r>
              <a:rPr lang="en-US" sz="1800" dirty="0"/>
              <a:t>The following diagram shows an example with two column families, Identity and Contact Info. The data for a single entity has the same row key in each column-family. This structure, where the rows for any given object in a column family can vary dynamically, is an important benefit of the column-family approach, making this form of data store highly suited for storing structured, volatile data.</a:t>
            </a:r>
          </a:p>
        </p:txBody>
      </p:sp>
    </p:spTree>
    <p:extLst>
      <p:ext uri="{BB962C8B-B14F-4D97-AF65-F5344CB8AC3E}">
        <p14:creationId xmlns:p14="http://schemas.microsoft.com/office/powerpoint/2010/main" val="359642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785085"/>
          </a:xfrm>
        </p:spPr>
        <p:txBody>
          <a:bodyPr>
            <a:noAutofit/>
          </a:bodyPr>
          <a:lstStyle/>
          <a:p>
            <a:pPr algn="l"/>
            <a:r>
              <a:rPr lang="en-US" sz="1800" dirty="0"/>
              <a:t>Unlike a key/value store or a document database, most column-family databases store data in key order, rather than by computing a hash. </a:t>
            </a:r>
            <a:br>
              <a:rPr lang="en-US" sz="1800" dirty="0"/>
            </a:br>
            <a:r>
              <a:rPr lang="en-US" sz="1800" dirty="0"/>
              <a:t/>
            </a:r>
            <a:br>
              <a:rPr lang="en-US" sz="1800" dirty="0"/>
            </a:br>
            <a:r>
              <a:rPr lang="en-US" sz="1800" dirty="0"/>
              <a:t>Many implementations allow you to create indexes over specific columns in a column-family. Indexes let you retrieve data by columns value, rather than row key.</a:t>
            </a:r>
            <a:br>
              <a:rPr lang="en-US" sz="1800" dirty="0"/>
            </a:br>
            <a:r>
              <a:rPr lang="en-US" sz="1800" dirty="0"/>
              <a:t/>
            </a:r>
            <a:br>
              <a:rPr lang="en-US" sz="1800" dirty="0"/>
            </a:br>
            <a:r>
              <a:rPr lang="en-US" sz="1800" dirty="0"/>
              <a:t>Lets you store any type of “named” (keyed) data in each row, but then the db can’t offer much functionality since every row can be completely different</a:t>
            </a:r>
            <a:r>
              <a:rPr lang="en-US" sz="1800" dirty="0" smtClean="0"/>
              <a:t>.</a:t>
            </a:r>
            <a:endParaRPr lang="en-US" sz="1800" dirty="0"/>
          </a:p>
        </p:txBody>
      </p:sp>
      <p:pic>
        <p:nvPicPr>
          <p:cNvPr id="4098" name="Picture 2" descr="https://docs.microsoft.com/en-us/azure/architecture/guide/technology-choices/images/column-fami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44" y="3692769"/>
            <a:ext cx="7393529" cy="263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67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26" y="259882"/>
            <a:ext cx="8229600" cy="1121025"/>
          </a:xfrm>
        </p:spPr>
        <p:txBody>
          <a:bodyPr>
            <a:noAutofit/>
          </a:bodyPr>
          <a:lstStyle/>
          <a:p>
            <a:r>
              <a:rPr lang="en-US" sz="3200" dirty="0"/>
              <a:t>Hadoop is an open source software stack that runs on a cluster of machines. </a:t>
            </a:r>
            <a:endParaRPr lang="en-US" sz="3600" dirty="0"/>
          </a:p>
        </p:txBody>
      </p:sp>
      <p:sp>
        <p:nvSpPr>
          <p:cNvPr id="3" name="Content Placeholder 2"/>
          <p:cNvSpPr>
            <a:spLocks noGrp="1"/>
          </p:cNvSpPr>
          <p:nvPr>
            <p:ph idx="1"/>
          </p:nvPr>
        </p:nvSpPr>
        <p:spPr>
          <a:xfrm>
            <a:off x="476451" y="1745382"/>
            <a:ext cx="8229600" cy="4038600"/>
          </a:xfrm>
        </p:spPr>
        <p:txBody>
          <a:bodyPr>
            <a:normAutofit fontScale="92500" lnSpcReduction="10000"/>
          </a:bodyPr>
          <a:lstStyle/>
          <a:p>
            <a:pPr fontAlgn="base"/>
            <a:r>
              <a:rPr lang="en-US" sz="2800" dirty="0"/>
              <a:t>Hadoop provides distributed storage and distributed processing for very large data sets</a:t>
            </a:r>
            <a:r>
              <a:rPr lang="en-US" sz="2800" dirty="0" smtClean="0"/>
              <a:t>.</a:t>
            </a:r>
          </a:p>
          <a:p>
            <a:pPr fontAlgn="base"/>
            <a:endParaRPr lang="en-US" sz="2800" dirty="0"/>
          </a:p>
          <a:p>
            <a:pPr fontAlgn="base"/>
            <a:r>
              <a:rPr lang="en-US" sz="2800" dirty="0" smtClean="0"/>
              <a:t>Hadoop </a:t>
            </a:r>
            <a:r>
              <a:rPr lang="en-US" sz="2800" dirty="0"/>
              <a:t>allows </a:t>
            </a:r>
            <a:r>
              <a:rPr lang="en-US" sz="2800" dirty="0" smtClean="0"/>
              <a:t>you to </a:t>
            </a:r>
            <a:r>
              <a:rPr lang="en-US" sz="2800" dirty="0"/>
              <a:t>capture new </a:t>
            </a:r>
            <a:r>
              <a:rPr lang="en-US" sz="2800" dirty="0" smtClean="0"/>
              <a:t>types or </a:t>
            </a:r>
            <a:r>
              <a:rPr lang="en-US" sz="2800" dirty="0"/>
              <a:t>more </a:t>
            </a:r>
            <a:r>
              <a:rPr lang="en-US" sz="2800" dirty="0" smtClean="0"/>
              <a:t>data</a:t>
            </a:r>
          </a:p>
          <a:p>
            <a:pPr fontAlgn="base"/>
            <a:endParaRPr lang="en-US" sz="2800" dirty="0" smtClean="0"/>
          </a:p>
          <a:p>
            <a:pPr fontAlgn="base"/>
            <a:r>
              <a:rPr lang="en-US" sz="2800" dirty="0"/>
              <a:t>With Hadoop, you can store data </a:t>
            </a:r>
            <a:r>
              <a:rPr lang="en-US" sz="2800" dirty="0" smtClean="0"/>
              <a:t>longer ($ per </a:t>
            </a:r>
            <a:r>
              <a:rPr lang="en-US" sz="2800" dirty="0" err="1" smtClean="0"/>
              <a:t>Gbyte</a:t>
            </a:r>
            <a:r>
              <a:rPr lang="en-US" sz="2800" dirty="0" smtClean="0"/>
              <a:t> is cheaper)</a:t>
            </a:r>
          </a:p>
          <a:p>
            <a:pPr fontAlgn="base"/>
            <a:endParaRPr lang="en-US" sz="2800" dirty="0" smtClean="0"/>
          </a:p>
          <a:p>
            <a:pPr fontAlgn="base"/>
            <a:r>
              <a:rPr lang="en-US" sz="2800" dirty="0"/>
              <a:t>Hadoop provides scalable analytics</a:t>
            </a:r>
          </a:p>
          <a:p>
            <a:pPr lvl="1"/>
            <a:endParaRPr lang="en-US" dirty="0"/>
          </a:p>
        </p:txBody>
      </p:sp>
    </p:spTree>
    <p:extLst>
      <p:ext uri="{BB962C8B-B14F-4D97-AF65-F5344CB8AC3E}">
        <p14:creationId xmlns:p14="http://schemas.microsoft.com/office/powerpoint/2010/main" val="20809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As used by (this is a </a:t>
            </a:r>
            <a:r>
              <a:rPr lang="en-US" sz="3600" dirty="0" smtClean="0"/>
              <a:t>7 </a:t>
            </a:r>
            <a:r>
              <a:rPr lang="en-US" sz="3600" dirty="0" smtClean="0"/>
              <a:t>year old slide!)</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fontAlgn="base"/>
            <a:r>
              <a:rPr lang="en-US" sz="2400" dirty="0"/>
              <a:t>2012 US Presidential </a:t>
            </a:r>
            <a:r>
              <a:rPr lang="en-US" sz="2400" dirty="0" smtClean="0"/>
              <a:t>Election</a:t>
            </a:r>
          </a:p>
          <a:p>
            <a:pPr lvl="1" fontAlgn="base"/>
            <a:r>
              <a:rPr lang="en-US" sz="2000" dirty="0" smtClean="0"/>
              <a:t>How </a:t>
            </a:r>
            <a:r>
              <a:rPr lang="en-US" sz="2000" dirty="0"/>
              <a:t>Big Data help Obama win re-election - by Michael </a:t>
            </a:r>
            <a:r>
              <a:rPr lang="en-US" sz="2000" dirty="0" smtClean="0"/>
              <a:t>Lynch</a:t>
            </a:r>
          </a:p>
          <a:p>
            <a:pPr fontAlgn="base"/>
            <a:r>
              <a:rPr lang="en-US" sz="2400" dirty="0"/>
              <a:t>Dodd-Frank Compliance at a </a:t>
            </a:r>
            <a:r>
              <a:rPr lang="en-US" sz="2400" dirty="0" smtClean="0"/>
              <a:t>bank</a:t>
            </a:r>
          </a:p>
          <a:p>
            <a:pPr lvl="1" fontAlgn="base"/>
            <a:r>
              <a:rPr lang="en-US" sz="2000" dirty="0"/>
              <a:t>leading retail bank is using Cloudera and </a:t>
            </a:r>
            <a:r>
              <a:rPr lang="en-US" sz="2000" dirty="0" err="1"/>
              <a:t>Datameer</a:t>
            </a:r>
            <a:r>
              <a:rPr lang="en-US" sz="2000" dirty="0"/>
              <a:t> to validate data accuracy and quality to comply with regulations like </a:t>
            </a:r>
            <a:r>
              <a:rPr lang="en-US" sz="2000" dirty="0" smtClean="0"/>
              <a:t>Dodd-Frank</a:t>
            </a:r>
          </a:p>
          <a:p>
            <a:pPr fontAlgn="base"/>
            <a:r>
              <a:rPr lang="en-US" sz="2400" dirty="0"/>
              <a:t>A health IT company instituted a policy of saving seven years of historical claims and remit data, but </a:t>
            </a:r>
            <a:r>
              <a:rPr lang="en-US" sz="2400" dirty="0" smtClean="0"/>
              <a:t>to meet the </a:t>
            </a:r>
            <a:r>
              <a:rPr lang="en-US" sz="2400" dirty="0"/>
              <a:t>data retention requirement while processing millions of claims every </a:t>
            </a:r>
            <a:r>
              <a:rPr lang="en-US" sz="2400" dirty="0" smtClean="0"/>
              <a:t>day required Hadoop</a:t>
            </a:r>
          </a:p>
          <a:p>
            <a:pPr fontAlgn="base"/>
            <a:r>
              <a:rPr lang="en-US" sz="2400" dirty="0"/>
              <a:t>Monitoring patient vitals at Los Angeles Children's </a:t>
            </a:r>
            <a:r>
              <a:rPr lang="en-US" sz="2400" dirty="0" smtClean="0"/>
              <a:t>Hospital</a:t>
            </a:r>
          </a:p>
          <a:p>
            <a:pPr lvl="1" fontAlgn="base"/>
            <a:r>
              <a:rPr lang="en-US" sz="2000" dirty="0"/>
              <a:t> </a:t>
            </a:r>
            <a:r>
              <a:rPr lang="en-US" sz="2000" dirty="0" smtClean="0"/>
              <a:t>Couldn’t collect billions of </a:t>
            </a:r>
            <a:r>
              <a:rPr lang="en-US" sz="2000" dirty="0"/>
              <a:t>data points from sensors / machines attached to the </a:t>
            </a:r>
            <a:r>
              <a:rPr lang="en-US" sz="2000" dirty="0" smtClean="0"/>
              <a:t>patients so data had to be </a:t>
            </a:r>
            <a:r>
              <a:rPr lang="en-US" sz="2000" dirty="0"/>
              <a:t>periodically </a:t>
            </a:r>
            <a:r>
              <a:rPr lang="en-US" sz="2000" dirty="0" smtClean="0"/>
              <a:t>purged</a:t>
            </a:r>
          </a:p>
          <a:p>
            <a:pPr fontAlgn="base"/>
            <a:r>
              <a:rPr lang="en-US" sz="2400" dirty="0"/>
              <a:t>Nokia collects and analyzes vast amounts of data from mobile </a:t>
            </a:r>
            <a:r>
              <a:rPr lang="en-US" sz="2400" dirty="0" smtClean="0"/>
              <a:t>phones</a:t>
            </a:r>
          </a:p>
          <a:p>
            <a:pPr lvl="1" fontAlgn="base"/>
            <a:r>
              <a:rPr lang="en-US" sz="2000" dirty="0"/>
              <a:t>Dealing with 100TB of structured data and 500TB+ of semi-structured </a:t>
            </a:r>
            <a:r>
              <a:rPr lang="en-US" sz="2000" dirty="0" smtClean="0"/>
              <a:t>data, 10s </a:t>
            </a:r>
            <a:r>
              <a:rPr lang="en-US" sz="2000" dirty="0"/>
              <a:t>of PB across Nokia, 1TB / day</a:t>
            </a:r>
          </a:p>
          <a:p>
            <a:pPr lvl="1"/>
            <a:endParaRPr lang="en-US" sz="2400" dirty="0"/>
          </a:p>
        </p:txBody>
      </p:sp>
    </p:spTree>
    <p:extLst>
      <p:ext uri="{BB962C8B-B14F-4D97-AF65-F5344CB8AC3E}">
        <p14:creationId xmlns:p14="http://schemas.microsoft.com/office/powerpoint/2010/main" val="320983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has 2 major components and we will look at each.</a:t>
            </a:r>
            <a:endParaRPr lang="en-US" dirty="0"/>
          </a:p>
        </p:txBody>
      </p:sp>
      <p:sp>
        <p:nvSpPr>
          <p:cNvPr id="3" name="Content Placeholder 2"/>
          <p:cNvSpPr>
            <a:spLocks noGrp="1"/>
          </p:cNvSpPr>
          <p:nvPr>
            <p:ph idx="1"/>
          </p:nvPr>
        </p:nvSpPr>
        <p:spPr/>
        <p:txBody>
          <a:bodyPr>
            <a:normAutofit lnSpcReduction="10000"/>
          </a:bodyPr>
          <a:lstStyle/>
          <a:p>
            <a:r>
              <a:rPr lang="en-US" dirty="0" smtClean="0"/>
              <a:t>A highly scalable, distributed, fault tolerant file system that runs on a cluster of cheap computers.</a:t>
            </a:r>
          </a:p>
          <a:p>
            <a:r>
              <a:rPr lang="en-US" dirty="0" smtClean="0"/>
              <a:t>An implementation of the Map-Reduce paradigm that allows a problem to be farmed out and run on the CPUs of that same cluster of many cheap computers, and solved in parallel. (</a:t>
            </a:r>
            <a:r>
              <a:rPr lang="en-US" i="1" dirty="0" smtClean="0"/>
              <a:t>IF the nature of the problem is amenable to parallelization!)</a:t>
            </a:r>
            <a:endParaRPr lang="en-US" i="1" dirty="0"/>
          </a:p>
        </p:txBody>
      </p:sp>
    </p:spTree>
    <p:extLst>
      <p:ext uri="{BB962C8B-B14F-4D97-AF65-F5344CB8AC3E}">
        <p14:creationId xmlns:p14="http://schemas.microsoft.com/office/powerpoint/2010/main" val="332456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Hadoop: an important NoSQL implementation. </a:t>
            </a:r>
            <a:br>
              <a:rPr lang="en-US" sz="3600" dirty="0" smtClean="0"/>
            </a:br>
            <a:r>
              <a:rPr lang="en-US" sz="3600" b="1" dirty="0" smtClean="0"/>
              <a:t>Scale out storage and compute</a:t>
            </a:r>
            <a:endParaRPr lang="en-US" sz="3600" b="1" dirty="0"/>
          </a:p>
        </p:txBody>
      </p:sp>
      <p:sp>
        <p:nvSpPr>
          <p:cNvPr id="3" name="Content Placeholder 2"/>
          <p:cNvSpPr>
            <a:spLocks noGrp="1"/>
          </p:cNvSpPr>
          <p:nvPr>
            <p:ph idx="1"/>
          </p:nvPr>
        </p:nvSpPr>
        <p:spPr>
          <a:xfrm>
            <a:off x="457200" y="1219200"/>
            <a:ext cx="8229600" cy="2057400"/>
          </a:xfrm>
        </p:spPr>
        <p:txBody>
          <a:bodyPr>
            <a:normAutofit/>
          </a:bodyPr>
          <a:lstStyle/>
          <a:p>
            <a:pPr fontAlgn="base"/>
            <a:r>
              <a:rPr lang="en-US" sz="2400" dirty="0"/>
              <a:t>Say we need to store lots of photos. We will start with a single disk. When we exceed a single disk, we may use a few disks stacked on a machine. When we max out all the disks on a single machine, we need to get a bunch of machines, each with a bunch of disks.</a:t>
            </a:r>
            <a:endParaRPr lang="en-US" sz="2000" dirty="0"/>
          </a:p>
        </p:txBody>
      </p:sp>
      <p:pic>
        <p:nvPicPr>
          <p:cNvPr id="4098" name="Picture 2" descr="Scaling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7144907"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5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HDFS, or the Hadoop Distributed File System</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fontAlgn="base"/>
            <a:r>
              <a:rPr lang="en-US" sz="2800" dirty="0" smtClean="0"/>
              <a:t>HDFS gives </a:t>
            </a:r>
            <a:r>
              <a:rPr lang="en-US" sz="2800" dirty="0"/>
              <a:t>the programmer </a:t>
            </a:r>
            <a:r>
              <a:rPr lang="en-US" sz="2800" dirty="0" smtClean="0"/>
              <a:t>effectively unlimited storage using horizontal </a:t>
            </a:r>
            <a:r>
              <a:rPr lang="en-US" sz="2800" dirty="0"/>
              <a:t>scalability. </a:t>
            </a:r>
            <a:endParaRPr lang="en-US" sz="2800" dirty="0" smtClean="0"/>
          </a:p>
          <a:p>
            <a:pPr lvl="1" fontAlgn="base"/>
            <a:r>
              <a:rPr lang="en-US" sz="2400" dirty="0" smtClean="0"/>
              <a:t>Thousands </a:t>
            </a:r>
            <a:r>
              <a:rPr lang="en-US" sz="2400" dirty="0"/>
              <a:t>of servers holding petabytes of data. </a:t>
            </a:r>
            <a:endParaRPr lang="en-US" sz="2400" dirty="0" smtClean="0"/>
          </a:p>
          <a:p>
            <a:pPr lvl="1" fontAlgn="base"/>
            <a:r>
              <a:rPr lang="en-US" sz="2400" dirty="0" smtClean="0"/>
              <a:t>When </a:t>
            </a:r>
            <a:r>
              <a:rPr lang="en-US" sz="2400" dirty="0"/>
              <a:t>you need even more storage, you don't switch to more expensive solutions, but add </a:t>
            </a:r>
            <a:r>
              <a:rPr lang="en-US" sz="2400" dirty="0" smtClean="0"/>
              <a:t>more commodity servers.</a:t>
            </a:r>
            <a:endParaRPr lang="en-US" sz="2400" dirty="0"/>
          </a:p>
          <a:p>
            <a:pPr fontAlgn="base"/>
            <a:r>
              <a:rPr lang="en-US" sz="2800" dirty="0"/>
              <a:t>Commodity hardware. HDFS is designed with relatively cheap commodity hardware in mind. </a:t>
            </a:r>
            <a:r>
              <a:rPr lang="en-US" sz="2800" dirty="0" smtClean="0"/>
              <a:t>It can be structured this way because HDFS </a:t>
            </a:r>
            <a:r>
              <a:rPr lang="en-US" sz="2800" dirty="0"/>
              <a:t>is self-healing and replicating.</a:t>
            </a:r>
          </a:p>
          <a:p>
            <a:pPr fontAlgn="base"/>
            <a:r>
              <a:rPr lang="en-US" sz="2800" dirty="0"/>
              <a:t>Fault tolerance. </a:t>
            </a:r>
            <a:endParaRPr lang="en-US" sz="2800" dirty="0" smtClean="0"/>
          </a:p>
          <a:p>
            <a:pPr lvl="1" fontAlgn="base"/>
            <a:r>
              <a:rPr lang="en-US" sz="2400" dirty="0" smtClean="0"/>
              <a:t>Every </a:t>
            </a:r>
            <a:r>
              <a:rPr lang="en-US" sz="2400" dirty="0"/>
              <a:t>member of the Hadoop </a:t>
            </a:r>
            <a:r>
              <a:rPr lang="en-US" sz="2400" dirty="0" smtClean="0"/>
              <a:t>stack knows </a:t>
            </a:r>
            <a:r>
              <a:rPr lang="en-US" sz="2400" dirty="0"/>
              <a:t>how to deal with hardware failures. If you have 10 thousand servers, then you will see one server fail every day, on average. HDFS foresees that by replicating the data, by default three times, on different data node servers. Thus, if one data node fails, the other two can be used to restore the third one in a different place</a:t>
            </a:r>
            <a:endParaRPr lang="en-US" sz="2000" dirty="0"/>
          </a:p>
        </p:txBody>
      </p:sp>
    </p:spTree>
    <p:extLst>
      <p:ext uri="{BB962C8B-B14F-4D97-AF65-F5344CB8AC3E}">
        <p14:creationId xmlns:p14="http://schemas.microsoft.com/office/powerpoint/2010/main" val="232274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65"/>
          </a:xfrm>
        </p:spPr>
        <p:txBody>
          <a:bodyPr>
            <a:normAutofit/>
          </a:bodyPr>
          <a:lstStyle/>
          <a:p>
            <a:r>
              <a:rPr lang="en-US" sz="2800" dirty="0" smtClean="0"/>
              <a:t>HDFS with </a:t>
            </a:r>
            <a:r>
              <a:rPr lang="en-US" sz="2800" dirty="0"/>
              <a:t>replication factor of 3</a:t>
            </a:r>
            <a:endParaRPr lang="en-US" sz="2000"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30" y="1159708"/>
            <a:ext cx="8693140" cy="484920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737988" y="6399108"/>
            <a:ext cx="2154372" cy="369332"/>
          </a:xfrm>
          <a:prstGeom prst="rect">
            <a:avLst/>
          </a:prstGeom>
          <a:noFill/>
        </p:spPr>
        <p:txBody>
          <a:bodyPr wrap="none" rtlCol="0">
            <a:spAutoFit/>
          </a:bodyPr>
          <a:lstStyle/>
          <a:p>
            <a:r>
              <a:rPr lang="en-US" dirty="0"/>
              <a:t>Eventual </a:t>
            </a:r>
            <a:r>
              <a:rPr lang="en-US" dirty="0" smtClean="0"/>
              <a:t>Consistency</a:t>
            </a:r>
            <a:endParaRPr lang="en-US" dirty="0"/>
          </a:p>
        </p:txBody>
      </p:sp>
      <p:sp>
        <p:nvSpPr>
          <p:cNvPr id="26" name="TextBox 25"/>
          <p:cNvSpPr txBox="1"/>
          <p:nvPr/>
        </p:nvSpPr>
        <p:spPr>
          <a:xfrm>
            <a:off x="5578510" y="1734569"/>
            <a:ext cx="2704715" cy="369332"/>
          </a:xfrm>
          <a:prstGeom prst="rect">
            <a:avLst/>
          </a:prstGeom>
          <a:noFill/>
        </p:spPr>
        <p:txBody>
          <a:bodyPr wrap="none" rtlCol="0">
            <a:spAutoFit/>
          </a:bodyPr>
          <a:lstStyle/>
          <a:p>
            <a:r>
              <a:rPr lang="en-US" dirty="0" smtClean="0"/>
              <a:t>3, 5, 7? Nodes run as </a:t>
            </a:r>
            <a:r>
              <a:rPr lang="en-US" dirty="0"/>
              <a:t>ACID,</a:t>
            </a:r>
          </a:p>
        </p:txBody>
      </p:sp>
      <p:sp>
        <p:nvSpPr>
          <p:cNvPr id="24" name="Right Brace 23"/>
          <p:cNvSpPr/>
          <p:nvPr/>
        </p:nvSpPr>
        <p:spPr>
          <a:xfrm rot="5400000">
            <a:off x="4369798" y="1992486"/>
            <a:ext cx="617094" cy="82480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173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32" y="1135464"/>
            <a:ext cx="8611012" cy="483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On line book</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800" u="sng" dirty="0">
                <a:hlinkClick r:id="rId2"/>
              </a:rPr>
              <a:t>http://</a:t>
            </a:r>
            <a:r>
              <a:rPr lang="en-US" sz="2800" u="sng" dirty="0" smtClean="0">
                <a:hlinkClick r:id="rId2"/>
              </a:rPr>
              <a:t>hadoopilluminated.com/hadoop_illuminated/index.html</a:t>
            </a:r>
            <a:endParaRPr lang="en-US" sz="2800" u="sng" dirty="0" smtClean="0"/>
          </a:p>
          <a:p>
            <a:endParaRPr lang="en-US" sz="2800" u="sng" dirty="0" smtClean="0"/>
          </a:p>
          <a:p>
            <a:r>
              <a:rPr lang="en-US" sz="2800" dirty="0" smtClean="0"/>
              <a:t>Some of the next few slides came from it</a:t>
            </a:r>
          </a:p>
          <a:p>
            <a:endParaRPr lang="en-US" sz="2800" dirty="0"/>
          </a:p>
        </p:txBody>
      </p:sp>
    </p:spTree>
    <p:extLst>
      <p:ext uri="{BB962C8B-B14F-4D97-AF65-F5344CB8AC3E}">
        <p14:creationId xmlns:p14="http://schemas.microsoft.com/office/powerpoint/2010/main" val="85517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fontAlgn="base"/>
            <a:r>
              <a:rPr lang="en-US" sz="3600" dirty="0"/>
              <a:t>Hadoop clusters scale horizontally</a:t>
            </a:r>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fontAlgn="base"/>
            <a:r>
              <a:rPr lang="en-US" sz="2800" dirty="0" smtClean="0"/>
              <a:t>More </a:t>
            </a:r>
            <a:r>
              <a:rPr lang="en-US" sz="2800" dirty="0"/>
              <a:t>storage and compute power can be achieved by adding more nodes to a Hadoop cluster. This eliminates the need to buy more and more powerful and expensive hardware</a:t>
            </a:r>
            <a:r>
              <a:rPr lang="en-US" sz="2800" dirty="0" smtClean="0"/>
              <a:t>.</a:t>
            </a:r>
          </a:p>
          <a:p>
            <a:pPr lvl="1" fontAlgn="base"/>
            <a:r>
              <a:rPr lang="en-US" sz="2400" dirty="0" smtClean="0"/>
              <a:t>16 4way processers are much cheaper than one 64way processor</a:t>
            </a:r>
          </a:p>
          <a:p>
            <a:pPr lvl="1" fontAlgn="base"/>
            <a:r>
              <a:rPr lang="en-US" sz="2400" dirty="0" smtClean="0"/>
              <a:t>As long as you don’t need shared memory</a:t>
            </a:r>
            <a:endParaRPr lang="en-US" sz="2400" dirty="0"/>
          </a:p>
          <a:p>
            <a:pPr fontAlgn="base"/>
            <a:endParaRPr lang="en-US" sz="2800" dirty="0"/>
          </a:p>
          <a:p>
            <a:pPr fontAlgn="base"/>
            <a:r>
              <a:rPr lang="en-US" sz="2800" dirty="0"/>
              <a:t>Hadoop can handle unstructured / semi-structured </a:t>
            </a:r>
            <a:r>
              <a:rPr lang="en-US" sz="2800" dirty="0" smtClean="0"/>
              <a:t>data</a:t>
            </a:r>
          </a:p>
          <a:p>
            <a:pPr lvl="1" fontAlgn="base"/>
            <a:r>
              <a:rPr lang="en-US" sz="2400" dirty="0" smtClean="0"/>
              <a:t>Hadoop </a:t>
            </a:r>
            <a:r>
              <a:rPr lang="en-US" sz="2400" dirty="0"/>
              <a:t>doesn't enforce a 'schema' on the data it stores. It can handle arbitrary text and binary data. So Hadoop can 'digest' </a:t>
            </a:r>
            <a:r>
              <a:rPr lang="en-US" sz="2400" dirty="0" smtClean="0"/>
              <a:t>unstructured </a:t>
            </a:r>
            <a:r>
              <a:rPr lang="en-US" sz="2400" dirty="0"/>
              <a:t>data easily</a:t>
            </a:r>
            <a:r>
              <a:rPr lang="en-US" sz="2400" dirty="0" smtClean="0"/>
              <a:t>.</a:t>
            </a:r>
            <a:r>
              <a:rPr lang="en-US" sz="2400" dirty="0"/>
              <a:t> </a:t>
            </a:r>
            <a:endParaRPr lang="en-US" sz="2400" dirty="0" smtClean="0"/>
          </a:p>
          <a:p>
            <a:pPr lvl="1" fontAlgn="base"/>
            <a:r>
              <a:rPr lang="en-US" sz="2400" dirty="0" smtClean="0"/>
              <a:t>We’ll </a:t>
            </a:r>
            <a:r>
              <a:rPr lang="en-US" sz="2400" dirty="0"/>
              <a:t>see later why this “good thing” is not always a good </a:t>
            </a:r>
            <a:r>
              <a:rPr lang="en-US" sz="2400" dirty="0" smtClean="0"/>
              <a:t>thing</a:t>
            </a:r>
            <a:endParaRPr lang="en-US" sz="2400" dirty="0"/>
          </a:p>
          <a:p>
            <a:pPr fontAlgn="base"/>
            <a:endParaRPr lang="en-US" sz="2800" dirty="0"/>
          </a:p>
          <a:p>
            <a:pPr fontAlgn="base"/>
            <a:r>
              <a:rPr lang="en-US" sz="2800" dirty="0"/>
              <a:t>Hadoop clusters provides storage and </a:t>
            </a:r>
            <a:r>
              <a:rPr lang="en-US" sz="2800" dirty="0" smtClean="0"/>
              <a:t>computing, so they scale together</a:t>
            </a:r>
            <a:r>
              <a:rPr lang="en-US" sz="2800" dirty="0"/>
              <a:t>.</a:t>
            </a:r>
          </a:p>
          <a:p>
            <a:pPr fontAlgn="base"/>
            <a:endParaRPr lang="en-US" sz="2800" dirty="0"/>
          </a:p>
          <a:p>
            <a:pPr marL="0" indent="0" fontAlgn="base">
              <a:buNone/>
            </a:pPr>
            <a:endParaRPr lang="en-US" sz="2800" dirty="0"/>
          </a:p>
        </p:txBody>
      </p:sp>
    </p:spTree>
    <p:extLst>
      <p:ext uri="{BB962C8B-B14F-4D97-AF65-F5344CB8AC3E}">
        <p14:creationId xmlns:p14="http://schemas.microsoft.com/office/powerpoint/2010/main" val="68797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What does it take to use Hadoop?</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pPr fontAlgn="base"/>
            <a:r>
              <a:rPr lang="en-US" sz="2000" dirty="0"/>
              <a:t>Hadoop is written in Java. So knowing Java helps</a:t>
            </a:r>
          </a:p>
          <a:p>
            <a:pPr fontAlgn="base"/>
            <a:r>
              <a:rPr lang="en-US" sz="2000" dirty="0"/>
              <a:t>Hadoop runs on Linux, so you should know basic Linux command line navigation skills</a:t>
            </a:r>
          </a:p>
          <a:p>
            <a:pPr fontAlgn="base"/>
            <a:r>
              <a:rPr lang="en-US" sz="2000" dirty="0"/>
              <a:t>Some Linux scripting skills will go a long </a:t>
            </a:r>
            <a:r>
              <a:rPr lang="en-US" sz="2000" dirty="0" smtClean="0"/>
              <a:t>way (getting data formatted for input, exporting it, </a:t>
            </a:r>
            <a:r>
              <a:rPr lang="en-US" sz="2000" dirty="0" err="1" smtClean="0"/>
              <a:t>etc</a:t>
            </a:r>
            <a:r>
              <a:rPr lang="en-US" sz="2000" dirty="0" smtClean="0"/>
              <a:t>)	</a:t>
            </a:r>
          </a:p>
          <a:p>
            <a:pPr fontAlgn="base"/>
            <a:r>
              <a:rPr lang="en-US" sz="2000" dirty="0" smtClean="0"/>
              <a:t>But you </a:t>
            </a:r>
            <a:r>
              <a:rPr lang="en-US" sz="2000" dirty="0"/>
              <a:t>don't </a:t>
            </a:r>
            <a:r>
              <a:rPr lang="en-US" sz="2000" dirty="0" smtClean="0"/>
              <a:t>have </a:t>
            </a:r>
            <a:r>
              <a:rPr lang="en-US" sz="2000" dirty="0"/>
              <a:t>to write Java Map Reduce code to extract data out of Hadoop. </a:t>
            </a:r>
            <a:endParaRPr lang="en-US" sz="2000" dirty="0" smtClean="0"/>
          </a:p>
          <a:p>
            <a:pPr lvl="1" fontAlgn="base"/>
            <a:r>
              <a:rPr lang="en-US" sz="2000" dirty="0" smtClean="0"/>
              <a:t>You </a:t>
            </a:r>
            <a:r>
              <a:rPr lang="en-US" sz="2000" dirty="0"/>
              <a:t>can use </a:t>
            </a:r>
            <a:r>
              <a:rPr lang="en-US" sz="2000" b="1" dirty="0" smtClean="0"/>
              <a:t>Hive</a:t>
            </a:r>
            <a:r>
              <a:rPr lang="en-US" sz="2000" dirty="0" smtClean="0"/>
              <a:t>’s </a:t>
            </a:r>
            <a:r>
              <a:rPr lang="en-US" sz="2000" dirty="0"/>
              <a:t>SQL-like queries </a:t>
            </a:r>
            <a:r>
              <a:rPr lang="en-US" sz="2000" dirty="0" smtClean="0"/>
              <a:t>or a special data manipulation language, </a:t>
            </a:r>
            <a:r>
              <a:rPr lang="en-US" sz="2000" b="1" dirty="0" smtClean="0"/>
              <a:t>Pig.  </a:t>
            </a:r>
          </a:p>
          <a:p>
            <a:pPr lvl="1" fontAlgn="base"/>
            <a:r>
              <a:rPr lang="en-US" sz="2000" dirty="0" smtClean="0"/>
              <a:t>They both convert your solution into a Java parallel map reduce implementation</a:t>
            </a:r>
          </a:p>
          <a:p>
            <a:pPr lvl="1" fontAlgn="base"/>
            <a:r>
              <a:rPr lang="en-US" sz="2000" dirty="0" smtClean="0"/>
              <a:t>&gt;&gt; </a:t>
            </a:r>
            <a:r>
              <a:rPr lang="en-US" sz="2000" dirty="0" smtClean="0"/>
              <a:t>We are going to </a:t>
            </a:r>
            <a:r>
              <a:rPr lang="en-US" sz="2000" dirty="0" smtClean="0"/>
              <a:t>run to Java map-reduce programs, and then put </a:t>
            </a:r>
            <a:r>
              <a:rPr lang="en-US" sz="2000" dirty="0" smtClean="0"/>
              <a:t>a toe into </a:t>
            </a:r>
            <a:r>
              <a:rPr lang="en-US" sz="2000" dirty="0" smtClean="0"/>
              <a:t>Pig</a:t>
            </a:r>
            <a:endParaRPr lang="en-US" sz="2000" dirty="0"/>
          </a:p>
        </p:txBody>
      </p:sp>
    </p:spTree>
    <p:extLst>
      <p:ext uri="{BB962C8B-B14F-4D97-AF65-F5344CB8AC3E}">
        <p14:creationId xmlns:p14="http://schemas.microsoft.com/office/powerpoint/2010/main" val="394723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fontAlgn="base"/>
            <a:r>
              <a:rPr lang="en-US" sz="3600" dirty="0"/>
              <a:t>Pig - Big Data </a:t>
            </a:r>
            <a:r>
              <a:rPr lang="en-US" sz="3600" dirty="0" smtClean="0"/>
              <a:t>manipulation (more on this later)</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a:bodyPr>
          <a:lstStyle/>
          <a:p>
            <a:pPr fontAlgn="base"/>
            <a:r>
              <a:rPr lang="en-US" sz="2800" dirty="0" smtClean="0"/>
              <a:t>Often Java is used to write the map and the reduce functions required. But since many data analysts don’t want to learn the full Java language just to do some straightforward data manipulation tasks, Pig was invented.</a:t>
            </a:r>
          </a:p>
          <a:p>
            <a:pPr fontAlgn="base"/>
            <a:r>
              <a:rPr lang="en-US" sz="2800" dirty="0" smtClean="0"/>
              <a:t>Pig is a language designed expressly just for expressing data manipulation (the code is </a:t>
            </a:r>
            <a:r>
              <a:rPr lang="en-US" sz="2800" dirty="0"/>
              <a:t>called </a:t>
            </a:r>
            <a:r>
              <a:rPr lang="en-US" sz="2800" dirty="0" smtClean="0"/>
              <a:t>Pig Latin).</a:t>
            </a:r>
            <a:endParaRPr lang="en-US" sz="2800" dirty="0"/>
          </a:p>
          <a:p>
            <a:pPr fontAlgn="base"/>
            <a:r>
              <a:rPr lang="en-US" sz="2800" dirty="0" smtClean="0"/>
              <a:t>Pig allows </a:t>
            </a:r>
            <a:r>
              <a:rPr lang="en-US" sz="2800" dirty="0"/>
              <a:t>you to manipulate large volumes of information, analyze them, and </a:t>
            </a:r>
            <a:r>
              <a:rPr lang="en-US" sz="2800" b="1" dirty="0"/>
              <a:t>create new derivative data sets</a:t>
            </a:r>
            <a:r>
              <a:rPr lang="en-US" sz="2800" dirty="0"/>
              <a:t>. Internally it creates a sequence of </a:t>
            </a:r>
            <a:r>
              <a:rPr lang="en-US" sz="2800" dirty="0" err="1"/>
              <a:t>MapReduce</a:t>
            </a:r>
            <a:r>
              <a:rPr lang="en-US" sz="2800" dirty="0"/>
              <a:t> </a:t>
            </a:r>
            <a:r>
              <a:rPr lang="en-US" sz="2800" dirty="0" smtClean="0"/>
              <a:t>jobs for you</a:t>
            </a:r>
          </a:p>
          <a:p>
            <a:pPr fontAlgn="base"/>
            <a:r>
              <a:rPr lang="en-US" sz="2800" dirty="0" smtClean="0"/>
              <a:t>So one can use </a:t>
            </a:r>
            <a:r>
              <a:rPr lang="en-US" sz="2800" dirty="0"/>
              <a:t>this simple language to solve </a:t>
            </a:r>
            <a:r>
              <a:rPr lang="en-US" sz="2800" dirty="0" smtClean="0"/>
              <a:t>some classes of pretty </a:t>
            </a:r>
            <a:r>
              <a:rPr lang="en-US" sz="2800" dirty="0"/>
              <a:t>sophisticated large-scale problems.</a:t>
            </a:r>
            <a:endParaRPr lang="en-US" sz="2400" dirty="0"/>
          </a:p>
        </p:txBody>
      </p:sp>
    </p:spTree>
    <p:extLst>
      <p:ext uri="{BB962C8B-B14F-4D97-AF65-F5344CB8AC3E}">
        <p14:creationId xmlns:p14="http://schemas.microsoft.com/office/powerpoint/2010/main" val="220472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MapReduce is a programming framework.</a:t>
            </a:r>
            <a:endParaRPr lang="en-US" sz="3600" b="1" dirty="0"/>
          </a:p>
        </p:txBody>
      </p:sp>
      <p:sp>
        <p:nvSpPr>
          <p:cNvPr id="3" name="Content Placeholder 2"/>
          <p:cNvSpPr>
            <a:spLocks noGrp="1"/>
          </p:cNvSpPr>
          <p:nvPr>
            <p:ph idx="1"/>
          </p:nvPr>
        </p:nvSpPr>
        <p:spPr>
          <a:xfrm>
            <a:off x="457200" y="990600"/>
            <a:ext cx="8229600" cy="5486400"/>
          </a:xfrm>
        </p:spPr>
        <p:txBody>
          <a:bodyPr>
            <a:normAutofit fontScale="85000" lnSpcReduction="10000"/>
          </a:bodyPr>
          <a:lstStyle/>
          <a:p>
            <a:pPr fontAlgn="base"/>
            <a:endParaRPr lang="en-US" sz="2800" dirty="0"/>
          </a:p>
          <a:p>
            <a:pPr fontAlgn="base"/>
            <a:r>
              <a:rPr lang="en-US" sz="2800" dirty="0" smtClean="0"/>
              <a:t>Like </a:t>
            </a:r>
            <a:r>
              <a:rPr lang="en-US" sz="2800" dirty="0"/>
              <a:t>other frameworks, </a:t>
            </a:r>
            <a:r>
              <a:rPr lang="en-US" sz="2800" dirty="0" smtClean="0"/>
              <a:t>the </a:t>
            </a:r>
            <a:r>
              <a:rPr lang="en-US" sz="2800" dirty="0"/>
              <a:t>MapReduce framework does some things for you, and provides a place for you to fill in the blanks. </a:t>
            </a:r>
            <a:endParaRPr lang="en-US" sz="2800" dirty="0" smtClean="0"/>
          </a:p>
          <a:p>
            <a:pPr lvl="1" fontAlgn="base"/>
            <a:r>
              <a:rPr lang="en-US" sz="2400" dirty="0" smtClean="0"/>
              <a:t>What </a:t>
            </a:r>
            <a:r>
              <a:rPr lang="en-US" sz="2400" dirty="0" err="1"/>
              <a:t>MapReduce</a:t>
            </a:r>
            <a:r>
              <a:rPr lang="en-US" sz="2400" dirty="0"/>
              <a:t> does for you is to organize your multiple computers in a cluster in order to perform the calculations you need. </a:t>
            </a:r>
            <a:endParaRPr lang="en-US" sz="2400" dirty="0" smtClean="0"/>
          </a:p>
          <a:p>
            <a:pPr lvl="1" fontAlgn="base"/>
            <a:r>
              <a:rPr lang="en-US" sz="2400" dirty="0" smtClean="0"/>
              <a:t>It </a:t>
            </a:r>
            <a:r>
              <a:rPr lang="en-US" sz="2400" dirty="0"/>
              <a:t>takes care of distributing the work between computers and of putting together the results of each computer's computation. </a:t>
            </a:r>
            <a:endParaRPr lang="en-US" sz="2400" dirty="0" smtClean="0"/>
          </a:p>
          <a:p>
            <a:pPr lvl="1" fontAlgn="base"/>
            <a:r>
              <a:rPr lang="en-US" sz="2400" dirty="0" smtClean="0"/>
              <a:t>It </a:t>
            </a:r>
            <a:r>
              <a:rPr lang="en-US" sz="2400" dirty="0"/>
              <a:t>takes care of hardware and network failures, so that they do not affect the flow of your computation. </a:t>
            </a:r>
            <a:endParaRPr lang="en-US" sz="2400" dirty="0" smtClean="0"/>
          </a:p>
          <a:p>
            <a:pPr fontAlgn="base"/>
            <a:r>
              <a:rPr lang="en-US" dirty="0" smtClean="0"/>
              <a:t>You </a:t>
            </a:r>
            <a:r>
              <a:rPr lang="en-US" dirty="0"/>
              <a:t>have to </a:t>
            </a:r>
            <a:r>
              <a:rPr lang="en-US" b="1" i="1" dirty="0" smtClean="0"/>
              <a:t>structure</a:t>
            </a:r>
            <a:r>
              <a:rPr lang="en-US" dirty="0" smtClean="0"/>
              <a:t> </a:t>
            </a:r>
            <a:r>
              <a:rPr lang="en-US" b="1" i="1" dirty="0" smtClean="0"/>
              <a:t>your </a:t>
            </a:r>
            <a:r>
              <a:rPr lang="en-US" b="1" i="1" dirty="0"/>
              <a:t>problem </a:t>
            </a:r>
            <a:r>
              <a:rPr lang="en-US" dirty="0"/>
              <a:t>into separate pieces which can be processed in parallel by multiple </a:t>
            </a:r>
            <a:r>
              <a:rPr lang="en-US" dirty="0" smtClean="0"/>
              <a:t>machines</a:t>
            </a:r>
          </a:p>
          <a:p>
            <a:pPr fontAlgn="base"/>
            <a:r>
              <a:rPr lang="en-US" dirty="0" smtClean="0"/>
              <a:t>You </a:t>
            </a:r>
            <a:r>
              <a:rPr lang="en-US" b="1" i="1" dirty="0"/>
              <a:t>provide the code </a:t>
            </a:r>
            <a:r>
              <a:rPr lang="en-US" dirty="0"/>
              <a:t>to do the actual </a:t>
            </a:r>
            <a:r>
              <a:rPr lang="en-US" dirty="0" smtClean="0"/>
              <a:t>calculations in each clone</a:t>
            </a:r>
            <a:endParaRPr lang="en-US" sz="2400" dirty="0"/>
          </a:p>
        </p:txBody>
      </p:sp>
    </p:spTree>
    <p:extLst>
      <p:ext uri="{BB962C8B-B14F-4D97-AF65-F5344CB8AC3E}">
        <p14:creationId xmlns:p14="http://schemas.microsoft.com/office/powerpoint/2010/main" val="284358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There are other </a:t>
            </a:r>
            <a:r>
              <a:rPr lang="en-US" sz="3600" dirty="0" smtClean="0"/>
              <a:t>important parts </a:t>
            </a:r>
            <a:r>
              <a:rPr lang="en-US" sz="3600" dirty="0" smtClean="0"/>
              <a:t>in the Hadoop system we </a:t>
            </a:r>
            <a:r>
              <a:rPr lang="en-US" sz="3600" dirty="0" smtClean="0"/>
              <a:t>will </a:t>
            </a:r>
            <a:r>
              <a:rPr lang="en-US" sz="3600" b="1" dirty="0" smtClean="0"/>
              <a:t>not</a:t>
            </a:r>
            <a:r>
              <a:rPr lang="en-US" sz="3600" dirty="0" smtClean="0"/>
              <a:t> cover	</a:t>
            </a:r>
            <a:endParaRPr lang="en-US" sz="3600" dirty="0"/>
          </a:p>
        </p:txBody>
      </p:sp>
      <p:sp>
        <p:nvSpPr>
          <p:cNvPr id="3" name="Content Placeholder 2"/>
          <p:cNvSpPr>
            <a:spLocks noGrp="1"/>
          </p:cNvSpPr>
          <p:nvPr>
            <p:ph idx="1"/>
          </p:nvPr>
        </p:nvSpPr>
        <p:spPr>
          <a:xfrm>
            <a:off x="457200" y="1670538"/>
            <a:ext cx="8229600" cy="4806462"/>
          </a:xfrm>
        </p:spPr>
        <p:txBody>
          <a:bodyPr>
            <a:normAutofit/>
          </a:bodyPr>
          <a:lstStyle/>
          <a:p>
            <a:r>
              <a:rPr lang="en-US" sz="2400" dirty="0" err="1" smtClean="0"/>
              <a:t>ZooKeeper</a:t>
            </a:r>
            <a:r>
              <a:rPr lang="en-US" sz="2400" dirty="0" smtClean="0"/>
              <a:t> is an </a:t>
            </a:r>
            <a:r>
              <a:rPr lang="en-US" sz="2400" dirty="0"/>
              <a:t>example. If you are trying to configure, maintain, and run software across a farm of 100 computers, it can be quite a challenge.</a:t>
            </a:r>
          </a:p>
          <a:p>
            <a:pPr marL="0" indent="0">
              <a:buNone/>
            </a:pPr>
            <a:endParaRPr lang="en-US" sz="2400" dirty="0" smtClean="0"/>
          </a:p>
          <a:p>
            <a:r>
              <a:rPr lang="en-US" sz="2400" dirty="0" err="1"/>
              <a:t>ZooKeeper</a:t>
            </a:r>
            <a:r>
              <a:rPr lang="en-US" sz="2400" dirty="0"/>
              <a:t> </a:t>
            </a:r>
            <a:r>
              <a:rPr lang="en-US" sz="2400" dirty="0"/>
              <a:t>is a centralized service for maintaining configuration information, naming, providing distributed synchronization, and providing group </a:t>
            </a:r>
            <a:r>
              <a:rPr lang="en-US" sz="2400" dirty="0" smtClean="0"/>
              <a:t>services</a:t>
            </a:r>
            <a:r>
              <a:rPr lang="en-US" sz="2400" dirty="0" smtClean="0"/>
              <a:t>. </a:t>
            </a:r>
            <a:r>
              <a:rPr lang="en-US" sz="2400" dirty="0" err="1" smtClean="0"/>
              <a:t>ZooKeeper</a:t>
            </a:r>
            <a:r>
              <a:rPr lang="en-US" sz="2400" dirty="0" smtClean="0"/>
              <a:t> </a:t>
            </a:r>
            <a:r>
              <a:rPr lang="en-US" sz="2400" dirty="0"/>
              <a:t>is also fault-tolerant. In your development environment, you can put the zookeeper on one node, but in production you usually run it on an odd number of servers, such as 3 or 5</a:t>
            </a:r>
            <a:r>
              <a:rPr lang="en-US" sz="2400" dirty="0" smtClean="0"/>
              <a:t>.</a:t>
            </a:r>
          </a:p>
          <a:p>
            <a:pPr marL="457200" lvl="1" indent="0">
              <a:buNone/>
            </a:pPr>
            <a:endParaRPr lang="en-US" sz="2400" dirty="0" smtClean="0"/>
          </a:p>
        </p:txBody>
      </p:sp>
    </p:spTree>
    <p:extLst>
      <p:ext uri="{BB962C8B-B14F-4D97-AF65-F5344CB8AC3E}">
        <p14:creationId xmlns:p14="http://schemas.microsoft.com/office/powerpoint/2010/main" val="259966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err="1"/>
              <a:t>MapReduce</a:t>
            </a:r>
            <a:endParaRPr lang="en-US" sz="3600" dirty="0"/>
          </a:p>
        </p:txBody>
      </p:sp>
      <p:sp>
        <p:nvSpPr>
          <p:cNvPr id="3" name="Content Placeholder 2"/>
          <p:cNvSpPr>
            <a:spLocks noGrp="1"/>
          </p:cNvSpPr>
          <p:nvPr>
            <p:ph idx="1"/>
          </p:nvPr>
        </p:nvSpPr>
        <p:spPr>
          <a:xfrm>
            <a:off x="457200" y="990600"/>
            <a:ext cx="8229600" cy="5486400"/>
          </a:xfrm>
        </p:spPr>
        <p:txBody>
          <a:bodyPr>
            <a:noAutofit/>
          </a:bodyPr>
          <a:lstStyle/>
          <a:p>
            <a:pPr fontAlgn="base"/>
            <a:r>
              <a:rPr lang="en-US" sz="2200" dirty="0"/>
              <a:t>MapReduce has a master and </a:t>
            </a:r>
            <a:r>
              <a:rPr lang="en-US" sz="2200" dirty="0" smtClean="0"/>
              <a:t>workers.</a:t>
            </a:r>
            <a:endParaRPr lang="en-US" sz="2200" dirty="0"/>
          </a:p>
          <a:p>
            <a:pPr fontAlgn="base"/>
            <a:r>
              <a:rPr lang="en-US" sz="2200" dirty="0"/>
              <a:t>The master assigns a </a:t>
            </a:r>
            <a:r>
              <a:rPr lang="en-US" sz="2200" i="1" dirty="0" smtClean="0"/>
              <a:t>portion of the work </a:t>
            </a:r>
            <a:r>
              <a:rPr lang="en-US" sz="2200" dirty="0" smtClean="0"/>
              <a:t>to </a:t>
            </a:r>
            <a:r>
              <a:rPr lang="en-US" sz="2200" dirty="0"/>
              <a:t>the next available worker; thus, no work portion is forgotten or left unfinished</a:t>
            </a:r>
            <a:r>
              <a:rPr lang="en-US" sz="2200" dirty="0" smtClean="0"/>
              <a:t>. Might be 100 portions, only 20 workers.</a:t>
            </a:r>
            <a:endParaRPr lang="en-US" sz="2200" dirty="0"/>
          </a:p>
          <a:p>
            <a:pPr fontAlgn="base"/>
            <a:r>
              <a:rPr lang="en-US" sz="2200" dirty="0"/>
              <a:t>Workers send periodic heartbeats to the master. If the worker is silent for a period of time (usually 10 minutes), then the master presumes this worker crashed and assigns its work to another worker. The master also cleans up the unfinished portion of the crashed worker.</a:t>
            </a:r>
          </a:p>
          <a:p>
            <a:pPr fontAlgn="base"/>
            <a:r>
              <a:rPr lang="en-US" sz="2200" dirty="0"/>
              <a:t>All of the data resides in HDFS, which avoids the central server concept, with its limitations on concurrent access and on size. </a:t>
            </a:r>
            <a:r>
              <a:rPr lang="en-US" sz="2200" dirty="0" err="1"/>
              <a:t>MapReduce</a:t>
            </a:r>
            <a:r>
              <a:rPr lang="en-US" sz="2200" dirty="0"/>
              <a:t> never updates data, rather, it writes new output instead. This is </a:t>
            </a:r>
            <a:r>
              <a:rPr lang="en-US" sz="2200" dirty="0" smtClean="0"/>
              <a:t>avoids </a:t>
            </a:r>
            <a:r>
              <a:rPr lang="en-US" sz="2200" dirty="0"/>
              <a:t>update lockups.</a:t>
            </a:r>
          </a:p>
          <a:p>
            <a:pPr fontAlgn="base"/>
            <a:r>
              <a:rPr lang="en-US" sz="2200" dirty="0" err="1"/>
              <a:t>MapReduce</a:t>
            </a:r>
            <a:r>
              <a:rPr lang="en-US" sz="2200" dirty="0"/>
              <a:t> is network and rack aware, and it optimizes the network traffic.</a:t>
            </a:r>
          </a:p>
        </p:txBody>
      </p:sp>
    </p:spTree>
    <p:extLst>
      <p:ext uri="{BB962C8B-B14F-4D97-AF65-F5344CB8AC3E}">
        <p14:creationId xmlns:p14="http://schemas.microsoft.com/office/powerpoint/2010/main" val="178412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DFS file app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5334000" cy="643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10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 </a:t>
            </a:r>
            <a:r>
              <a:rPr lang="en-US" sz="3600" dirty="0" err="1"/>
              <a:t>MapReduce</a:t>
            </a:r>
            <a:r>
              <a:rPr lang="en-US" sz="3600" dirty="0"/>
              <a:t> analogy : Exit Polling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9098"/>
            <a:ext cx="9144000" cy="4539803"/>
          </a:xfrm>
          <a:prstGeom prst="rect">
            <a:avLst/>
          </a:prstGeom>
        </p:spPr>
      </p:pic>
      <p:sp>
        <p:nvSpPr>
          <p:cNvPr id="6" name="Right Arrow 5"/>
          <p:cNvSpPr/>
          <p:nvPr/>
        </p:nvSpPr>
        <p:spPr>
          <a:xfrm rot="9277521">
            <a:off x="4509086" y="3312757"/>
            <a:ext cx="1981200" cy="1524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9815307">
            <a:off x="5397806" y="2845989"/>
            <a:ext cx="762000" cy="152400"/>
          </a:xfrm>
          <a:prstGeom prst="rightArrow">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20636885">
            <a:off x="5609056" y="2951538"/>
            <a:ext cx="1530819" cy="169492"/>
          </a:xfrm>
          <a:prstGeom prst="rightArrow">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21129629">
            <a:off x="5638545" y="3083581"/>
            <a:ext cx="2766829" cy="153150"/>
          </a:xfrm>
          <a:prstGeom prst="rightArrow">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8078357">
            <a:off x="7865727" y="3372639"/>
            <a:ext cx="762000" cy="1524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8578264">
            <a:off x="6079786" y="3369433"/>
            <a:ext cx="1371600" cy="1524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5400000">
            <a:off x="3276600" y="4086225"/>
            <a:ext cx="914400" cy="3048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5372100" y="4057650"/>
            <a:ext cx="914400" cy="3048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7381875" y="3981450"/>
            <a:ext cx="914400" cy="304800"/>
          </a:xfrm>
          <a:prstGeom prst="rightArrow">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00874" y="2105025"/>
            <a:ext cx="1107226" cy="646331"/>
          </a:xfrm>
          <a:prstGeom prst="rect">
            <a:avLst/>
          </a:prstGeom>
          <a:noFill/>
        </p:spPr>
        <p:txBody>
          <a:bodyPr wrap="none" rtlCol="0">
            <a:spAutoFit/>
          </a:bodyPr>
          <a:lstStyle/>
          <a:p>
            <a:pPr algn="ctr"/>
            <a:r>
              <a:rPr lang="en-US" dirty="0">
                <a:solidFill>
                  <a:srgbClr val="0070C0"/>
                </a:solidFill>
              </a:rPr>
              <a:t>a</a:t>
            </a:r>
            <a:r>
              <a:rPr lang="en-US" dirty="0" smtClean="0">
                <a:solidFill>
                  <a:srgbClr val="0070C0"/>
                </a:solidFill>
              </a:rPr>
              <a:t> “sorter”</a:t>
            </a:r>
          </a:p>
          <a:p>
            <a:pPr algn="ctr"/>
            <a:r>
              <a:rPr lang="en-US" dirty="0" smtClean="0">
                <a:solidFill>
                  <a:srgbClr val="0070C0"/>
                </a:solidFill>
              </a:rPr>
              <a:t>mapper</a:t>
            </a:r>
            <a:endParaRPr lang="en-US" dirty="0">
              <a:solidFill>
                <a:srgbClr val="0070C0"/>
              </a:solidFill>
            </a:endParaRPr>
          </a:p>
        </p:txBody>
      </p:sp>
      <p:sp>
        <p:nvSpPr>
          <p:cNvPr id="17" name="TextBox 16"/>
          <p:cNvSpPr txBox="1"/>
          <p:nvPr/>
        </p:nvSpPr>
        <p:spPr>
          <a:xfrm>
            <a:off x="1991543" y="4048125"/>
            <a:ext cx="1077732" cy="369332"/>
          </a:xfrm>
          <a:prstGeom prst="rect">
            <a:avLst/>
          </a:prstGeom>
          <a:noFill/>
        </p:spPr>
        <p:txBody>
          <a:bodyPr wrap="none" rtlCol="0">
            <a:spAutoFit/>
          </a:bodyPr>
          <a:lstStyle/>
          <a:p>
            <a:pPr algn="ctr"/>
            <a:r>
              <a:rPr lang="en-US" dirty="0">
                <a:solidFill>
                  <a:srgbClr val="0070C0"/>
                </a:solidFill>
              </a:rPr>
              <a:t>a</a:t>
            </a:r>
            <a:r>
              <a:rPr lang="en-US" dirty="0" smtClean="0">
                <a:solidFill>
                  <a:srgbClr val="0070C0"/>
                </a:solidFill>
              </a:rPr>
              <a:t> reducer</a:t>
            </a:r>
            <a:endParaRPr lang="en-US" dirty="0">
              <a:solidFill>
                <a:srgbClr val="0070C0"/>
              </a:solidFill>
            </a:endParaRPr>
          </a:p>
        </p:txBody>
      </p:sp>
      <p:sp>
        <p:nvSpPr>
          <p:cNvPr id="16" name="TextBox 15"/>
          <p:cNvSpPr txBox="1"/>
          <p:nvPr/>
        </p:nvSpPr>
        <p:spPr>
          <a:xfrm>
            <a:off x="714375" y="5810250"/>
            <a:ext cx="7602722" cy="923330"/>
          </a:xfrm>
          <a:prstGeom prst="rect">
            <a:avLst/>
          </a:prstGeom>
          <a:noFill/>
        </p:spPr>
        <p:txBody>
          <a:bodyPr wrap="none" rtlCol="0">
            <a:spAutoFit/>
          </a:bodyPr>
          <a:lstStyle/>
          <a:p>
            <a:r>
              <a:rPr lang="en-US" dirty="0" smtClean="0"/>
              <a:t>Can have multiple Mappers and multiple Reducers, all running in parallel.</a:t>
            </a:r>
          </a:p>
          <a:p>
            <a:r>
              <a:rPr lang="en-US" dirty="0" smtClean="0"/>
              <a:t>The </a:t>
            </a:r>
            <a:r>
              <a:rPr lang="en-US" dirty="0"/>
              <a:t>result for one age group is not influenced by the result of other age group. </a:t>
            </a:r>
            <a:endParaRPr lang="en-US" dirty="0" smtClean="0"/>
          </a:p>
          <a:p>
            <a:r>
              <a:rPr lang="en-US" dirty="0" smtClean="0"/>
              <a:t>So </a:t>
            </a:r>
            <a:r>
              <a:rPr lang="en-US" dirty="0"/>
              <a:t>they can be processed in parallel</a:t>
            </a:r>
            <a:r>
              <a:rPr lang="en-US" dirty="0" smtClean="0"/>
              <a:t>.</a:t>
            </a:r>
            <a:endParaRPr lang="en-US" dirty="0"/>
          </a:p>
        </p:txBody>
      </p:sp>
    </p:spTree>
    <p:extLst>
      <p:ext uri="{BB962C8B-B14F-4D97-AF65-F5344CB8AC3E}">
        <p14:creationId xmlns:p14="http://schemas.microsoft.com/office/powerpoint/2010/main" val="302899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Very good tutorial</a:t>
            </a:r>
            <a:r>
              <a:rPr lang="en-US" dirty="0"/>
              <a:t/>
            </a:r>
            <a:br>
              <a:rPr lang="en-US" dirty="0"/>
            </a:br>
            <a:r>
              <a:rPr lang="en-US" sz="3100" dirty="0">
                <a:hlinkClick r:id="rId2"/>
              </a:rPr>
              <a:t>https://</a:t>
            </a:r>
            <a:r>
              <a:rPr lang="en-US" sz="3100" dirty="0" smtClean="0">
                <a:hlinkClick r:id="rId2"/>
              </a:rPr>
              <a:t>developer.yahoo.com/hadoop/tutorial/</a:t>
            </a:r>
            <a:r>
              <a:rPr lang="en-US" dirty="0"/>
              <a:t/>
            </a:r>
            <a:br>
              <a:rPr lang="en-US" dirty="0"/>
            </a:br>
            <a:endParaRPr lang="en-US" dirty="0"/>
          </a:p>
        </p:txBody>
      </p:sp>
      <p:sp>
        <p:nvSpPr>
          <p:cNvPr id="3" name="TextBox 2"/>
          <p:cNvSpPr txBox="1"/>
          <p:nvPr/>
        </p:nvSpPr>
        <p:spPr>
          <a:xfrm>
            <a:off x="172185" y="1872801"/>
            <a:ext cx="8358866" cy="830997"/>
          </a:xfrm>
          <a:prstGeom prst="rect">
            <a:avLst/>
          </a:prstGeom>
          <a:noFill/>
        </p:spPr>
        <p:txBody>
          <a:bodyPr wrap="square" rtlCol="0">
            <a:spAutoFit/>
          </a:bodyPr>
          <a:lstStyle/>
          <a:p>
            <a:r>
              <a:rPr lang="en-US" sz="2400" dirty="0" smtClean="0"/>
              <a:t>Another tutorial:</a:t>
            </a:r>
          </a:p>
          <a:p>
            <a:r>
              <a:rPr lang="en-US" sz="2400" dirty="0" smtClean="0"/>
              <a:t> </a:t>
            </a:r>
            <a:r>
              <a:rPr lang="en-US" sz="1200" dirty="0">
                <a:hlinkClick r:id="rId3"/>
              </a:rPr>
              <a:t>http://</a:t>
            </a:r>
            <a:r>
              <a:rPr lang="en-US" sz="1200" dirty="0" smtClean="0">
                <a:hlinkClick r:id="rId3"/>
              </a:rPr>
              <a:t>hadoop.apache.org/docs/current/hadoop-mapreduce-client/hadoop-mapreduce-client-core/MapReduceTutorial.html</a:t>
            </a:r>
            <a:endParaRPr lang="en-US" sz="1200" dirty="0"/>
          </a:p>
        </p:txBody>
      </p:sp>
    </p:spTree>
    <p:extLst>
      <p:ext uri="{BB962C8B-B14F-4D97-AF65-F5344CB8AC3E}">
        <p14:creationId xmlns:p14="http://schemas.microsoft.com/office/powerpoint/2010/main" val="318727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0632"/>
            <a:ext cx="8229600" cy="6323797"/>
          </a:xfrm>
        </p:spPr>
        <p:txBody>
          <a:bodyPr>
            <a:normAutofit/>
          </a:bodyPr>
          <a:lstStyle/>
          <a:p>
            <a:r>
              <a:rPr lang="en-US" sz="1600" b="1" dirty="0"/>
              <a:t>Mapper</a:t>
            </a:r>
            <a:r>
              <a:rPr lang="en-US" sz="1600" dirty="0"/>
              <a:t> maps input key/value pairs to a set of intermediate key/value pairs</a:t>
            </a:r>
            <a:r>
              <a:rPr lang="en-US" sz="1600" dirty="0" smtClean="0"/>
              <a:t>. “Maps” </a:t>
            </a:r>
            <a:r>
              <a:rPr lang="en-US" sz="1600" dirty="0"/>
              <a:t>are the individual tasks that transform input records into intermediate records. </a:t>
            </a:r>
            <a:endParaRPr lang="en-US" sz="1600" dirty="0" smtClean="0"/>
          </a:p>
          <a:p>
            <a:pPr marL="0" indent="0">
              <a:buNone/>
            </a:pPr>
            <a:endParaRPr lang="en-US" sz="1600" dirty="0"/>
          </a:p>
          <a:p>
            <a:r>
              <a:rPr lang="en-US" sz="1600" dirty="0"/>
              <a:t>Output pairs do not need to be of the same types as input pairs. A given input pair may map to zero or many output pairs. Output pairs are collected with calls to </a:t>
            </a:r>
            <a:r>
              <a:rPr lang="en-US" sz="1600" dirty="0" err="1"/>
              <a:t>context.write</a:t>
            </a:r>
            <a:r>
              <a:rPr lang="en-US" sz="1600" dirty="0"/>
              <a:t>(</a:t>
            </a:r>
            <a:r>
              <a:rPr lang="en-US" sz="1600" dirty="0" err="1"/>
              <a:t>WritableComparable</a:t>
            </a:r>
            <a:r>
              <a:rPr lang="en-US" sz="1600" dirty="0"/>
              <a:t>, Writable).</a:t>
            </a:r>
          </a:p>
          <a:p>
            <a:endParaRPr lang="en-US" sz="1600" dirty="0"/>
          </a:p>
          <a:p>
            <a:r>
              <a:rPr lang="en-US" sz="1600" dirty="0"/>
              <a:t>Applications can use the Counter to report its statistics.</a:t>
            </a:r>
          </a:p>
          <a:p>
            <a:endParaRPr lang="en-US" sz="1600" dirty="0"/>
          </a:p>
          <a:p>
            <a:r>
              <a:rPr lang="en-US" sz="1600" dirty="0"/>
              <a:t>All intermediate values associated with a given output key are subsequently grouped by the framework, and passed to the </a:t>
            </a:r>
            <a:r>
              <a:rPr lang="en-US" sz="1600" b="1" dirty="0"/>
              <a:t>Reducer(s</a:t>
            </a:r>
            <a:r>
              <a:rPr lang="en-US" sz="1600" dirty="0"/>
              <a:t>) to determine the final output. Users can control the grouping by specifying a Comparator via </a:t>
            </a:r>
            <a:r>
              <a:rPr lang="en-US" sz="1600" dirty="0" err="1"/>
              <a:t>Job.setGroupingComparatorClass</a:t>
            </a:r>
            <a:r>
              <a:rPr lang="en-US" sz="1600" dirty="0"/>
              <a:t>(Class).</a:t>
            </a:r>
          </a:p>
          <a:p>
            <a:endParaRPr lang="en-US" sz="1600" dirty="0"/>
          </a:p>
          <a:p>
            <a:r>
              <a:rPr lang="en-US" sz="1600" dirty="0"/>
              <a:t>The Mapper outputs are sorted and then partitioned per Reducer. The total number of partitions is the same as the number of reduce tasks for the job. Users can control which keys (and hence records) go to which Reducer by implementing a custom </a:t>
            </a:r>
            <a:r>
              <a:rPr lang="en-US" sz="1600" dirty="0" err="1"/>
              <a:t>Partitioner</a:t>
            </a:r>
            <a:r>
              <a:rPr lang="en-US" sz="1600" dirty="0"/>
              <a:t>.</a:t>
            </a:r>
          </a:p>
          <a:p>
            <a:endParaRPr lang="en-US" sz="1600" dirty="0"/>
          </a:p>
          <a:p>
            <a:r>
              <a:rPr lang="en-US" sz="1600" dirty="0"/>
              <a:t>Users can optionally specify a combiner, via </a:t>
            </a:r>
            <a:r>
              <a:rPr lang="en-US" sz="1600" dirty="0" err="1"/>
              <a:t>Job.setCombinerClass</a:t>
            </a:r>
            <a:r>
              <a:rPr lang="en-US" sz="1600" dirty="0"/>
              <a:t>(Class), to perform local aggregation of the intermediate outputs, which helps to cut down the amount of data transferred from the Mapper to the Reducer.</a:t>
            </a:r>
          </a:p>
          <a:p>
            <a:endParaRPr lang="en-US" sz="1600" dirty="0"/>
          </a:p>
          <a:p>
            <a:r>
              <a:rPr lang="en-US" sz="1600" dirty="0"/>
              <a:t>The intermediate, sorted outputs are always stored in a simple (key-</a:t>
            </a:r>
            <a:r>
              <a:rPr lang="en-US" sz="1600" dirty="0" err="1"/>
              <a:t>len</a:t>
            </a:r>
            <a:r>
              <a:rPr lang="en-US" sz="1600" dirty="0"/>
              <a:t>, key, value-</a:t>
            </a:r>
            <a:r>
              <a:rPr lang="en-US" sz="1600" dirty="0" err="1"/>
              <a:t>len</a:t>
            </a:r>
            <a:r>
              <a:rPr lang="en-US" sz="1600" dirty="0"/>
              <a:t>, value) format. </a:t>
            </a:r>
          </a:p>
        </p:txBody>
      </p:sp>
    </p:spTree>
    <p:extLst>
      <p:ext uri="{BB962C8B-B14F-4D97-AF65-F5344CB8AC3E}">
        <p14:creationId xmlns:p14="http://schemas.microsoft.com/office/powerpoint/2010/main" val="2405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b="1" dirty="0"/>
              <a:t>What is Big Data</a:t>
            </a:r>
            <a:r>
              <a:rPr lang="en-US" sz="3200" b="1" dirty="0" smtClean="0"/>
              <a:t>?</a:t>
            </a:r>
            <a:endParaRPr lang="en-US" sz="3600" dirty="0"/>
          </a:p>
        </p:txBody>
      </p:sp>
      <p:sp>
        <p:nvSpPr>
          <p:cNvPr id="3" name="Content Placeholder 2"/>
          <p:cNvSpPr>
            <a:spLocks noGrp="1"/>
          </p:cNvSpPr>
          <p:nvPr>
            <p:ph idx="1"/>
          </p:nvPr>
        </p:nvSpPr>
        <p:spPr>
          <a:xfrm>
            <a:off x="457200" y="762000"/>
            <a:ext cx="8229600" cy="5486400"/>
          </a:xfrm>
        </p:spPr>
        <p:txBody>
          <a:bodyPr>
            <a:normAutofit/>
          </a:bodyPr>
          <a:lstStyle/>
          <a:p>
            <a:r>
              <a:rPr lang="en-US" sz="2000" dirty="0"/>
              <a:t>Big Data is </a:t>
            </a:r>
            <a:r>
              <a:rPr lang="en-US" sz="2000" b="1" i="1" dirty="0"/>
              <a:t>very large</a:t>
            </a:r>
            <a:r>
              <a:rPr lang="en-US" sz="2000" dirty="0"/>
              <a:t>, </a:t>
            </a:r>
            <a:r>
              <a:rPr lang="en-US" sz="2000" b="1" i="1" dirty="0"/>
              <a:t>loosely structured data </a:t>
            </a:r>
            <a:r>
              <a:rPr lang="en-US" sz="2000" dirty="0" smtClean="0"/>
              <a:t>sets </a:t>
            </a:r>
            <a:r>
              <a:rPr lang="en-US" sz="2000" dirty="0"/>
              <a:t>that defies traditional </a:t>
            </a:r>
            <a:r>
              <a:rPr lang="en-US" sz="2000" dirty="0" smtClean="0"/>
              <a:t>storage and access techniques.</a:t>
            </a:r>
          </a:p>
          <a:p>
            <a:r>
              <a:rPr lang="en-US" sz="2000" dirty="0" smtClean="0"/>
              <a:t>Before </a:t>
            </a:r>
            <a:r>
              <a:rPr lang="en-US" sz="2000" dirty="0"/>
              <a:t>'Hadoop</a:t>
            </a:r>
            <a:r>
              <a:rPr lang="en-US" sz="2000" dirty="0" smtClean="0"/>
              <a:t>', machine </a:t>
            </a:r>
            <a:r>
              <a:rPr lang="en-US" sz="2000" dirty="0"/>
              <a:t>generated data was </a:t>
            </a:r>
            <a:r>
              <a:rPr lang="en-US" sz="2000" dirty="0" smtClean="0"/>
              <a:t>~ignored, not captured, as dealing </a:t>
            </a:r>
            <a:r>
              <a:rPr lang="en-US" sz="2000" dirty="0"/>
              <a:t>with the volume was </a:t>
            </a:r>
            <a:r>
              <a:rPr lang="en-US" sz="2000" dirty="0" smtClean="0"/>
              <a:t>not possible</a:t>
            </a:r>
            <a:r>
              <a:rPr lang="en-US" sz="2000" dirty="0"/>
              <a:t>, or </a:t>
            </a:r>
            <a:r>
              <a:rPr lang="en-US" sz="2000" dirty="0" smtClean="0"/>
              <a:t>not cost </a:t>
            </a:r>
            <a:r>
              <a:rPr lang="en-US" sz="2000" dirty="0"/>
              <a:t>effective.</a:t>
            </a:r>
          </a:p>
        </p:txBody>
      </p:sp>
      <p:pic>
        <p:nvPicPr>
          <p:cNvPr id="1026" name="Picture 2" descr="http://hadoopilluminated.com/hadoop_illuminated/images/bigdata_pyrami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6858000" cy="431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34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757" y="279134"/>
            <a:ext cx="8681986" cy="6333422"/>
          </a:xfrm>
        </p:spPr>
        <p:txBody>
          <a:bodyPr>
            <a:normAutofit fontScale="47500" lnSpcReduction="20000"/>
          </a:bodyPr>
          <a:lstStyle/>
          <a:p>
            <a:pPr marL="0" indent="0">
              <a:buNone/>
            </a:pPr>
            <a:endParaRPr lang="en-US" dirty="0"/>
          </a:p>
          <a:p>
            <a:r>
              <a:rPr lang="en-US" b="1" dirty="0"/>
              <a:t>Reducer</a:t>
            </a:r>
            <a:r>
              <a:rPr lang="en-US" dirty="0"/>
              <a:t> reduces a set of intermediate values </a:t>
            </a:r>
            <a:r>
              <a:rPr lang="en-US" b="1" dirty="0"/>
              <a:t>which share a key </a:t>
            </a:r>
            <a:r>
              <a:rPr lang="en-US" dirty="0"/>
              <a:t>to a smaller set of values.</a:t>
            </a:r>
          </a:p>
          <a:p>
            <a:pPr marL="0" indent="0">
              <a:buNone/>
            </a:pPr>
            <a:endParaRPr lang="en-US" dirty="0"/>
          </a:p>
          <a:p>
            <a:r>
              <a:rPr lang="en-US" dirty="0"/>
              <a:t>Overall, Reducer implementations are passed the Job for the job via the </a:t>
            </a:r>
            <a:r>
              <a:rPr lang="en-US" dirty="0" err="1"/>
              <a:t>Job.setReducerClass</a:t>
            </a:r>
            <a:r>
              <a:rPr lang="en-US" dirty="0"/>
              <a:t>(Class) method and can override it to initialize themselves. </a:t>
            </a:r>
            <a:endParaRPr lang="en-US" dirty="0" smtClean="0"/>
          </a:p>
          <a:p>
            <a:endParaRPr lang="en-US" dirty="0"/>
          </a:p>
          <a:p>
            <a:r>
              <a:rPr lang="en-US" dirty="0"/>
              <a:t>Reducer has 3 primary phases: shuffle, sort and reduce.</a:t>
            </a:r>
          </a:p>
          <a:p>
            <a:endParaRPr lang="en-US" dirty="0"/>
          </a:p>
          <a:p>
            <a:pPr lvl="1"/>
            <a:r>
              <a:rPr lang="en-US" sz="2900" dirty="0" smtClean="0"/>
              <a:t>Shuffle: Input </a:t>
            </a:r>
            <a:r>
              <a:rPr lang="en-US" sz="2900" dirty="0"/>
              <a:t>to the Reducer is the sorted output of the mappers. In this phase the framework fetches the relevant partition of the output of all the mappers, via HTTP.</a:t>
            </a:r>
          </a:p>
          <a:p>
            <a:endParaRPr lang="en-US" sz="2900" dirty="0"/>
          </a:p>
          <a:p>
            <a:pPr lvl="1"/>
            <a:r>
              <a:rPr lang="en-US" sz="2900" dirty="0" smtClean="0"/>
              <a:t>Sort: The </a:t>
            </a:r>
            <a:r>
              <a:rPr lang="en-US" sz="2900" dirty="0"/>
              <a:t>framework groups Reducer inputs by keys (since different mappers may have output the same key) in this stage.</a:t>
            </a:r>
          </a:p>
          <a:p>
            <a:endParaRPr lang="en-US" sz="2900" dirty="0"/>
          </a:p>
          <a:p>
            <a:pPr lvl="1"/>
            <a:r>
              <a:rPr lang="en-US" sz="2900" dirty="0"/>
              <a:t>The shuffle and sort phases occur simultaneously; while map-outputs are being fetched they are merged.</a:t>
            </a:r>
          </a:p>
          <a:p>
            <a:endParaRPr lang="en-US" sz="2900" dirty="0"/>
          </a:p>
          <a:p>
            <a:pPr lvl="1"/>
            <a:r>
              <a:rPr lang="en-US" sz="2900" dirty="0"/>
              <a:t>Secondary </a:t>
            </a:r>
            <a:r>
              <a:rPr lang="en-US" sz="2900" dirty="0" smtClean="0"/>
              <a:t>Sort: If </a:t>
            </a:r>
            <a:r>
              <a:rPr lang="en-US" sz="2900" dirty="0"/>
              <a:t>equivalence rules for grouping the intermediate keys are required to be different from those for grouping keys before reduction, then one may specify a Comparator via </a:t>
            </a:r>
            <a:r>
              <a:rPr lang="en-US" sz="2900" dirty="0" err="1"/>
              <a:t>Job.setSortComparatorClass</a:t>
            </a:r>
            <a:r>
              <a:rPr lang="en-US" sz="2900" dirty="0"/>
              <a:t>(Class). Since </a:t>
            </a:r>
            <a:r>
              <a:rPr lang="en-US" sz="2900" dirty="0" err="1"/>
              <a:t>Job.setGroupingComparatorClass</a:t>
            </a:r>
            <a:r>
              <a:rPr lang="en-US" sz="2900" dirty="0"/>
              <a:t>(Class) can be used to control how intermediate keys are grouped, these can be used in conjunction to simulate secondary sort on values.</a:t>
            </a:r>
          </a:p>
          <a:p>
            <a:endParaRPr lang="en-US" sz="2900" dirty="0"/>
          </a:p>
          <a:p>
            <a:pPr lvl="1"/>
            <a:r>
              <a:rPr lang="en-US" sz="2900" dirty="0" smtClean="0"/>
              <a:t>Reduce: In </a:t>
            </a:r>
            <a:r>
              <a:rPr lang="en-US" sz="2900" dirty="0"/>
              <a:t>this phase the reduce(</a:t>
            </a:r>
            <a:r>
              <a:rPr lang="en-US" sz="2900" dirty="0" err="1"/>
              <a:t>WritableComparable</a:t>
            </a:r>
            <a:r>
              <a:rPr lang="en-US" sz="2900" dirty="0"/>
              <a:t>, </a:t>
            </a:r>
            <a:r>
              <a:rPr lang="en-US" sz="2900" dirty="0" err="1"/>
              <a:t>Iterable</a:t>
            </a:r>
            <a:r>
              <a:rPr lang="en-US" sz="2900" dirty="0"/>
              <a:t>&lt;Writable&gt;, Context) method is called for each &lt;key, (list of values)&gt; pair in the grouped </a:t>
            </a:r>
            <a:r>
              <a:rPr lang="en-US" sz="2900" dirty="0" smtClean="0"/>
              <a:t>inputs.</a:t>
            </a:r>
          </a:p>
          <a:p>
            <a:pPr lvl="2"/>
            <a:r>
              <a:rPr lang="en-US" sz="2900" dirty="0" smtClean="0"/>
              <a:t>The </a:t>
            </a:r>
            <a:r>
              <a:rPr lang="en-US" sz="2900" dirty="0"/>
              <a:t>output of the reduce task is typically written to the </a:t>
            </a:r>
            <a:r>
              <a:rPr lang="en-US" sz="2900" dirty="0" err="1"/>
              <a:t>FileSystem</a:t>
            </a:r>
            <a:r>
              <a:rPr lang="en-US" sz="2900" dirty="0"/>
              <a:t> via </a:t>
            </a:r>
            <a:r>
              <a:rPr lang="en-US" sz="2900" dirty="0" err="1"/>
              <a:t>Context.write</a:t>
            </a:r>
            <a:r>
              <a:rPr lang="en-US" sz="2900" dirty="0"/>
              <a:t>(</a:t>
            </a:r>
            <a:r>
              <a:rPr lang="en-US" sz="2900" dirty="0" err="1"/>
              <a:t>WritableComparable</a:t>
            </a:r>
            <a:r>
              <a:rPr lang="en-US" sz="2900" dirty="0"/>
              <a:t>, Writable).</a:t>
            </a:r>
          </a:p>
          <a:p>
            <a:endParaRPr lang="en-US" dirty="0"/>
          </a:p>
          <a:p>
            <a:r>
              <a:rPr lang="en-US" dirty="0"/>
              <a:t>Applications can use the Counter to report its statistics.</a:t>
            </a:r>
          </a:p>
          <a:p>
            <a:endParaRPr lang="en-US" dirty="0"/>
          </a:p>
          <a:p>
            <a:r>
              <a:rPr lang="en-US" dirty="0"/>
              <a:t>The output of the Reducer is not sorted.</a:t>
            </a:r>
          </a:p>
        </p:txBody>
      </p:sp>
    </p:spTree>
    <p:extLst>
      <p:ext uri="{BB962C8B-B14F-4D97-AF65-F5344CB8AC3E}">
        <p14:creationId xmlns:p14="http://schemas.microsoft.com/office/powerpoint/2010/main" val="301480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Amazon and Microsoft offer Hadoop in the Cloud</a:t>
            </a:r>
            <a:endParaRPr lang="en-US" sz="2800" dirty="0"/>
          </a:p>
        </p:txBody>
      </p:sp>
      <p:sp>
        <p:nvSpPr>
          <p:cNvPr id="3" name="Content Placeholder 2"/>
          <p:cNvSpPr>
            <a:spLocks noGrp="1"/>
          </p:cNvSpPr>
          <p:nvPr>
            <p:ph idx="1"/>
          </p:nvPr>
        </p:nvSpPr>
        <p:spPr>
          <a:xfrm>
            <a:off x="271001" y="856635"/>
            <a:ext cx="8229600" cy="1796030"/>
          </a:xfrm>
        </p:spPr>
        <p:txBody>
          <a:bodyPr>
            <a:normAutofit fontScale="92500" lnSpcReduction="20000"/>
          </a:bodyPr>
          <a:lstStyle/>
          <a:p>
            <a:pPr fontAlgn="base"/>
            <a:r>
              <a:rPr lang="en-US" sz="2000" dirty="0" smtClean="0"/>
              <a:t>Scale out to hundreds of systems quickly, process the data, and then give back the systems to the pool.</a:t>
            </a:r>
          </a:p>
          <a:p>
            <a:pPr fontAlgn="base"/>
            <a:r>
              <a:rPr lang="en-US" sz="2000" dirty="0" smtClean="0"/>
              <a:t>Much more economic than buying large collections of own systems. </a:t>
            </a:r>
          </a:p>
          <a:p>
            <a:pPr fontAlgn="base"/>
            <a:r>
              <a:rPr lang="it-IT" sz="2000" dirty="0" smtClean="0"/>
              <a:t>azure </a:t>
            </a:r>
            <a:r>
              <a:rPr lang="it-IT" sz="2000" dirty="0"/>
              <a:t>data center vid</a:t>
            </a:r>
            <a:endParaRPr lang="en-US" sz="2000" dirty="0"/>
          </a:p>
          <a:p>
            <a:pPr fontAlgn="base"/>
            <a:endParaRPr lang="en-US" sz="2000" dirty="0" smtClean="0"/>
          </a:p>
          <a:p>
            <a:pPr marL="0" indent="0" fontAlgn="base">
              <a:buNone/>
            </a:pPr>
            <a:r>
              <a:rPr lang="it-IT" sz="1800" dirty="0">
                <a:hlinkClick r:id="rId2"/>
              </a:rPr>
              <a:t>https://www.facebook.com/visualstudio.us/videos/1885175121712910</a:t>
            </a:r>
            <a:r>
              <a:rPr lang="it-IT" sz="1800" dirty="0" smtClean="0">
                <a:hlinkClick r:id="rId2"/>
              </a:rPr>
              <a:t>/</a:t>
            </a:r>
            <a:endParaRPr lang="it-IT" sz="1800" dirty="0" smtClean="0"/>
          </a:p>
          <a:p>
            <a:pPr marL="0" indent="0" fontAlgn="base">
              <a:buNone/>
            </a:pPr>
            <a:endParaRPr lang="it-IT" sz="1800" dirty="0"/>
          </a:p>
          <a:p>
            <a:pPr fontAlgn="base"/>
            <a:endParaRPr lang="it-IT" sz="1800" dirty="0"/>
          </a:p>
          <a:p>
            <a:pPr lvl="1"/>
            <a:endParaRPr lang="en-US" sz="1800" dirty="0"/>
          </a:p>
        </p:txBody>
      </p:sp>
      <p:pic>
        <p:nvPicPr>
          <p:cNvPr id="8196" name="Picture 4" descr="http://hadoopilluminated.com/hadoop_illuminated/images/Yahoo-hadoop-cluster_OSCON_20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01" y="3228976"/>
            <a:ext cx="7892910" cy="341348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hadoopilluminated.com/hadoop_illuminated/images/hadoop_in_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400" y="2166937"/>
            <a:ext cx="320992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85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Are these NoSQL approaches better than </a:t>
            </a:r>
            <a:r>
              <a:rPr lang="en-US" sz="3200" dirty="0"/>
              <a:t>SQL?</a:t>
            </a:r>
            <a:br>
              <a:rPr lang="en-US" sz="3200" dirty="0"/>
            </a:br>
            <a:r>
              <a:rPr lang="en-US" sz="2000" dirty="0">
                <a:hlinkClick r:id="rId2"/>
              </a:rPr>
              <a:t>http://</a:t>
            </a:r>
            <a:r>
              <a:rPr lang="en-US" sz="2000" dirty="0" smtClean="0">
                <a:hlinkClick r:id="rId2"/>
              </a:rPr>
              <a:t>www.slideshare.net/marin_dimitrov/nosql-databases-3584443</a:t>
            </a:r>
            <a:endParaRPr lang="en-US" sz="3200" dirty="0"/>
          </a:p>
        </p:txBody>
      </p:sp>
      <p:sp>
        <p:nvSpPr>
          <p:cNvPr id="3" name="Content Placeholder 2"/>
          <p:cNvSpPr>
            <a:spLocks noGrp="1"/>
          </p:cNvSpPr>
          <p:nvPr>
            <p:ph idx="1"/>
          </p:nvPr>
        </p:nvSpPr>
        <p:spPr>
          <a:xfrm>
            <a:off x="438150" y="1485900"/>
            <a:ext cx="8229600" cy="5086350"/>
          </a:xfrm>
        </p:spPr>
        <p:txBody>
          <a:bodyPr>
            <a:normAutofit/>
          </a:bodyPr>
          <a:lstStyle/>
          <a:p>
            <a:r>
              <a:rPr lang="en-US" sz="2400" dirty="0" smtClean="0"/>
              <a:t>Advantages</a:t>
            </a:r>
          </a:p>
          <a:p>
            <a:pPr lvl="1"/>
            <a:r>
              <a:rPr lang="en-US" sz="2000" dirty="0" smtClean="0"/>
              <a:t>Massive scalability</a:t>
            </a:r>
          </a:p>
          <a:p>
            <a:pPr lvl="1"/>
            <a:r>
              <a:rPr lang="en-US" sz="2000" dirty="0" smtClean="0"/>
              <a:t>High Availability</a:t>
            </a:r>
          </a:p>
          <a:p>
            <a:pPr lvl="1"/>
            <a:r>
              <a:rPr lang="en-US" sz="2000" dirty="0" smtClean="0"/>
              <a:t>Lower cost at these large scales</a:t>
            </a:r>
          </a:p>
          <a:p>
            <a:pPr lvl="1"/>
            <a:r>
              <a:rPr lang="en-US" sz="2000" dirty="0" smtClean="0"/>
              <a:t>Predictable elasticity</a:t>
            </a:r>
          </a:p>
          <a:p>
            <a:pPr lvl="1"/>
            <a:r>
              <a:rPr lang="en-US" sz="2000" dirty="0" smtClean="0"/>
              <a:t>Schema flexibility, spares and semi-structured data</a:t>
            </a:r>
          </a:p>
          <a:p>
            <a:r>
              <a:rPr lang="en-US" sz="2400" dirty="0" smtClean="0"/>
              <a:t>Disadvantages</a:t>
            </a:r>
          </a:p>
          <a:p>
            <a:pPr lvl="1"/>
            <a:r>
              <a:rPr lang="en-US" sz="2000" dirty="0" smtClean="0"/>
              <a:t>Limited query capability</a:t>
            </a:r>
          </a:p>
          <a:p>
            <a:pPr lvl="1"/>
            <a:r>
              <a:rPr lang="en-US" sz="2000" dirty="0" smtClean="0"/>
              <a:t>“Eventual Consistency” (Not ACID, see next slides)</a:t>
            </a:r>
          </a:p>
          <a:p>
            <a:pPr lvl="2"/>
            <a:r>
              <a:rPr lang="en-US" sz="1600" dirty="0" smtClean="0"/>
              <a:t>Not appropriate for many situations</a:t>
            </a:r>
          </a:p>
          <a:p>
            <a:pPr lvl="2"/>
            <a:r>
              <a:rPr lang="en-US" sz="1600" dirty="0" smtClean="0"/>
              <a:t>Not intuitive to write good code for (makes client apps more complicated)</a:t>
            </a:r>
          </a:p>
          <a:p>
            <a:pPr lvl="1"/>
            <a:r>
              <a:rPr lang="en-US" sz="2000" dirty="0" smtClean="0"/>
              <a:t>No standardization, so portability is an issue</a:t>
            </a:r>
          </a:p>
          <a:p>
            <a:pPr lvl="1"/>
            <a:r>
              <a:rPr lang="en-US" sz="2000" dirty="0" smtClean="0"/>
              <a:t>Insufficient access control</a:t>
            </a:r>
          </a:p>
          <a:p>
            <a:pPr lvl="1"/>
            <a:endParaRPr lang="en-US" sz="2000" dirty="0"/>
          </a:p>
        </p:txBody>
      </p:sp>
    </p:spTree>
    <p:extLst>
      <p:ext uri="{BB962C8B-B14F-4D97-AF65-F5344CB8AC3E}">
        <p14:creationId xmlns:p14="http://schemas.microsoft.com/office/powerpoint/2010/main" val="223675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5012"/>
          </a:xfrm>
        </p:spPr>
        <p:txBody>
          <a:bodyPr>
            <a:noAutofit/>
          </a:bodyPr>
          <a:lstStyle/>
          <a:p>
            <a:r>
              <a:rPr lang="en-US" sz="2800" dirty="0"/>
              <a:t>ACID (Atomicity, Consistency, Isolation, Durability) </a:t>
            </a:r>
          </a:p>
        </p:txBody>
      </p:sp>
      <p:sp>
        <p:nvSpPr>
          <p:cNvPr id="3" name="Content Placeholder 2"/>
          <p:cNvSpPr>
            <a:spLocks noGrp="1"/>
          </p:cNvSpPr>
          <p:nvPr>
            <p:ph idx="1"/>
          </p:nvPr>
        </p:nvSpPr>
        <p:spPr>
          <a:xfrm>
            <a:off x="333375" y="1076325"/>
            <a:ext cx="8543925" cy="5372099"/>
          </a:xfrm>
        </p:spPr>
        <p:txBody>
          <a:bodyPr>
            <a:normAutofit/>
          </a:bodyPr>
          <a:lstStyle/>
          <a:p>
            <a:r>
              <a:rPr lang="en-US" sz="1400" dirty="0" smtClean="0"/>
              <a:t>Atomicity</a:t>
            </a:r>
            <a:endParaRPr lang="en-US" sz="1400" dirty="0"/>
          </a:p>
          <a:p>
            <a:pPr lvl="1"/>
            <a:r>
              <a:rPr lang="en-US" sz="1400" dirty="0" smtClean="0"/>
              <a:t>Atomicity </a:t>
            </a:r>
            <a:r>
              <a:rPr lang="en-US" sz="1400" dirty="0"/>
              <a:t>requires that each transaction be "all or nothing": if one part of the transaction fails, the entire transaction fails, and the database state is left </a:t>
            </a:r>
            <a:r>
              <a:rPr lang="en-US" sz="1400" dirty="0" smtClean="0"/>
              <a:t>unchanged, even if there are </a:t>
            </a:r>
            <a:r>
              <a:rPr lang="en-US" sz="1400" dirty="0"/>
              <a:t>power failures, errors, and crashes. </a:t>
            </a:r>
          </a:p>
          <a:p>
            <a:endParaRPr lang="en-US" sz="1400" dirty="0"/>
          </a:p>
          <a:p>
            <a:r>
              <a:rPr lang="en-US" sz="1400" dirty="0" smtClean="0"/>
              <a:t>Consistency</a:t>
            </a:r>
            <a:endParaRPr lang="en-US" sz="1400" dirty="0"/>
          </a:p>
          <a:p>
            <a:pPr lvl="1"/>
            <a:r>
              <a:rPr lang="en-US" sz="1400" dirty="0" smtClean="0"/>
              <a:t>The </a:t>
            </a:r>
            <a:r>
              <a:rPr lang="en-US" sz="1400" dirty="0"/>
              <a:t>consistency property ensures that any transaction will bring the database from one valid state to another. Any data written to the database must be valid according to all defined rules, including constraints, cascades, triggers, and any combination thereof. This does not guarantee correctness of the transaction in all ways the application programmer might have </a:t>
            </a:r>
            <a:r>
              <a:rPr lang="en-US" sz="1400" dirty="0" smtClean="0"/>
              <a:t>wanted, that </a:t>
            </a:r>
            <a:r>
              <a:rPr lang="en-US" sz="1400" dirty="0"/>
              <a:t>is the responsibility of application-level </a:t>
            </a:r>
            <a:r>
              <a:rPr lang="en-US" sz="1400" dirty="0" smtClean="0"/>
              <a:t>code.</a:t>
            </a:r>
            <a:endParaRPr lang="en-US" sz="1400" dirty="0"/>
          </a:p>
          <a:p>
            <a:endParaRPr lang="en-US" sz="1400" dirty="0"/>
          </a:p>
          <a:p>
            <a:r>
              <a:rPr lang="en-US" sz="1400" dirty="0" smtClean="0"/>
              <a:t>Isolation</a:t>
            </a:r>
            <a:endParaRPr lang="en-US" sz="1400" dirty="0"/>
          </a:p>
          <a:p>
            <a:pPr lvl="1"/>
            <a:r>
              <a:rPr lang="en-US" sz="1400" dirty="0" smtClean="0"/>
              <a:t>The </a:t>
            </a:r>
            <a:r>
              <a:rPr lang="en-US" sz="1400" dirty="0"/>
              <a:t>isolation property ensures that the concurrent execution of transactions results in a system state that would be obtained if transactions were executed serially, i.e., one after the other. Providing isolation is the main goal of concurrency control. </a:t>
            </a:r>
          </a:p>
          <a:p>
            <a:endParaRPr lang="en-US" sz="1400" dirty="0"/>
          </a:p>
          <a:p>
            <a:r>
              <a:rPr lang="en-US" sz="1400" dirty="0" smtClean="0"/>
              <a:t>Durability</a:t>
            </a:r>
            <a:endParaRPr lang="en-US" sz="1400" dirty="0"/>
          </a:p>
          <a:p>
            <a:pPr lvl="1"/>
            <a:r>
              <a:rPr lang="en-US" sz="1400" dirty="0" smtClean="0"/>
              <a:t>Durability </a:t>
            </a:r>
            <a:r>
              <a:rPr lang="en-US" sz="1400" dirty="0"/>
              <a:t>means that once a transaction has been committed, it will remain so, even in the event of power loss, crashes, or errors. In a relational database, for instance, once a group of SQL statements execute, the results need to be stored permanently (even if the database crashes immediately thereafter</a:t>
            </a:r>
            <a:r>
              <a:rPr lang="en-US" sz="1400" dirty="0" smtClean="0"/>
              <a:t>) so transactions must </a:t>
            </a:r>
            <a:r>
              <a:rPr lang="en-US" sz="1400" dirty="0"/>
              <a:t>be recorded in a non-volatile memory.</a:t>
            </a:r>
          </a:p>
        </p:txBody>
      </p:sp>
    </p:spTree>
    <p:extLst>
      <p:ext uri="{BB962C8B-B14F-4D97-AF65-F5344CB8AC3E}">
        <p14:creationId xmlns:p14="http://schemas.microsoft.com/office/powerpoint/2010/main" val="126141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CAP theorem, also known as Brewer's theorem</a:t>
            </a:r>
          </a:p>
        </p:txBody>
      </p:sp>
      <p:sp>
        <p:nvSpPr>
          <p:cNvPr id="3" name="Content Placeholder 2"/>
          <p:cNvSpPr>
            <a:spLocks noGrp="1"/>
          </p:cNvSpPr>
          <p:nvPr>
            <p:ph idx="1"/>
          </p:nvPr>
        </p:nvSpPr>
        <p:spPr/>
        <p:txBody>
          <a:bodyPr>
            <a:normAutofit/>
          </a:bodyPr>
          <a:lstStyle/>
          <a:p>
            <a:r>
              <a:rPr lang="en-US" sz="2400" dirty="0" smtClean="0"/>
              <a:t>States it </a:t>
            </a:r>
            <a:r>
              <a:rPr lang="en-US" sz="2400" dirty="0"/>
              <a:t>is impossible for a distributed computer system to simultaneously provide all three of the following </a:t>
            </a:r>
            <a:r>
              <a:rPr lang="en-US" sz="2400" dirty="0" smtClean="0"/>
              <a:t>guarantees</a:t>
            </a:r>
          </a:p>
          <a:p>
            <a:pPr lvl="1"/>
            <a:r>
              <a:rPr lang="en-US" sz="2000" dirty="0"/>
              <a:t>Consistency (all nodes see the same data at the same time)</a:t>
            </a:r>
          </a:p>
          <a:p>
            <a:pPr lvl="1"/>
            <a:r>
              <a:rPr lang="en-US" sz="2000" dirty="0"/>
              <a:t>Availability (a guarantee that every request receives a response about whether it succeeded or failed)</a:t>
            </a:r>
          </a:p>
          <a:p>
            <a:pPr lvl="1"/>
            <a:r>
              <a:rPr lang="en-US" sz="2000" dirty="0"/>
              <a:t>Partition tolerance (the system continues to operate despite arbitrary message loss or failure of part of the system</a:t>
            </a:r>
            <a:r>
              <a:rPr lang="en-US" sz="2000" dirty="0" smtClean="0"/>
              <a:t>)</a:t>
            </a:r>
          </a:p>
          <a:p>
            <a:r>
              <a:rPr lang="en-US" sz="2400" dirty="0" smtClean="0"/>
              <a:t>Generally agreed that you can have only </a:t>
            </a:r>
            <a:r>
              <a:rPr lang="en-US" sz="2400" dirty="0"/>
              <a:t>"two out of three" </a:t>
            </a:r>
            <a:r>
              <a:rPr lang="en-US" sz="2400" dirty="0" smtClean="0"/>
              <a:t>, however that concept </a:t>
            </a:r>
            <a:r>
              <a:rPr lang="en-US" sz="2400" dirty="0"/>
              <a:t>can be misleading or misapplied</a:t>
            </a:r>
            <a:r>
              <a:rPr lang="en-US" sz="2400" dirty="0" smtClean="0"/>
              <a:t>, and one must dig into the details of the implementation and intended use to decide the acceptability.</a:t>
            </a:r>
            <a:endParaRPr lang="en-US" sz="2400" dirty="0"/>
          </a:p>
        </p:txBody>
      </p:sp>
    </p:spTree>
    <p:extLst>
      <p:ext uri="{BB962C8B-B14F-4D97-AF65-F5344CB8AC3E}">
        <p14:creationId xmlns:p14="http://schemas.microsoft.com/office/powerpoint/2010/main" val="2390288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Some Tradeoff choices that might be acceptable</a:t>
            </a:r>
            <a:endParaRPr lang="en-US" sz="4000" dirty="0"/>
          </a:p>
        </p:txBody>
      </p:sp>
      <p:sp>
        <p:nvSpPr>
          <p:cNvPr id="3" name="Content Placeholder 2"/>
          <p:cNvSpPr>
            <a:spLocks noGrp="1"/>
          </p:cNvSpPr>
          <p:nvPr>
            <p:ph idx="1"/>
          </p:nvPr>
        </p:nvSpPr>
        <p:spPr/>
        <p:txBody>
          <a:bodyPr/>
          <a:lstStyle/>
          <a:p>
            <a:r>
              <a:rPr lang="en-US" dirty="0" smtClean="0"/>
              <a:t>Use 2 phase commits, but this means that when a partition occurs, the system must block  (loss of availability)</a:t>
            </a:r>
          </a:p>
          <a:p>
            <a:r>
              <a:rPr lang="en-US" dirty="0" smtClean="0"/>
              <a:t>Some of the data is not accessible, but the rest is. (loss of availability)</a:t>
            </a:r>
          </a:p>
          <a:p>
            <a:r>
              <a:rPr lang="en-US" dirty="0" smtClean="0"/>
              <a:t>System is still available during a partition, but some of the data may be inaccurate.</a:t>
            </a:r>
          </a:p>
          <a:p>
            <a:pPr lvl="1"/>
            <a:r>
              <a:rPr lang="en-US" dirty="0" smtClean="0"/>
              <a:t>DNS is classic example	</a:t>
            </a:r>
          </a:p>
          <a:p>
            <a:endParaRPr lang="en-US" dirty="0"/>
          </a:p>
        </p:txBody>
      </p:sp>
    </p:spTree>
    <p:extLst>
      <p:ext uri="{BB962C8B-B14F-4D97-AF65-F5344CB8AC3E}">
        <p14:creationId xmlns:p14="http://schemas.microsoft.com/office/powerpoint/2010/main" val="15226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More places to read</a:t>
            </a:r>
            <a:endParaRPr lang="en-US" sz="3600" dirty="0"/>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pPr fontAlgn="base"/>
            <a:r>
              <a:rPr lang="en-US" sz="2800" dirty="0"/>
              <a:t>Practical illustration of Map-Reduce (Hadoop-style), on real data</a:t>
            </a:r>
          </a:p>
          <a:p>
            <a:pPr lvl="1"/>
            <a:r>
              <a:rPr lang="en-US" sz="2400" dirty="0" smtClean="0">
                <a:hlinkClick r:id="rId2"/>
              </a:rPr>
              <a:t>http</a:t>
            </a:r>
            <a:r>
              <a:rPr lang="en-US" sz="2400" dirty="0">
                <a:hlinkClick r:id="rId2"/>
              </a:rPr>
              <a:t>://</a:t>
            </a:r>
            <a:r>
              <a:rPr lang="en-US" sz="2400" dirty="0" smtClean="0">
                <a:hlinkClick r:id="rId2"/>
              </a:rPr>
              <a:t>www.datasciencecentral.com/profiles/blogs/practical-illustration-of-map-reduce-hadoop-style-on-real-data</a:t>
            </a:r>
            <a:endParaRPr lang="en-US" sz="2400" dirty="0" smtClean="0"/>
          </a:p>
          <a:p>
            <a:r>
              <a:rPr lang="en-US" dirty="0" smtClean="0"/>
              <a:t>This link has a distribution of Hadoop, and learning items such as videos</a:t>
            </a:r>
          </a:p>
          <a:p>
            <a:pPr lvl="1"/>
            <a:r>
              <a:rPr lang="en-US" dirty="0">
                <a:hlinkClick r:id="rId3"/>
              </a:rPr>
              <a:t>http://</a:t>
            </a:r>
            <a:r>
              <a:rPr lang="en-US" dirty="0" smtClean="0">
                <a:hlinkClick r:id="rId3"/>
              </a:rPr>
              <a:t>www.cloudera.com/content/cloudera/en/home.html</a:t>
            </a:r>
            <a:endParaRPr lang="en-US" dirty="0" smtClean="0"/>
          </a:p>
          <a:p>
            <a:r>
              <a:rPr lang="en-US" dirty="0" smtClean="0"/>
              <a:t>This site has tons of data, tutorials, including a nice detailed explanation of the word count example that everyone uses.</a:t>
            </a:r>
          </a:p>
          <a:p>
            <a:pPr lvl="1"/>
            <a:r>
              <a:rPr lang="en-US" dirty="0">
                <a:hlinkClick r:id="rId4"/>
              </a:rPr>
              <a:t>http://</a:t>
            </a:r>
            <a:r>
              <a:rPr lang="en-US" dirty="0" smtClean="0">
                <a:hlinkClick r:id="rId4"/>
              </a:rPr>
              <a:t>hadoop.apache.org/docs/current/hadoop-mapreduce-client/hadoop-mapreduce-client-core/MapReduceTutorial.html</a:t>
            </a:r>
            <a:endParaRPr lang="en-US" dirty="0" smtClean="0"/>
          </a:p>
          <a:p>
            <a:r>
              <a:rPr lang="en-US" dirty="0" smtClean="0"/>
              <a:t>Good slide presentation</a:t>
            </a:r>
          </a:p>
          <a:p>
            <a:pPr lvl="1"/>
            <a:r>
              <a:rPr lang="en-US" dirty="0">
                <a:hlinkClick r:id="rId5"/>
              </a:rPr>
              <a:t>http://</a:t>
            </a:r>
            <a:r>
              <a:rPr lang="en-US" dirty="0" smtClean="0">
                <a:hlinkClick r:id="rId5"/>
              </a:rPr>
              <a:t>www.slideshare.net/marin_dimitrov/nosql-databases-3584443</a:t>
            </a:r>
            <a:endParaRPr lang="en-US" dirty="0" smtClean="0"/>
          </a:p>
          <a:p>
            <a:pPr lvl="1"/>
            <a:endParaRPr lang="en-US" dirty="0" smtClean="0"/>
          </a:p>
          <a:p>
            <a:pPr lvl="1"/>
            <a:endParaRPr lang="en-US" dirty="0" smtClean="0"/>
          </a:p>
          <a:p>
            <a:pPr lvl="1"/>
            <a:endParaRPr lang="en-US" sz="2400" dirty="0"/>
          </a:p>
        </p:txBody>
      </p:sp>
    </p:spTree>
    <p:extLst>
      <p:ext uri="{BB962C8B-B14F-4D97-AF65-F5344CB8AC3E}">
        <p14:creationId xmlns:p14="http://schemas.microsoft.com/office/powerpoint/2010/main" val="1089922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938"/>
            <a:ext cx="8229600" cy="639762"/>
          </a:xfrm>
        </p:spPr>
        <p:txBody>
          <a:bodyPr>
            <a:normAutofit fontScale="90000"/>
          </a:bodyPr>
          <a:lstStyle/>
          <a:p>
            <a:r>
              <a:rPr lang="en-US" sz="3600" dirty="0" smtClean="0"/>
              <a:t>Many publicly available data </a:t>
            </a:r>
            <a:r>
              <a:rPr lang="en-US" sz="3600" dirty="0" smtClean="0"/>
              <a:t>sets </a:t>
            </a:r>
            <a:br>
              <a:rPr lang="en-US" sz="3600" dirty="0" smtClean="0"/>
            </a:br>
            <a:r>
              <a:rPr lang="en-US" sz="3600" dirty="0" smtClean="0"/>
              <a:t>(you need these for your final project.)</a:t>
            </a:r>
            <a:endParaRPr lang="en-US" sz="3600" dirty="0"/>
          </a:p>
        </p:txBody>
      </p:sp>
      <p:sp>
        <p:nvSpPr>
          <p:cNvPr id="3" name="Content Placeholder 2"/>
          <p:cNvSpPr>
            <a:spLocks noGrp="1"/>
          </p:cNvSpPr>
          <p:nvPr>
            <p:ph idx="1"/>
          </p:nvPr>
        </p:nvSpPr>
        <p:spPr>
          <a:xfrm>
            <a:off x="457200" y="1447801"/>
            <a:ext cx="8229600" cy="5216769"/>
          </a:xfrm>
        </p:spPr>
        <p:txBody>
          <a:bodyPr>
            <a:normAutofit/>
          </a:bodyPr>
          <a:lstStyle/>
          <a:p>
            <a:r>
              <a:rPr lang="en-US" sz="2800" dirty="0"/>
              <a:t>20 Big Data Repositories You Should Check Out</a:t>
            </a:r>
          </a:p>
          <a:p>
            <a:pPr lvl="1"/>
            <a:r>
              <a:rPr lang="en-US" sz="1200" dirty="0">
                <a:hlinkClick r:id="rId2"/>
              </a:rPr>
              <a:t>http://</a:t>
            </a:r>
            <a:r>
              <a:rPr lang="en-US" sz="1200" dirty="0" smtClean="0">
                <a:hlinkClick r:id="rId2"/>
              </a:rPr>
              <a:t>www.datasciencecentral.com/profiles/blogs/20-free-big-data-sources-everyone-should-check-out</a:t>
            </a:r>
            <a:endParaRPr lang="en-US" sz="1200" dirty="0" smtClean="0"/>
          </a:p>
          <a:p>
            <a:r>
              <a:rPr lang="en-US" dirty="0" smtClean="0"/>
              <a:t>NYT’s The </a:t>
            </a:r>
            <a:r>
              <a:rPr lang="en-US" dirty="0"/>
              <a:t>Movie Reviews </a:t>
            </a:r>
            <a:r>
              <a:rPr lang="en-US" dirty="0" smtClean="0"/>
              <a:t>API</a:t>
            </a:r>
          </a:p>
          <a:p>
            <a:pPr lvl="1"/>
            <a:r>
              <a:rPr lang="en-US" dirty="0">
                <a:hlinkClick r:id="rId3"/>
              </a:rPr>
              <a:t>http://developer.nytimes.com/docs/movie_reviews_api</a:t>
            </a:r>
            <a:r>
              <a:rPr lang="en-US" dirty="0" smtClean="0">
                <a:hlinkClick r:id="rId3"/>
              </a:rPr>
              <a:t>/</a:t>
            </a:r>
            <a:endParaRPr lang="en-US" dirty="0" smtClean="0"/>
          </a:p>
          <a:p>
            <a:r>
              <a:rPr lang="en-US" dirty="0" smtClean="0"/>
              <a:t>The online book has a long list at the end</a:t>
            </a:r>
          </a:p>
          <a:p>
            <a:pPr lvl="1"/>
            <a:r>
              <a:rPr lang="en-US" u="sng" dirty="0">
                <a:hlinkClick r:id="rId4"/>
              </a:rPr>
              <a:t>http://</a:t>
            </a:r>
            <a:r>
              <a:rPr lang="en-US" u="sng" dirty="0" smtClean="0">
                <a:hlinkClick r:id="rId4"/>
              </a:rPr>
              <a:t>hadoopilluminated.com/hadoop_illuminated/index.html</a:t>
            </a:r>
            <a:endParaRPr lang="en-US" u="sng" dirty="0" smtClean="0"/>
          </a:p>
          <a:p>
            <a:r>
              <a:rPr lang="en-US" u="sng" dirty="0" err="1" smtClean="0"/>
              <a:t>Govt</a:t>
            </a:r>
            <a:r>
              <a:rPr lang="en-US" u="sng" dirty="0" smtClean="0"/>
              <a:t> data</a:t>
            </a:r>
          </a:p>
          <a:p>
            <a:pPr lvl="1"/>
            <a:r>
              <a:rPr lang="en-US" u="sng" dirty="0">
                <a:hlinkClick r:id="rId5"/>
              </a:rPr>
              <a:t>https://www.data.gov</a:t>
            </a:r>
            <a:r>
              <a:rPr lang="en-US" u="sng" dirty="0" smtClean="0">
                <a:hlinkClick r:id="rId5"/>
              </a:rPr>
              <a:t>/</a:t>
            </a:r>
            <a:endParaRPr lang="en-US" u="sng" dirty="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123957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We will now run some Hadoop problems</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pPr marL="0" indent="0" fontAlgn="base">
              <a:buNone/>
            </a:pPr>
            <a:endParaRPr lang="en-US" sz="2400" dirty="0" smtClean="0"/>
          </a:p>
          <a:p>
            <a:pPr lvl="1"/>
            <a:endParaRPr lang="en-US" sz="2400" dirty="0"/>
          </a:p>
        </p:txBody>
      </p:sp>
    </p:spTree>
    <p:extLst>
      <p:ext uri="{BB962C8B-B14F-4D97-AF65-F5344CB8AC3E}">
        <p14:creationId xmlns:p14="http://schemas.microsoft.com/office/powerpoint/2010/main" val="5442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Massive amount of data, and this was </a:t>
            </a:r>
            <a:r>
              <a:rPr lang="en-US" sz="2800" dirty="0" smtClean="0"/>
              <a:t>7 </a:t>
            </a:r>
            <a:r>
              <a:rPr lang="en-US" sz="2800" dirty="0" smtClean="0"/>
              <a:t>years ago</a:t>
            </a:r>
            <a:endParaRPr lang="en-US" sz="2800" dirty="0"/>
          </a:p>
        </p:txBody>
      </p:sp>
      <p:sp>
        <p:nvSpPr>
          <p:cNvPr id="3" name="Content Placeholder 2"/>
          <p:cNvSpPr>
            <a:spLocks noGrp="1"/>
          </p:cNvSpPr>
          <p:nvPr>
            <p:ph idx="1"/>
          </p:nvPr>
        </p:nvSpPr>
        <p:spPr>
          <a:xfrm>
            <a:off x="457200" y="990600"/>
            <a:ext cx="8229600" cy="5486400"/>
          </a:xfrm>
        </p:spPr>
        <p:txBody>
          <a:bodyPr>
            <a:normAutofit/>
          </a:bodyPr>
          <a:lstStyle/>
          <a:p>
            <a:r>
              <a:rPr lang="en-US" sz="2400" dirty="0" smtClean="0"/>
              <a:t>Yahoo </a:t>
            </a:r>
            <a:r>
              <a:rPr lang="en-US" sz="2400" dirty="0"/>
              <a:t>: 60 PB of data</a:t>
            </a:r>
          </a:p>
          <a:p>
            <a:r>
              <a:rPr lang="en-US" sz="2400" dirty="0" smtClean="0"/>
              <a:t>EBay </a:t>
            </a:r>
            <a:r>
              <a:rPr lang="en-US" sz="2400" dirty="0"/>
              <a:t>: 40 PB of data, captures 50 TB / day</a:t>
            </a:r>
          </a:p>
        </p:txBody>
      </p:sp>
      <p:pic>
        <p:nvPicPr>
          <p:cNvPr id="2050" name="Picture 2" descr="Tidal Wave of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639127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5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Challenges</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US" sz="2800" dirty="0"/>
              <a:t>Sheer size of Big </a:t>
            </a:r>
            <a:r>
              <a:rPr lang="en-US" sz="2800" dirty="0" smtClean="0"/>
              <a:t>Data</a:t>
            </a:r>
          </a:p>
          <a:p>
            <a:r>
              <a:rPr lang="en-US" sz="2800" dirty="0" smtClean="0"/>
              <a:t>Most </a:t>
            </a:r>
            <a:r>
              <a:rPr lang="en-US" sz="2800" dirty="0"/>
              <a:t>Big Data is unstructured. </a:t>
            </a:r>
            <a:endParaRPr lang="en-US" sz="2800" dirty="0" smtClean="0"/>
          </a:p>
          <a:p>
            <a:pPr lvl="1"/>
            <a:r>
              <a:rPr lang="en-US" sz="2400" dirty="0" smtClean="0"/>
              <a:t>For </a:t>
            </a:r>
            <a:r>
              <a:rPr lang="en-US" sz="2400" dirty="0"/>
              <a:t>example click stream log data might look like time stamp, </a:t>
            </a:r>
            <a:r>
              <a:rPr lang="en-US" sz="2400" dirty="0" err="1"/>
              <a:t>user_id</a:t>
            </a:r>
            <a:r>
              <a:rPr lang="en-US" sz="2400" dirty="0"/>
              <a:t>, page, </a:t>
            </a:r>
            <a:r>
              <a:rPr lang="en-US" sz="2400" dirty="0" err="1"/>
              <a:t>referrer_page</a:t>
            </a:r>
            <a:r>
              <a:rPr lang="en-US" sz="2400" dirty="0"/>
              <a:t> </a:t>
            </a:r>
          </a:p>
          <a:p>
            <a:pPr lvl="1"/>
            <a:r>
              <a:rPr lang="en-US" sz="2400" dirty="0"/>
              <a:t>Lack of structure makes relational databases not well suited to store Big Data. </a:t>
            </a:r>
            <a:endParaRPr lang="en-US" sz="2400" dirty="0" smtClean="0"/>
          </a:p>
          <a:p>
            <a:pPr lvl="1"/>
            <a:r>
              <a:rPr lang="en-US" sz="2400" dirty="0" smtClean="0"/>
              <a:t>Not </a:t>
            </a:r>
            <a:r>
              <a:rPr lang="en-US" sz="2400" dirty="0"/>
              <a:t>many databases can cope with storing billions of rows of data</a:t>
            </a:r>
            <a:r>
              <a:rPr lang="en-US" sz="2400" dirty="0" smtClean="0"/>
              <a:t>.</a:t>
            </a:r>
          </a:p>
          <a:p>
            <a:r>
              <a:rPr lang="en-US" sz="2800" dirty="0"/>
              <a:t>The traditional data processing model has data stored in a 'storage cluster', which is copied over to a 'compute cluster' for processing, and the results are written back to the storage cluster</a:t>
            </a:r>
            <a:r>
              <a:rPr lang="en-US" sz="2800" dirty="0" smtClean="0"/>
              <a:t>.</a:t>
            </a:r>
          </a:p>
          <a:p>
            <a:pPr lvl="1"/>
            <a:r>
              <a:rPr lang="en-US" sz="2400" dirty="0" smtClean="0"/>
              <a:t>Doesn't work as </a:t>
            </a:r>
            <a:r>
              <a:rPr lang="en-US" sz="2400" dirty="0"/>
              <a:t>copying so much data </a:t>
            </a:r>
            <a:r>
              <a:rPr lang="en-US" sz="2400" dirty="0" smtClean="0"/>
              <a:t>to </a:t>
            </a:r>
            <a:r>
              <a:rPr lang="en-US" sz="2400" dirty="0"/>
              <a:t>a compute cluster </a:t>
            </a:r>
            <a:r>
              <a:rPr lang="en-US" sz="2400" dirty="0" smtClean="0"/>
              <a:t>would </a:t>
            </a:r>
            <a:r>
              <a:rPr lang="en-US" sz="2400" dirty="0"/>
              <a:t>be too time consuming or impossible</a:t>
            </a:r>
          </a:p>
        </p:txBody>
      </p:sp>
    </p:spTree>
    <p:extLst>
      <p:ext uri="{BB962C8B-B14F-4D97-AF65-F5344CB8AC3E}">
        <p14:creationId xmlns:p14="http://schemas.microsoft.com/office/powerpoint/2010/main" val="174801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7831"/>
          </a:xfrm>
        </p:spPr>
        <p:txBody>
          <a:bodyPr>
            <a:noAutofit/>
          </a:bodyPr>
          <a:lstStyle/>
          <a:p>
            <a:r>
              <a:rPr lang="en-US" sz="3200" dirty="0" smtClean="0"/>
              <a:t>Lets compare 3 types </a:t>
            </a:r>
            <a:r>
              <a:rPr lang="en-US" sz="3200" dirty="0"/>
              <a:t>of stores</a:t>
            </a:r>
            <a:r>
              <a:rPr lang="en-US" sz="1200" dirty="0"/>
              <a:t/>
            </a:r>
            <a:br>
              <a:rPr lang="en-US" sz="1200" dirty="0"/>
            </a:br>
            <a:r>
              <a:rPr lang="en-US" sz="1200" dirty="0">
                <a:hlinkClick r:id="rId2"/>
              </a:rPr>
              <a:t>https://</a:t>
            </a:r>
            <a:r>
              <a:rPr lang="en-US" sz="1200" dirty="0" smtClean="0">
                <a:hlinkClick r:id="rId2"/>
              </a:rPr>
              <a:t>docs.microsoft.com/en-us/azure/architecture/guide/technology-choices/data-store-overview</a:t>
            </a:r>
            <a:endParaRPr lang="en-US" sz="1200" dirty="0"/>
          </a:p>
        </p:txBody>
      </p:sp>
      <p:sp>
        <p:nvSpPr>
          <p:cNvPr id="3" name="Content Placeholder 2"/>
          <p:cNvSpPr>
            <a:spLocks noGrp="1"/>
          </p:cNvSpPr>
          <p:nvPr>
            <p:ph idx="1"/>
          </p:nvPr>
        </p:nvSpPr>
        <p:spPr/>
        <p:txBody>
          <a:bodyPr>
            <a:normAutofit/>
          </a:bodyPr>
          <a:lstStyle/>
          <a:p>
            <a:r>
              <a:rPr lang="en-US" sz="2800" dirty="0" smtClean="0"/>
              <a:t>Key/value stores</a:t>
            </a:r>
          </a:p>
          <a:p>
            <a:pPr lvl="1"/>
            <a:r>
              <a:rPr lang="en-US" dirty="0" smtClean="0"/>
              <a:t> </a:t>
            </a:r>
            <a:r>
              <a:rPr lang="en-US" dirty="0" err="1" smtClean="0"/>
              <a:t>Redis</a:t>
            </a:r>
            <a:r>
              <a:rPr lang="en-US" dirty="0" smtClean="0"/>
              <a:t>, </a:t>
            </a:r>
            <a:r>
              <a:rPr lang="en-US" dirty="0" err="1" smtClean="0"/>
              <a:t>Riak</a:t>
            </a:r>
            <a:r>
              <a:rPr lang="en-US" dirty="0" smtClean="0"/>
              <a:t>, Hadoop, Azure's </a:t>
            </a:r>
            <a:r>
              <a:rPr lang="en-US" dirty="0" err="1" smtClean="0"/>
              <a:t>tablestore</a:t>
            </a:r>
            <a:endParaRPr lang="en-US" dirty="0" smtClean="0"/>
          </a:p>
          <a:p>
            <a:r>
              <a:rPr lang="en-US" sz="2800" dirty="0" smtClean="0"/>
              <a:t>Document databases</a:t>
            </a:r>
          </a:p>
          <a:p>
            <a:pPr lvl="1"/>
            <a:r>
              <a:rPr lang="en-US" dirty="0"/>
              <a:t>Cosmos </a:t>
            </a:r>
            <a:r>
              <a:rPr lang="en-US" dirty="0" smtClean="0"/>
              <a:t>DB</a:t>
            </a:r>
            <a:r>
              <a:rPr lang="en-US" dirty="0"/>
              <a:t>, MongoDB, </a:t>
            </a:r>
            <a:r>
              <a:rPr lang="en-US" dirty="0" err="1"/>
              <a:t>OrientDB</a:t>
            </a:r>
            <a:r>
              <a:rPr lang="en-US" dirty="0"/>
              <a:t>, </a:t>
            </a:r>
            <a:r>
              <a:rPr lang="en-US" dirty="0" err="1"/>
              <a:t>CouchDB</a:t>
            </a:r>
            <a:r>
              <a:rPr lang="en-US" dirty="0"/>
              <a:t>, Azure's </a:t>
            </a:r>
            <a:r>
              <a:rPr lang="en-US" dirty="0" err="1"/>
              <a:t>DocumentDB</a:t>
            </a:r>
            <a:r>
              <a:rPr lang="en-US" dirty="0"/>
              <a:t>, AWS </a:t>
            </a:r>
            <a:r>
              <a:rPr lang="en-US" dirty="0" err="1" smtClean="0"/>
              <a:t>DynamoDB</a:t>
            </a:r>
            <a:endParaRPr lang="en-US" dirty="0" smtClean="0"/>
          </a:p>
          <a:p>
            <a:r>
              <a:rPr lang="en-US" sz="2800" dirty="0" smtClean="0"/>
              <a:t>Column-family </a:t>
            </a:r>
            <a:r>
              <a:rPr lang="en-US" sz="2800" dirty="0"/>
              <a:t>databases </a:t>
            </a:r>
          </a:p>
          <a:p>
            <a:pPr lvl="1"/>
            <a:r>
              <a:rPr lang="en-US" dirty="0"/>
              <a:t>Cassandra, Google's </a:t>
            </a:r>
            <a:r>
              <a:rPr lang="en-US" dirty="0" err="1"/>
              <a:t>BigTable</a:t>
            </a:r>
            <a:r>
              <a:rPr lang="en-US" dirty="0"/>
              <a:t>, Druid</a:t>
            </a:r>
          </a:p>
        </p:txBody>
      </p:sp>
    </p:spTree>
    <p:extLst>
      <p:ext uri="{BB962C8B-B14F-4D97-AF65-F5344CB8AC3E}">
        <p14:creationId xmlns:p14="http://schemas.microsoft.com/office/powerpoint/2010/main" val="185481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Key/value </a:t>
            </a:r>
            <a:r>
              <a:rPr lang="en-US" sz="3600" dirty="0" smtClean="0"/>
              <a:t>stores</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a:t>A key/value store is essentially a large hash table. You associate each data value with a unique key, and the key/value store uses this key to store the data by using an appropriate hashing function. </a:t>
            </a:r>
            <a:endParaRPr lang="en-US" dirty="0" smtClean="0"/>
          </a:p>
          <a:p>
            <a:r>
              <a:rPr lang="en-US" dirty="0" smtClean="0"/>
              <a:t>Most </a:t>
            </a:r>
            <a:r>
              <a:rPr lang="en-US" dirty="0"/>
              <a:t>key/value stores only support simple query, insert, and delete operations. To modify a value (either partially or completely), an application must overwrite the existing data for the entire value</a:t>
            </a:r>
            <a:r>
              <a:rPr lang="en-US" dirty="0" smtClean="0"/>
              <a:t>.</a:t>
            </a:r>
            <a:endParaRPr lang="en-US" dirty="0"/>
          </a:p>
          <a:p>
            <a:r>
              <a:rPr lang="en-US" dirty="0"/>
              <a:t>An application can store arbitrary data as a set of </a:t>
            </a:r>
            <a:r>
              <a:rPr lang="en-US" dirty="0" smtClean="0"/>
              <a:t>values. </a:t>
            </a:r>
            <a:r>
              <a:rPr lang="en-US" dirty="0"/>
              <a:t>The stored values are opaque to the storage system software. Any schema information must be provided and interpreted by the application. Essentially, values are blobs and the key/value store simply retrieves or stores the value by key</a:t>
            </a:r>
            <a:r>
              <a:rPr lang="en-US" dirty="0" smtClean="0"/>
              <a:t>.</a:t>
            </a:r>
          </a:p>
          <a:p>
            <a:r>
              <a:rPr lang="en-US" dirty="0"/>
              <a:t>Advantage is very fast read and write </a:t>
            </a:r>
            <a:r>
              <a:rPr lang="en-US" dirty="0" smtClean="0"/>
              <a:t>operations.  Used </a:t>
            </a:r>
            <a:r>
              <a:rPr lang="en-US" dirty="0"/>
              <a:t>by Hadoop, which we will go into next</a:t>
            </a:r>
          </a:p>
          <a:p>
            <a:endParaRPr lang="en-US" dirty="0" smtClean="0"/>
          </a:p>
          <a:p>
            <a:endParaRPr lang="en-US" dirty="0"/>
          </a:p>
        </p:txBody>
      </p:sp>
    </p:spTree>
    <p:extLst>
      <p:ext uri="{BB962C8B-B14F-4D97-AF65-F5344CB8AC3E}">
        <p14:creationId xmlns:p14="http://schemas.microsoft.com/office/powerpoint/2010/main" val="266482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7" y="819760"/>
            <a:ext cx="8229600" cy="2275131"/>
          </a:xfrm>
        </p:spPr>
        <p:txBody>
          <a:bodyPr>
            <a:noAutofit/>
          </a:bodyPr>
          <a:lstStyle/>
          <a:p>
            <a:pPr algn="l"/>
            <a:r>
              <a:rPr lang="en-US" sz="2000" dirty="0"/>
              <a:t>Key/value stores are highly optimized for applications performing simple lookups, but are less suitable for systems that need to query data across different key/value </a:t>
            </a:r>
            <a:r>
              <a:rPr lang="en-US" sz="2000" dirty="0" smtClean="0"/>
              <a:t>stores.</a:t>
            </a:r>
            <a:br>
              <a:rPr lang="en-US" sz="2000" dirty="0" smtClean="0"/>
            </a:br>
            <a:r>
              <a:rPr lang="en-US" sz="2000" dirty="0" smtClean="0"/>
              <a:t/>
            </a:r>
            <a:br>
              <a:rPr lang="en-US" sz="2000" dirty="0" smtClean="0"/>
            </a:br>
            <a:r>
              <a:rPr lang="en-US" sz="2000" dirty="0" smtClean="0"/>
              <a:t>Key/value </a:t>
            </a:r>
            <a:r>
              <a:rPr lang="en-US" sz="2000" dirty="0"/>
              <a:t>stores are also not optimized for scenarios where querying by value is important, rather than performing lookups based only on keys. For example, with a relational database, you can find a record by using a WHERE clause, but key/values stores usually do not have this type of lookup capability for values</a:t>
            </a:r>
            <a:endParaRPr lang="en-US" sz="2000" dirty="0"/>
          </a:p>
        </p:txBody>
      </p:sp>
      <p:pic>
        <p:nvPicPr>
          <p:cNvPr id="2050" name="Picture 2" descr="https://docs.microsoft.com/en-us/azure/architecture/guide/technology-choices/images/key-va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821" y="3481753"/>
            <a:ext cx="5242022" cy="232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01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8024"/>
          </a:xfrm>
        </p:spPr>
        <p:txBody>
          <a:bodyPr>
            <a:normAutofit/>
          </a:bodyPr>
          <a:lstStyle/>
          <a:p>
            <a:r>
              <a:rPr lang="en-US" sz="3600" dirty="0"/>
              <a:t>Document D</a:t>
            </a:r>
            <a:r>
              <a:rPr lang="en-US" sz="3600" dirty="0" smtClean="0"/>
              <a:t>atabases</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t>Well, mongo!  We now know that one.</a:t>
            </a:r>
          </a:p>
          <a:p>
            <a:r>
              <a:rPr lang="en-US" dirty="0"/>
              <a:t>A document database is conceptually similar to a key/value store, except that it stores a collection of </a:t>
            </a:r>
            <a:r>
              <a:rPr lang="en-US" b="1" dirty="0"/>
              <a:t>named fields and data </a:t>
            </a:r>
            <a:r>
              <a:rPr lang="en-US" dirty="0"/>
              <a:t>(known as documents), each of which could be simple scalar items or compound elements such as lists and child collections. The data in the fields of a document can be encoded in a variety of ways, including XML, </a:t>
            </a:r>
            <a:r>
              <a:rPr lang="en-US" dirty="0" smtClean="0"/>
              <a:t>JSON</a:t>
            </a:r>
            <a:r>
              <a:rPr lang="en-US" dirty="0"/>
              <a:t>, </a:t>
            </a:r>
            <a:r>
              <a:rPr lang="en-US" dirty="0" err="1"/>
              <a:t>BSON,or</a:t>
            </a:r>
            <a:r>
              <a:rPr lang="en-US" dirty="0"/>
              <a:t> even stored as plain text. Unlike key/value stores, the fields in documents are exposed to the storage management system, enabling an application to query and filter data by using the values in these fields.</a:t>
            </a:r>
          </a:p>
          <a:p>
            <a:r>
              <a:rPr lang="en-US" dirty="0"/>
              <a:t>Typically, a document contains the entire data for an entity. </a:t>
            </a:r>
            <a:r>
              <a:rPr lang="en-US" dirty="0" smtClean="0"/>
              <a:t>A </a:t>
            </a:r>
            <a:r>
              <a:rPr lang="en-US" dirty="0"/>
              <a:t>single document may contain information that would be spread across several relational tables in an RDBMS.</a:t>
            </a:r>
          </a:p>
          <a:p>
            <a:r>
              <a:rPr lang="en-US" dirty="0"/>
              <a:t>A document store does not require that all documents have the same structure. This free-form approach provides a great deal of flexibility. Applications can store different data in documents as business requirements change.</a:t>
            </a:r>
          </a:p>
          <a:p>
            <a:endParaRPr lang="en-US" dirty="0"/>
          </a:p>
        </p:txBody>
      </p:sp>
    </p:spTree>
    <p:extLst>
      <p:ext uri="{BB962C8B-B14F-4D97-AF65-F5344CB8AC3E}">
        <p14:creationId xmlns:p14="http://schemas.microsoft.com/office/powerpoint/2010/main" val="54290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2235</TotalTime>
  <Words>3291</Words>
  <Application>Microsoft Office PowerPoint</Application>
  <PresentationFormat>On-screen Show (4:3)</PresentationFormat>
  <Paragraphs>230</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Big Data aka NoSQL (No SQL or more correctly, Not Only SQL</vt:lpstr>
      <vt:lpstr>On line book</vt:lpstr>
      <vt:lpstr>What is Big Data?</vt:lpstr>
      <vt:lpstr>Massive amount of data, and this was 7 years ago</vt:lpstr>
      <vt:lpstr>Challenges</vt:lpstr>
      <vt:lpstr>Lets compare 3 types of stores https://docs.microsoft.com/en-us/azure/architecture/guide/technology-choices/data-store-overview</vt:lpstr>
      <vt:lpstr>Key/value stores</vt:lpstr>
      <vt:lpstr>Key/value stores are highly optimized for applications performing simple lookups, but are less suitable for systems that need to query data across different key/value stores.  Key/value stores are also not optimized for scenarios where querying by value is important, rather than performing lookups based only on keys. For example, with a relational database, you can find a record by using a WHERE clause, but key/values stores usually do not have this type of lookup capability for values</vt:lpstr>
      <vt:lpstr>Document Databases</vt:lpstr>
      <vt:lpstr>Since the data structure is described, the store can offer more function, such as indexing fields within the document, so then code is not limited to query only using the key. They allow fetching an entire page's data, so Facebook and Amazon use them.</vt:lpstr>
      <vt:lpstr>Column-family databases </vt:lpstr>
      <vt:lpstr>Unlike a key/value store or a document database, most column-family databases store data in key order, rather than by computing a hash.   Many implementations allow you to create indexes over specific columns in a column-family. Indexes let you retrieve data by columns value, rather than row key.  Lets you store any type of “named” (keyed) data in each row, but then the db can’t offer much functionality since every row can be completely different.</vt:lpstr>
      <vt:lpstr>Hadoop is an open source software stack that runs on a cluster of machines. </vt:lpstr>
      <vt:lpstr>As used by (this is a 7 year old slide!)</vt:lpstr>
      <vt:lpstr>Hadoop has 2 major components and we will look at each.</vt:lpstr>
      <vt:lpstr>Hadoop: an important NoSQL implementation.  Scale out storage and compute</vt:lpstr>
      <vt:lpstr>HDFS, or the Hadoop Distributed File System</vt:lpstr>
      <vt:lpstr>HDFS with replication factor of 3</vt:lpstr>
      <vt:lpstr>PowerPoint Presentation</vt:lpstr>
      <vt:lpstr>Hadoop clusters scale horizontally</vt:lpstr>
      <vt:lpstr>What does it take to use Hadoop?</vt:lpstr>
      <vt:lpstr>Pig - Big Data manipulation (more on this later)</vt:lpstr>
      <vt:lpstr>MapReduce is a programming framework.</vt:lpstr>
      <vt:lpstr>There are other important parts in the Hadoop system we will not cover </vt:lpstr>
      <vt:lpstr>MapReduce</vt:lpstr>
      <vt:lpstr>PowerPoint Presentation</vt:lpstr>
      <vt:lpstr> MapReduce analogy : Exit Polling</vt:lpstr>
      <vt:lpstr>Very good tutorial https://developer.yahoo.com/hadoop/tutorial/ </vt:lpstr>
      <vt:lpstr>PowerPoint Presentation</vt:lpstr>
      <vt:lpstr>PowerPoint Presentation</vt:lpstr>
      <vt:lpstr>Amazon and Microsoft offer Hadoop in the Cloud</vt:lpstr>
      <vt:lpstr>Are these NoSQL approaches better than SQL? http://www.slideshare.net/marin_dimitrov/nosql-databases-3584443</vt:lpstr>
      <vt:lpstr>ACID (Atomicity, Consistency, Isolation, Durability) </vt:lpstr>
      <vt:lpstr>CAP theorem, also known as Brewer's theorem</vt:lpstr>
      <vt:lpstr>Some Tradeoff choices that might be acceptable</vt:lpstr>
      <vt:lpstr>More places to read</vt:lpstr>
      <vt:lpstr>Many publicly available data sets  (you need these for your final project.)</vt:lpstr>
      <vt:lpstr>We will now run some Hadoop problems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146</cp:revision>
  <dcterms:created xsi:type="dcterms:W3CDTF">2013-01-27T23:57:48Z</dcterms:created>
  <dcterms:modified xsi:type="dcterms:W3CDTF">2019-01-12T05:15:21Z</dcterms:modified>
</cp:coreProperties>
</file>