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7" r:id="rId4"/>
    <p:sldId id="259" r:id="rId5"/>
    <p:sldId id="274" r:id="rId6"/>
    <p:sldId id="261" r:id="rId7"/>
    <p:sldId id="262" r:id="rId8"/>
    <p:sldId id="275" r:id="rId9"/>
    <p:sldId id="273" r:id="rId10"/>
    <p:sldId id="27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ayli.net/blog/programming/top-10-differences-between-java-and-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Hadoop 1</a:t>
            </a:r>
            <a:r>
              <a:rPr lang="en-US" b="1" baseline="30000" dirty="0" smtClean="0"/>
              <a:t>st</a:t>
            </a:r>
            <a:r>
              <a:rPr lang="en-US" b="1" dirty="0" smtClean="0"/>
              <a:t> Example</a:t>
            </a:r>
            <a:br>
              <a:rPr lang="en-US" b="1" dirty="0" smtClean="0"/>
            </a:br>
            <a:r>
              <a:rPr lang="en-US" b="1" dirty="0" err="1" smtClean="0"/>
              <a:t>WordCount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Friedrich</a:t>
            </a:r>
          </a:p>
          <a:p>
            <a:r>
              <a:rPr lang="en-US" dirty="0" smtClean="0"/>
              <a:t>Winter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“main” just like C#, where the </a:t>
            </a:r>
            <a:br>
              <a:rPr lang="en-US" sz="2800" dirty="0" smtClean="0"/>
            </a:br>
            <a:r>
              <a:rPr lang="en-US" sz="2800" dirty="0" smtClean="0"/>
              <a:t>computers starts the project.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514600"/>
            <a:ext cx="8659509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727182">
            <a:off x="5130159" y="3576277"/>
            <a:ext cx="224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Say we’ll use our class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648230" y="4043035"/>
            <a:ext cx="517933" cy="717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1160859">
            <a:off x="5193922" y="3907473"/>
            <a:ext cx="275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Set the method for mapper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365398">
            <a:off x="5270084" y="4403525"/>
            <a:ext cx="25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Set the combiner 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702230">
            <a:off x="5035606" y="4794944"/>
            <a:ext cx="29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same method for reducer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6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poke into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COMPARISON OF MICROSOFT'S C# PROGRAMMING </a:t>
            </a:r>
            <a:r>
              <a:rPr lang="en-US" dirty="0" smtClean="0"/>
              <a:t>LANGUAGE TO </a:t>
            </a:r>
            <a:r>
              <a:rPr lang="en-US" dirty="0"/>
              <a:t>SUN MICROSYSTEMS' JAVA PROGRAMMING LANGUAGE (Detailed)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://www.25hoursaday.com/CsharpVsJava.html</a:t>
            </a:r>
          </a:p>
          <a:p>
            <a:endParaRPr lang="en-US" dirty="0"/>
          </a:p>
          <a:p>
            <a:r>
              <a:rPr lang="en-US" dirty="0"/>
              <a:t>Java for C# developers (simple chart)</a:t>
            </a:r>
          </a:p>
          <a:p>
            <a:pPr lvl="1"/>
            <a:r>
              <a:rPr lang="en-US" dirty="0"/>
              <a:t>http://it.toolbox.com/blogs/codesharp/java-for-c-developers-21248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10 differences between Java and C#</a:t>
            </a:r>
          </a:p>
          <a:p>
            <a:pPr lvl="1"/>
            <a:r>
              <a:rPr lang="en-US" dirty="0">
                <a:hlinkClick r:id="rId2"/>
              </a:rPr>
              <a:t>http://rayli.net/blog/programming/top-10-differences-between-java-and-c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a free PDF book in the Reference Section on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7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Pick another java </a:t>
            </a:r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err="1" smtClean="0"/>
              <a:t>dir</a:t>
            </a:r>
            <a:r>
              <a:rPr lang="en-US" dirty="0" smtClean="0"/>
              <a:t> listed below.</a:t>
            </a:r>
            <a:endParaRPr lang="en-US" dirty="0"/>
          </a:p>
          <a:p>
            <a:r>
              <a:rPr lang="en-US" dirty="0" smtClean="0"/>
              <a:t>Run it like </a:t>
            </a:r>
            <a:r>
              <a:rPr lang="en-US" dirty="0" smtClean="0"/>
              <a:t>we </a:t>
            </a:r>
            <a:r>
              <a:rPr lang="en-US" dirty="0" smtClean="0"/>
              <a:t>ran word count</a:t>
            </a:r>
          </a:p>
          <a:p>
            <a:r>
              <a:rPr lang="en-US" dirty="0" smtClean="0"/>
              <a:t>Prepare a PPT description of the java code to explain how it works, include screen shots of the running project and output.</a:t>
            </a:r>
          </a:p>
          <a:p>
            <a:r>
              <a:rPr lang="en-US" dirty="0" smtClean="0"/>
              <a:t>Sources are at</a:t>
            </a:r>
          </a:p>
          <a:p>
            <a:r>
              <a:rPr lang="en-US" sz="2300" dirty="0"/>
              <a:t>/</a:t>
            </a:r>
            <a:r>
              <a:rPr lang="en-US" sz="2300" dirty="0" err="1" smtClean="0"/>
              <a:t>usr</a:t>
            </a:r>
            <a:r>
              <a:rPr lang="en-US" sz="2300" dirty="0" smtClean="0"/>
              <a:t>/share/doc/hadoop-0.20-mapreduce/examples/</a:t>
            </a:r>
            <a:r>
              <a:rPr lang="en-US" sz="2300" dirty="0" err="1" smtClean="0"/>
              <a:t>src</a:t>
            </a:r>
            <a:r>
              <a:rPr lang="en-US" sz="2300" dirty="0" smtClean="0"/>
              <a:t>/org/apache/</a:t>
            </a:r>
            <a:r>
              <a:rPr lang="en-US" sz="2300" dirty="0" err="1" smtClean="0"/>
              <a:t>hadoop</a:t>
            </a:r>
            <a:r>
              <a:rPr lang="en-US" sz="2300" dirty="0" smtClean="0"/>
              <a:t>/examples/</a:t>
            </a:r>
          </a:p>
          <a:p>
            <a:r>
              <a:rPr lang="en-US" dirty="0" smtClean="0"/>
              <a:t>Suggest</a:t>
            </a:r>
          </a:p>
          <a:p>
            <a:pPr lvl="1"/>
            <a:r>
              <a:rPr lang="en-US" dirty="0"/>
              <a:t>PiEstimator.java</a:t>
            </a:r>
          </a:p>
          <a:p>
            <a:pPr lvl="1"/>
            <a:r>
              <a:rPr lang="en-US" dirty="0" smtClean="0"/>
              <a:t>Sort.java  </a:t>
            </a:r>
          </a:p>
          <a:p>
            <a:pPr lvl="1"/>
            <a:r>
              <a:rPr lang="en-US" dirty="0" smtClean="0"/>
              <a:t>Use RandomTextWriter.java </a:t>
            </a:r>
            <a:r>
              <a:rPr lang="en-US" dirty="0"/>
              <a:t>to create 10,000 random words, and then run word count on the result.</a:t>
            </a:r>
          </a:p>
          <a:p>
            <a:pPr lvl="1"/>
            <a:r>
              <a:rPr lang="en-US" dirty="0"/>
              <a:t>SecondarySort.java  requires you to build a particular input 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had </a:t>
            </a:r>
            <a:r>
              <a:rPr lang="en-US" dirty="0"/>
              <a:t>a student in the past do the </a:t>
            </a:r>
            <a:r>
              <a:rPr lang="en-US" smtClean="0"/>
              <a:t>Sudoku example!!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533400"/>
            <a:ext cx="2103119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a dark day indeed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"/>
            <a:ext cx="33528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day started as a good day indeed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33400"/>
            <a:ext cx="33528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ndeed, it was indeed a good day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2402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402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990600"/>
            <a:ext cx="2133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990600"/>
            <a:ext cx="21336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990600"/>
            <a:ext cx="2133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066800"/>
            <a:ext cx="1212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 a</a:t>
            </a:r>
            <a:r>
              <a:rPr lang="en-US" sz="1600" dirty="0" smtClean="0"/>
              <a:t>, 1&gt;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&lt; </a:t>
            </a:r>
            <a:r>
              <a:rPr lang="en-US" sz="1600" dirty="0" smtClean="0"/>
              <a:t>dark, 1&gt;</a:t>
            </a:r>
            <a:r>
              <a:rPr lang="en-US" sz="1600" dirty="0"/>
              <a:t> 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/>
              <a:t>&lt; </a:t>
            </a:r>
            <a:r>
              <a:rPr lang="en-US" sz="1600" dirty="0" smtClean="0"/>
              <a:t>day, </a:t>
            </a:r>
            <a:r>
              <a:rPr lang="en-US" sz="1600" dirty="0"/>
              <a:t>1</a:t>
            </a:r>
            <a:r>
              <a:rPr lang="en-US" sz="1600" dirty="0" smtClean="0"/>
              <a:t>&gt;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&lt; indeed, </a:t>
            </a:r>
            <a:r>
              <a:rPr lang="en-US" sz="1600" dirty="0"/>
              <a:t>1&gt;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8522" y="914400"/>
            <a:ext cx="12586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 </a:t>
            </a:r>
            <a:r>
              <a:rPr lang="en-US" sz="1600" dirty="0" smtClean="0"/>
              <a:t>indeed, 1&gt;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&lt; </a:t>
            </a:r>
            <a:r>
              <a:rPr lang="en-US" sz="1600" dirty="0" smtClean="0"/>
              <a:t>it, 1&gt;</a:t>
            </a:r>
            <a:r>
              <a:rPr lang="en-US" sz="1600" dirty="0"/>
              <a:t> 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/>
              <a:t>&lt; </a:t>
            </a:r>
            <a:r>
              <a:rPr lang="en-US" sz="1600" dirty="0" smtClean="0"/>
              <a:t>was, </a:t>
            </a:r>
            <a:r>
              <a:rPr lang="en-US" sz="1600" dirty="0"/>
              <a:t>1</a:t>
            </a:r>
            <a:r>
              <a:rPr lang="en-US" sz="1600" dirty="0" smtClean="0"/>
              <a:t>&gt;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&lt; </a:t>
            </a:r>
            <a:r>
              <a:rPr lang="en-US" sz="1600" dirty="0"/>
              <a:t>indeed</a:t>
            </a:r>
            <a:r>
              <a:rPr lang="en-US" sz="1600" dirty="0" smtClean="0"/>
              <a:t>, </a:t>
            </a:r>
            <a:r>
              <a:rPr lang="en-US" sz="1600" dirty="0"/>
              <a:t>1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>&lt; </a:t>
            </a:r>
            <a:r>
              <a:rPr lang="en-US" sz="1600" dirty="0" smtClean="0"/>
              <a:t>a, </a:t>
            </a:r>
            <a:r>
              <a:rPr lang="en-US" sz="1600" dirty="0"/>
              <a:t>1&gt;</a:t>
            </a:r>
          </a:p>
          <a:p>
            <a:r>
              <a:rPr lang="en-US" sz="1600" dirty="0" smtClean="0"/>
              <a:t>&lt; good, </a:t>
            </a:r>
            <a:r>
              <a:rPr lang="en-US" sz="1600" dirty="0"/>
              <a:t>1&gt;</a:t>
            </a:r>
          </a:p>
          <a:p>
            <a:r>
              <a:rPr lang="en-US" sz="1600" dirty="0" smtClean="0"/>
              <a:t>&lt; day, </a:t>
            </a:r>
            <a:r>
              <a:rPr lang="en-US" sz="1600" dirty="0"/>
              <a:t>1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1079718"/>
            <a:ext cx="12757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 </a:t>
            </a:r>
            <a:r>
              <a:rPr lang="en-US" sz="1600" dirty="0" smtClean="0"/>
              <a:t>day, 1&gt;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&lt; </a:t>
            </a:r>
            <a:r>
              <a:rPr lang="en-US" sz="1600" dirty="0" smtClean="0"/>
              <a:t>started, 1&gt;</a:t>
            </a:r>
            <a:r>
              <a:rPr lang="en-US" sz="1600" dirty="0"/>
              <a:t> 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/>
              <a:t>&lt; </a:t>
            </a:r>
            <a:r>
              <a:rPr lang="en-US" sz="1600" dirty="0" smtClean="0"/>
              <a:t>as, </a:t>
            </a:r>
            <a:r>
              <a:rPr lang="en-US" sz="1600" dirty="0"/>
              <a:t>1</a:t>
            </a:r>
            <a:r>
              <a:rPr lang="en-US" sz="1600" dirty="0" smtClean="0"/>
              <a:t>&gt;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&lt; </a:t>
            </a:r>
            <a:r>
              <a:rPr lang="en-US" sz="1600" dirty="0"/>
              <a:t>a</a:t>
            </a:r>
            <a:r>
              <a:rPr lang="en-US" sz="1600" dirty="0" smtClean="0"/>
              <a:t>, </a:t>
            </a:r>
            <a:r>
              <a:rPr lang="en-US" sz="1600" dirty="0"/>
              <a:t>1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>&lt; </a:t>
            </a:r>
            <a:r>
              <a:rPr lang="en-US" sz="1600" dirty="0" smtClean="0"/>
              <a:t>good, </a:t>
            </a:r>
            <a:r>
              <a:rPr lang="en-US" sz="1600" dirty="0"/>
              <a:t>1&gt;</a:t>
            </a:r>
          </a:p>
          <a:p>
            <a:r>
              <a:rPr lang="en-US" sz="1600" dirty="0" smtClean="0"/>
              <a:t>&lt; day, </a:t>
            </a:r>
            <a:r>
              <a:rPr lang="en-US" sz="1600" dirty="0"/>
              <a:t>1&gt;</a:t>
            </a:r>
          </a:p>
          <a:p>
            <a:r>
              <a:rPr lang="en-US" sz="1600" dirty="0" smtClean="0"/>
              <a:t>&lt; indeed, </a:t>
            </a:r>
            <a:r>
              <a:rPr lang="en-US" sz="1600" dirty="0"/>
              <a:t>1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3342382"/>
            <a:ext cx="1212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, 1&gt;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dark, 1&gt;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day,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 indeed,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6200" y="3002340"/>
            <a:ext cx="1275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day, 2&gt;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started, 1&gt;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as,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good,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1&gt;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 indeed,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2926140"/>
            <a:ext cx="12586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indeed, 2&gt;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it, 1&gt;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was,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 a,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1&gt;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 good,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1&gt;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 day,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0" y="4397276"/>
            <a:ext cx="12757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&lt; </a:t>
            </a:r>
            <a:r>
              <a:rPr lang="en-US" sz="1600" dirty="0" smtClean="0">
                <a:solidFill>
                  <a:srgbClr val="7030A0"/>
                </a:solidFill>
              </a:rPr>
              <a:t>day, 4&gt;</a:t>
            </a:r>
            <a:r>
              <a:rPr lang="en-US" sz="1600" dirty="0">
                <a:solidFill>
                  <a:srgbClr val="7030A0"/>
                </a:solidFill>
              </a:rPr>
              <a:t> 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&lt; </a:t>
            </a:r>
            <a:r>
              <a:rPr lang="en-US" sz="1600" dirty="0" smtClean="0">
                <a:solidFill>
                  <a:srgbClr val="7030A0"/>
                </a:solidFill>
              </a:rPr>
              <a:t>started, 1&gt;</a:t>
            </a:r>
            <a:r>
              <a:rPr lang="en-US" sz="1600" dirty="0">
                <a:solidFill>
                  <a:srgbClr val="7030A0"/>
                </a:solidFill>
              </a:rPr>
              <a:t> </a:t>
            </a:r>
          </a:p>
          <a:p>
            <a:r>
              <a:rPr lang="en-US" sz="1600" dirty="0">
                <a:solidFill>
                  <a:srgbClr val="7030A0"/>
                </a:solidFill>
              </a:rPr>
              <a:t>&lt; </a:t>
            </a:r>
            <a:r>
              <a:rPr lang="en-US" sz="1600" dirty="0" smtClean="0">
                <a:solidFill>
                  <a:srgbClr val="7030A0"/>
                </a:solidFill>
              </a:rPr>
              <a:t>as, </a:t>
            </a:r>
            <a:r>
              <a:rPr lang="en-US" sz="1600" dirty="0">
                <a:solidFill>
                  <a:srgbClr val="7030A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&gt;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endParaRPr lang="en-US" sz="1600" dirty="0" smtClean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&lt; </a:t>
            </a:r>
            <a:r>
              <a:rPr lang="en-US" sz="1600" dirty="0">
                <a:solidFill>
                  <a:srgbClr val="7030A0"/>
                </a:solidFill>
              </a:rPr>
              <a:t>a</a:t>
            </a:r>
            <a:r>
              <a:rPr lang="en-US" sz="1600" dirty="0" smtClean="0">
                <a:solidFill>
                  <a:srgbClr val="7030A0"/>
                </a:solidFill>
              </a:rPr>
              <a:t>, 3&gt;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&lt; </a:t>
            </a:r>
            <a:r>
              <a:rPr lang="en-US" sz="1600" dirty="0" smtClean="0">
                <a:solidFill>
                  <a:srgbClr val="7030A0"/>
                </a:solidFill>
              </a:rPr>
              <a:t>good, 2&gt;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&lt; indeed, 4&gt;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&lt; </a:t>
            </a:r>
            <a:r>
              <a:rPr lang="en-US" sz="1600" dirty="0" smtClean="0">
                <a:solidFill>
                  <a:srgbClr val="7030A0"/>
                </a:solidFill>
              </a:rPr>
              <a:t>dark, 1&gt;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&lt; </a:t>
            </a:r>
            <a:r>
              <a:rPr lang="en-US" sz="1600" dirty="0" smtClean="0">
                <a:solidFill>
                  <a:srgbClr val="7030A0"/>
                </a:solidFill>
              </a:rPr>
              <a:t>was, 1&gt;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&lt; </a:t>
            </a:r>
            <a:r>
              <a:rPr lang="en-US" sz="1600" dirty="0" smtClean="0">
                <a:solidFill>
                  <a:srgbClr val="7030A0"/>
                </a:solidFill>
              </a:rPr>
              <a:t>it, 1&gt;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5181600"/>
            <a:ext cx="1572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MapperClass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CombinerClass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ReducerClass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4267200"/>
            <a:ext cx="10668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38800" y="4343400"/>
            <a:ext cx="6858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7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Without learning java, we’ll try and see what is going on with this app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JAR </a:t>
            </a:r>
            <a:r>
              <a:rPr lang="en-US" sz="1600" dirty="0"/>
              <a:t>(Java Archive) is a package file format typically used to aggregate many Java class files and associated metadata and resources (text, images, etc.) into one file to distribute application </a:t>
            </a:r>
            <a:r>
              <a:rPr lang="en-US" sz="1600" dirty="0" smtClean="0"/>
              <a:t>software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/>
              <a:t>Class </a:t>
            </a:r>
            <a:r>
              <a:rPr lang="en-US" sz="1600" b="1" dirty="0" err="1" smtClean="0"/>
              <a:t>StringTokenizer</a:t>
            </a:r>
            <a:r>
              <a:rPr lang="en-US" sz="1600" b="1" dirty="0" smtClean="0"/>
              <a:t>: </a:t>
            </a:r>
            <a:r>
              <a:rPr lang="en-US" sz="1600" dirty="0" smtClean="0"/>
              <a:t>A </a:t>
            </a:r>
            <a:r>
              <a:rPr lang="en-US" sz="1600" dirty="0"/>
              <a:t>token is returned by taking a substring of the string that was used to create the </a:t>
            </a:r>
            <a:r>
              <a:rPr lang="en-US" sz="1600" dirty="0" err="1"/>
              <a:t>StringTokenizer</a:t>
            </a:r>
            <a:r>
              <a:rPr lang="en-US" sz="1600" dirty="0"/>
              <a:t> object</a:t>
            </a:r>
            <a:r>
              <a:rPr lang="en-US" sz="1600" dirty="0" smtClean="0"/>
              <a:t>.  Example: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StringTokenizer</a:t>
            </a:r>
            <a:r>
              <a:rPr lang="en-US" sz="1600" dirty="0" smtClean="0"/>
              <a:t> </a:t>
            </a:r>
            <a:r>
              <a:rPr lang="en-US" sz="1600" dirty="0" err="1"/>
              <a:t>st</a:t>
            </a:r>
            <a:r>
              <a:rPr lang="en-US" sz="1600" dirty="0"/>
              <a:t> = new </a:t>
            </a:r>
            <a:r>
              <a:rPr lang="en-US" sz="1600" dirty="0" err="1"/>
              <a:t>StringTokenizer</a:t>
            </a:r>
            <a:r>
              <a:rPr lang="en-US" sz="1600" dirty="0"/>
              <a:t>("this is a test");</a:t>
            </a:r>
          </a:p>
          <a:p>
            <a:pPr marL="0" indent="0">
              <a:buNone/>
            </a:pPr>
            <a:r>
              <a:rPr lang="en-US" sz="1600" dirty="0" smtClean="0"/>
              <a:t>while </a:t>
            </a:r>
            <a:r>
              <a:rPr lang="en-US" sz="1600" dirty="0"/>
              <a:t>(</a:t>
            </a:r>
            <a:r>
              <a:rPr lang="en-US" sz="1600" dirty="0" err="1"/>
              <a:t>st.hasMoreTokens</a:t>
            </a:r>
            <a:r>
              <a:rPr lang="en-US" sz="1600" dirty="0"/>
              <a:t>()) {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st.nextToken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prints the following output: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/>
              <a:t>this</a:t>
            </a:r>
          </a:p>
          <a:p>
            <a:pPr marL="0" indent="0">
              <a:buNone/>
            </a:pPr>
            <a:r>
              <a:rPr lang="en-US" sz="1600" dirty="0"/>
              <a:t>     is</a:t>
            </a:r>
          </a:p>
          <a:p>
            <a:pPr marL="0" indent="0">
              <a:buNone/>
            </a:pPr>
            <a:r>
              <a:rPr lang="en-US" sz="1600" dirty="0"/>
              <a:t>     a</a:t>
            </a:r>
          </a:p>
          <a:p>
            <a:pPr marL="0" indent="0">
              <a:buNone/>
            </a:pPr>
            <a:r>
              <a:rPr lang="en-US" sz="1600" dirty="0"/>
              <a:t>     test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558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Source Code: starts with “Using” statements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3" y="1676400"/>
            <a:ext cx="8436654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825251">
            <a:off x="3361732" y="5334778"/>
            <a:ext cx="370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lots of supplied Hadoop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727182">
            <a:off x="4938567" y="1827089"/>
            <a:ext cx="37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 will need this method for our code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Here we define what we want the Map phase to do.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57968"/>
            <a:ext cx="8472619" cy="380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727182">
            <a:off x="3966966" y="1271846"/>
            <a:ext cx="22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 has our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727182">
            <a:off x="5251428" y="1531981"/>
            <a:ext cx="329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First comes our mapper 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4499" y="5490681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keyword final, in this context, means that you cannot update the implicit pointer </a:t>
            </a:r>
            <a:r>
              <a:rPr lang="en-US" sz="1600" b="1" dirty="0" smtClean="0"/>
              <a:t>one</a:t>
            </a:r>
            <a:r>
              <a:rPr lang="en-US" sz="1600" dirty="0" smtClean="0"/>
              <a:t> </a:t>
            </a:r>
            <a:r>
              <a:rPr lang="en-US" sz="1600" dirty="0"/>
              <a:t>to point to a different object (although you can modify the object pointed to by </a:t>
            </a:r>
            <a:r>
              <a:rPr lang="en-US" sz="1600" b="1" dirty="0"/>
              <a:t>one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54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/>
              <a:t>mapper</a:t>
            </a:r>
            <a:r>
              <a:rPr lang="en-US" sz="3600" dirty="0" smtClean="0"/>
              <a:t>: maps a book of words into 1 key value pair for each 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takes lines of text that are fed to it </a:t>
            </a:r>
          </a:p>
          <a:p>
            <a:pPr lvl="1"/>
            <a:r>
              <a:rPr lang="en-US" sz="2000" dirty="0"/>
              <a:t>(the text files are automatically broken down into lines by Hadoop--No need for us to do </a:t>
            </a:r>
            <a:r>
              <a:rPr lang="en-US" sz="2000" dirty="0" smtClean="0"/>
              <a:t>it), </a:t>
            </a:r>
            <a:endParaRPr lang="en-US" sz="2000" dirty="0"/>
          </a:p>
          <a:p>
            <a:r>
              <a:rPr lang="en-US" sz="2400" dirty="0"/>
              <a:t>and breaks them into words. </a:t>
            </a:r>
          </a:p>
          <a:p>
            <a:r>
              <a:rPr lang="en-US" sz="2400" dirty="0"/>
              <a:t>Outputs a datagram for each word that is a ( String, int ) tuple, of the form ( "some-word", 1), </a:t>
            </a:r>
          </a:p>
          <a:p>
            <a:pPr lvl="1"/>
            <a:r>
              <a:rPr lang="en-US" sz="2000" dirty="0"/>
              <a:t>since each tuple corresponds to the first occurrence of each word, so the initial frequency for each word is 1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processes one line at a time, as provided by the specified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TextInputFormat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It then splits the line into tokens separated by whitespaces, via the 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StringTokenizer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, and emits a key-value pair of &lt; &lt;word&gt;, 1&gt;.  E.g. </a:t>
            </a:r>
          </a:p>
          <a:p>
            <a:pPr marL="0" indent="0">
              <a:buNone/>
            </a:pPr>
            <a:r>
              <a:rPr lang="en-US" sz="2400" dirty="0"/>
              <a:t>&lt; Hello, 1&gt; </a:t>
            </a:r>
            <a:br>
              <a:rPr lang="en-US" sz="2400" dirty="0"/>
            </a:br>
            <a:r>
              <a:rPr lang="en-US" sz="2400" dirty="0"/>
              <a:t>&lt; World, 1&gt; 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134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 err="1" smtClean="0"/>
              <a:t>WordCount</a:t>
            </a:r>
            <a:r>
              <a:rPr lang="en-US" sz="2800" dirty="0"/>
              <a:t> </a:t>
            </a:r>
            <a:r>
              <a:rPr lang="en-US" sz="2800" dirty="0" smtClean="0"/>
              <a:t>example code also </a:t>
            </a:r>
            <a:r>
              <a:rPr lang="en-US" sz="2800" dirty="0"/>
              <a:t>specifies a </a:t>
            </a:r>
            <a:r>
              <a:rPr lang="en-US" sz="2800" dirty="0" smtClean="0"/>
              <a:t>combiner</a:t>
            </a:r>
            <a:r>
              <a:rPr lang="en-US" sz="2800" dirty="0"/>
              <a:t> </a:t>
            </a:r>
            <a:r>
              <a:rPr lang="en-US" sz="2800" dirty="0" smtClean="0"/>
              <a:t>phase before the reducer phase.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output of each map is passed through the local combiner (which is </a:t>
            </a:r>
            <a:r>
              <a:rPr lang="en-US" sz="2800" dirty="0" smtClean="0"/>
              <a:t>done using the </a:t>
            </a:r>
            <a:r>
              <a:rPr lang="en-US" sz="2800" b="1" i="1" dirty="0" smtClean="0"/>
              <a:t>same</a:t>
            </a:r>
            <a:r>
              <a:rPr lang="en-US" sz="2800" dirty="0" smtClean="0"/>
              <a:t> method as the Reducer</a:t>
            </a:r>
            <a:r>
              <a:rPr lang="en-US" sz="2800" dirty="0"/>
              <a:t> as per the job configuration) for local aggregation, after being sorted on the </a:t>
            </a:r>
            <a:r>
              <a:rPr lang="en-US" sz="2800" i="1" dirty="0"/>
              <a:t>key</a:t>
            </a:r>
            <a:r>
              <a:rPr lang="en-US" sz="2800" dirty="0"/>
              <a:t>s.</a:t>
            </a: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</a:p>
          <a:p>
            <a:r>
              <a:rPr lang="en-US" sz="2800" dirty="0" smtClean="0"/>
              <a:t>Effectively giving us more parallel execution.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51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Here we define what we want </a:t>
            </a:r>
            <a:r>
              <a:rPr lang="en-US" sz="3200" dirty="0" smtClean="0"/>
              <a:t>both the combiner and reducer phases to do.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799"/>
            <a:ext cx="8625512" cy="3295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727182">
            <a:off x="5010772" y="1797272"/>
            <a:ext cx="404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Then our combiner and reducer method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0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reduce section gets collections of datagrams of the form [( word, n1 ), (word, n2)...] where all the words are the same, but with different numbers.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collections are the result of a sorting process that is integral to Hadoop and which gathers all the datagrams with the same word together.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reduce process gathers the datagrams inside a </a:t>
            </a:r>
            <a:r>
              <a:rPr lang="en-US" sz="2800" dirty="0" err="1"/>
              <a:t>datanode</a:t>
            </a:r>
            <a:r>
              <a:rPr lang="en-US" sz="2800" dirty="0"/>
              <a:t>, and also gathers datagrams from the different </a:t>
            </a:r>
            <a:r>
              <a:rPr lang="en-US" sz="2800" dirty="0" err="1"/>
              <a:t>datanodes</a:t>
            </a:r>
            <a:r>
              <a:rPr lang="en-US" sz="2800" dirty="0"/>
              <a:t> into a final collection of datagrams where all the words are now unique, with their total frequency (number of occurrences).</a:t>
            </a:r>
          </a:p>
        </p:txBody>
      </p:sp>
    </p:spTree>
    <p:extLst>
      <p:ext uri="{BB962C8B-B14F-4D97-AF65-F5344CB8AC3E}">
        <p14:creationId xmlns:p14="http://schemas.microsoft.com/office/powerpoint/2010/main" val="365396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699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Hadoop 1st Example WordCount</vt:lpstr>
      <vt:lpstr>PowerPoint Presentation</vt:lpstr>
      <vt:lpstr>Without learning java, we’ll try and see what is going on with this app</vt:lpstr>
      <vt:lpstr>Source Code: starts with “Using” statements</vt:lpstr>
      <vt:lpstr>Here we define what we want the Map phase to do.</vt:lpstr>
      <vt:lpstr>The mapper: maps a book of words into 1 key value pair for each word</vt:lpstr>
      <vt:lpstr>PowerPoint Presentation</vt:lpstr>
      <vt:lpstr>Here we define what we want both the combiner and reducer phases to do.</vt:lpstr>
      <vt:lpstr>PowerPoint Presentation</vt:lpstr>
      <vt:lpstr>The “main” just like C#, where the  computers starts the project.</vt:lpstr>
      <vt:lpstr>If you want to poke into Java</vt:lpstr>
      <vt:lpstr>Homework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127</cp:revision>
  <dcterms:created xsi:type="dcterms:W3CDTF">2013-01-27T23:57:48Z</dcterms:created>
  <dcterms:modified xsi:type="dcterms:W3CDTF">2019-01-14T01:49:14Z</dcterms:modified>
</cp:coreProperties>
</file>