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81" r:id="rId5"/>
    <p:sldId id="280"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24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1/16/2019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de.i-harness.com/en/q/da10e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rogramcreek.com/java-api-examples/?api=org.apache.hadoop.examples.pi.DistBb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smtClean="0"/>
              <a:t>Hadoop Homework</a:t>
            </a:r>
            <a:endParaRPr lang="en-US" b="1" dirty="0"/>
          </a:p>
        </p:txBody>
      </p:sp>
      <p:sp>
        <p:nvSpPr>
          <p:cNvPr id="3" name="Subtitle 2"/>
          <p:cNvSpPr>
            <a:spLocks noGrp="1"/>
          </p:cNvSpPr>
          <p:nvPr>
            <p:ph type="subTitle" idx="1"/>
          </p:nvPr>
        </p:nvSpPr>
        <p:spPr/>
        <p:txBody>
          <a:bodyPr/>
          <a:lstStyle/>
          <a:p>
            <a:r>
              <a:rPr lang="en-US" dirty="0" smtClean="0"/>
              <a:t>Kurt Friedrich</a:t>
            </a:r>
          </a:p>
          <a:p>
            <a:r>
              <a:rPr lang="en-US" dirty="0" smtClean="0"/>
              <a:t>Winter 2018</a:t>
            </a:r>
            <a:endParaRPr lang="en-US" dirty="0"/>
          </a:p>
        </p:txBody>
      </p:sp>
    </p:spTree>
    <p:extLst>
      <p:ext uri="{BB962C8B-B14F-4D97-AF65-F5344CB8AC3E}">
        <p14:creationId xmlns:p14="http://schemas.microsoft.com/office/powerpoint/2010/main" val="13268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Run a different Hadoop example</a:t>
            </a:r>
            <a:endParaRPr lang="en-US" sz="3600" dirty="0"/>
          </a:p>
        </p:txBody>
      </p:sp>
      <p:sp>
        <p:nvSpPr>
          <p:cNvPr id="3" name="Content Placeholder 2"/>
          <p:cNvSpPr>
            <a:spLocks noGrp="1"/>
          </p:cNvSpPr>
          <p:nvPr>
            <p:ph idx="1"/>
          </p:nvPr>
        </p:nvSpPr>
        <p:spPr/>
        <p:txBody>
          <a:bodyPr>
            <a:noAutofit/>
          </a:bodyPr>
          <a:lstStyle/>
          <a:p>
            <a:r>
              <a:rPr lang="en-US" sz="1800" dirty="0" smtClean="0"/>
              <a:t>Look them over, see if you can make any sense of one of them, and then get it to run.</a:t>
            </a:r>
          </a:p>
          <a:p>
            <a:r>
              <a:rPr lang="en-US" sz="1800" dirty="0" smtClean="0"/>
              <a:t>Your team needs to submit to Canvas and then present in class:</a:t>
            </a:r>
          </a:p>
          <a:p>
            <a:pPr lvl="1"/>
            <a:r>
              <a:rPr lang="en-US" sz="1800" dirty="0" smtClean="0"/>
              <a:t>Screen shots of the run</a:t>
            </a:r>
          </a:p>
          <a:p>
            <a:pPr lvl="1"/>
            <a:r>
              <a:rPr lang="en-US" sz="1800" dirty="0" smtClean="0"/>
              <a:t>The results output file (or screen shots)</a:t>
            </a:r>
          </a:p>
          <a:p>
            <a:pPr lvl="1"/>
            <a:r>
              <a:rPr lang="en-US" sz="1800" dirty="0" smtClean="0"/>
              <a:t>A description of what the example does</a:t>
            </a:r>
          </a:p>
          <a:p>
            <a:pPr lvl="2"/>
            <a:r>
              <a:rPr lang="en-US" sz="1800" dirty="0" smtClean="0">
                <a:solidFill>
                  <a:srgbClr val="0070C0"/>
                </a:solidFill>
              </a:rPr>
              <a:t>(for </a:t>
            </a:r>
            <a:r>
              <a:rPr lang="en-US" sz="1800" dirty="0" err="1" smtClean="0">
                <a:solidFill>
                  <a:srgbClr val="0070C0"/>
                </a:solidFill>
              </a:rPr>
              <a:t>WordCount</a:t>
            </a:r>
            <a:r>
              <a:rPr lang="en-US" sz="1800" dirty="0" smtClean="0">
                <a:solidFill>
                  <a:srgbClr val="0070C0"/>
                </a:solidFill>
              </a:rPr>
              <a:t>, it was “counts each unique word in several text files)</a:t>
            </a:r>
          </a:p>
          <a:p>
            <a:pPr lvl="2"/>
            <a:r>
              <a:rPr lang="en-US" sz="1800" dirty="0" smtClean="0"/>
              <a:t>A clear presentation on how the algorithm works</a:t>
            </a:r>
          </a:p>
          <a:p>
            <a:pPr lvl="3"/>
            <a:r>
              <a:rPr lang="en-US" sz="1800" dirty="0" smtClean="0"/>
              <a:t>How the task is split to multiple nodes  </a:t>
            </a:r>
            <a:r>
              <a:rPr lang="en-US" sz="1800" dirty="0" smtClean="0">
                <a:solidFill>
                  <a:srgbClr val="0070C0"/>
                </a:solidFill>
              </a:rPr>
              <a:t>(</a:t>
            </a:r>
            <a:r>
              <a:rPr lang="en-US" sz="1800" b="1" dirty="0" smtClean="0">
                <a:solidFill>
                  <a:srgbClr val="0070C0"/>
                </a:solidFill>
              </a:rPr>
              <a:t>see next slide</a:t>
            </a:r>
            <a:r>
              <a:rPr lang="en-US" sz="1800" dirty="0" smtClean="0">
                <a:solidFill>
                  <a:srgbClr val="0070C0"/>
                </a:solidFill>
              </a:rPr>
              <a:t>)</a:t>
            </a:r>
            <a:endParaRPr lang="en-US" sz="1800" dirty="0" smtClean="0">
              <a:solidFill>
                <a:srgbClr val="0070C0"/>
              </a:solidFill>
            </a:endParaRPr>
          </a:p>
          <a:p>
            <a:pPr lvl="3"/>
            <a:r>
              <a:rPr lang="en-US" sz="1800" dirty="0" smtClean="0"/>
              <a:t>What function the mapper does </a:t>
            </a:r>
            <a:r>
              <a:rPr lang="en-US" sz="1800" dirty="0" smtClean="0">
                <a:solidFill>
                  <a:srgbClr val="0070C0"/>
                </a:solidFill>
              </a:rPr>
              <a:t>(makes tuples, one for each word)</a:t>
            </a:r>
          </a:p>
          <a:p>
            <a:pPr lvl="3"/>
            <a:r>
              <a:rPr lang="en-US" sz="1800" dirty="0" smtClean="0"/>
              <a:t>What function the Combiner does (if it uses one) </a:t>
            </a:r>
            <a:r>
              <a:rPr lang="en-US" sz="1800" dirty="0" smtClean="0">
                <a:solidFill>
                  <a:srgbClr val="0070C0"/>
                </a:solidFill>
              </a:rPr>
              <a:t>(replaces duplicate tuples with a single tuple of the  count and total count)</a:t>
            </a:r>
          </a:p>
          <a:p>
            <a:pPr lvl="3"/>
            <a:r>
              <a:rPr lang="en-US" sz="1800" dirty="0" smtClean="0"/>
              <a:t>What function the Reducer does  </a:t>
            </a:r>
            <a:r>
              <a:rPr lang="en-US" sz="1800" dirty="0" smtClean="0">
                <a:solidFill>
                  <a:srgbClr val="0070C0"/>
                </a:solidFill>
              </a:rPr>
              <a:t>(calculates totals for each word from each data stream)</a:t>
            </a:r>
          </a:p>
          <a:p>
            <a:pPr lvl="2"/>
            <a:r>
              <a:rPr lang="en-US" sz="1800" dirty="0" smtClean="0"/>
              <a:t>A beautiful diagram (like mine)</a:t>
            </a:r>
            <a:endParaRPr lang="en-US" sz="1800" dirty="0"/>
          </a:p>
        </p:txBody>
      </p:sp>
    </p:spTree>
    <p:extLst>
      <p:ext uri="{BB962C8B-B14F-4D97-AF65-F5344CB8AC3E}">
        <p14:creationId xmlns:p14="http://schemas.microsoft.com/office/powerpoint/2010/main" val="203611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533400"/>
            <a:ext cx="2103119" cy="369332"/>
          </a:xfrm>
          <a:prstGeom prst="rect">
            <a:avLst/>
          </a:prstGeom>
          <a:noFill/>
          <a:ln w="3175">
            <a:solidFill>
              <a:schemeClr val="tx1"/>
            </a:solidFill>
          </a:ln>
        </p:spPr>
        <p:txBody>
          <a:bodyPr wrap="square" rtlCol="0">
            <a:spAutoFit/>
          </a:bodyPr>
          <a:lstStyle/>
          <a:p>
            <a:r>
              <a:rPr lang="en-US" dirty="0" smtClean="0"/>
              <a:t> a dark day indeed</a:t>
            </a:r>
            <a:endParaRPr lang="en-US" dirty="0"/>
          </a:p>
        </p:txBody>
      </p:sp>
      <p:sp>
        <p:nvSpPr>
          <p:cNvPr id="5" name="TextBox 4"/>
          <p:cNvSpPr txBox="1"/>
          <p:nvPr/>
        </p:nvSpPr>
        <p:spPr>
          <a:xfrm>
            <a:off x="2286000" y="533400"/>
            <a:ext cx="3352800" cy="369332"/>
          </a:xfrm>
          <a:prstGeom prst="rect">
            <a:avLst/>
          </a:prstGeom>
          <a:noFill/>
          <a:ln w="3175">
            <a:solidFill>
              <a:schemeClr val="tx1"/>
            </a:solidFill>
          </a:ln>
        </p:spPr>
        <p:txBody>
          <a:bodyPr wrap="square" rtlCol="0">
            <a:spAutoFit/>
          </a:bodyPr>
          <a:lstStyle/>
          <a:p>
            <a:r>
              <a:rPr lang="en-US" dirty="0" smtClean="0"/>
              <a:t>day started as a good day indeed</a:t>
            </a:r>
            <a:endParaRPr lang="en-US" dirty="0"/>
          </a:p>
        </p:txBody>
      </p:sp>
      <p:sp>
        <p:nvSpPr>
          <p:cNvPr id="6" name="TextBox 5"/>
          <p:cNvSpPr txBox="1"/>
          <p:nvPr/>
        </p:nvSpPr>
        <p:spPr>
          <a:xfrm>
            <a:off x="5715000" y="533400"/>
            <a:ext cx="3352800" cy="369332"/>
          </a:xfrm>
          <a:prstGeom prst="rect">
            <a:avLst/>
          </a:prstGeom>
          <a:noFill/>
          <a:ln w="3175">
            <a:solidFill>
              <a:schemeClr val="tx1"/>
            </a:solidFill>
          </a:ln>
        </p:spPr>
        <p:txBody>
          <a:bodyPr wrap="square" rtlCol="0">
            <a:spAutoFit/>
          </a:bodyPr>
          <a:lstStyle/>
          <a:p>
            <a:r>
              <a:rPr lang="en-US" dirty="0"/>
              <a:t>i</a:t>
            </a:r>
            <a:r>
              <a:rPr lang="en-US" dirty="0" smtClean="0"/>
              <a:t>ndeed, it was indeed a good day</a:t>
            </a:r>
            <a:endParaRPr lang="en-US" dirty="0"/>
          </a:p>
        </p:txBody>
      </p:sp>
      <p:sp>
        <p:nvSpPr>
          <p:cNvPr id="7" name="TextBox 6"/>
          <p:cNvSpPr txBox="1"/>
          <p:nvPr/>
        </p:nvSpPr>
        <p:spPr>
          <a:xfrm>
            <a:off x="0" y="228600"/>
            <a:ext cx="827471" cy="369332"/>
          </a:xfrm>
          <a:prstGeom prst="rect">
            <a:avLst/>
          </a:prstGeom>
          <a:noFill/>
        </p:spPr>
        <p:txBody>
          <a:bodyPr wrap="none" rtlCol="0">
            <a:spAutoFit/>
          </a:bodyPr>
          <a:lstStyle/>
          <a:p>
            <a:r>
              <a:rPr lang="en-US" dirty="0" smtClean="0"/>
              <a:t>Book 1</a:t>
            </a:r>
            <a:endParaRPr lang="en-US" dirty="0"/>
          </a:p>
        </p:txBody>
      </p:sp>
      <p:sp>
        <p:nvSpPr>
          <p:cNvPr id="8" name="TextBox 7"/>
          <p:cNvSpPr txBox="1"/>
          <p:nvPr/>
        </p:nvSpPr>
        <p:spPr>
          <a:xfrm>
            <a:off x="2209800" y="240268"/>
            <a:ext cx="827471" cy="369332"/>
          </a:xfrm>
          <a:prstGeom prst="rect">
            <a:avLst/>
          </a:prstGeom>
          <a:noFill/>
        </p:spPr>
        <p:txBody>
          <a:bodyPr wrap="none" rtlCol="0">
            <a:spAutoFit/>
          </a:bodyPr>
          <a:lstStyle/>
          <a:p>
            <a:r>
              <a:rPr lang="en-US" dirty="0" smtClean="0"/>
              <a:t>Book 2</a:t>
            </a:r>
            <a:endParaRPr lang="en-US" dirty="0"/>
          </a:p>
        </p:txBody>
      </p:sp>
      <p:sp>
        <p:nvSpPr>
          <p:cNvPr id="9" name="TextBox 8"/>
          <p:cNvSpPr txBox="1"/>
          <p:nvPr/>
        </p:nvSpPr>
        <p:spPr>
          <a:xfrm>
            <a:off x="5638800" y="240268"/>
            <a:ext cx="827471" cy="369332"/>
          </a:xfrm>
          <a:prstGeom prst="rect">
            <a:avLst/>
          </a:prstGeom>
          <a:noFill/>
        </p:spPr>
        <p:txBody>
          <a:bodyPr wrap="none" rtlCol="0">
            <a:spAutoFit/>
          </a:bodyPr>
          <a:lstStyle/>
          <a:p>
            <a:r>
              <a:rPr lang="en-US" dirty="0" smtClean="0"/>
              <a:t>Book 3</a:t>
            </a:r>
            <a:endParaRPr lang="en-US" dirty="0"/>
          </a:p>
        </p:txBody>
      </p:sp>
      <p:sp>
        <p:nvSpPr>
          <p:cNvPr id="10" name="Rectangle 9"/>
          <p:cNvSpPr/>
          <p:nvPr/>
        </p:nvSpPr>
        <p:spPr>
          <a:xfrm>
            <a:off x="228600" y="990600"/>
            <a:ext cx="21336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1</a:t>
            </a:r>
            <a:endParaRPr lang="en-US" dirty="0"/>
          </a:p>
        </p:txBody>
      </p:sp>
      <p:sp>
        <p:nvSpPr>
          <p:cNvPr id="11" name="Rectangle 10"/>
          <p:cNvSpPr/>
          <p:nvPr/>
        </p:nvSpPr>
        <p:spPr>
          <a:xfrm>
            <a:off x="3429000" y="990600"/>
            <a:ext cx="2133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2</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2" name="Rectangle 11"/>
          <p:cNvSpPr/>
          <p:nvPr/>
        </p:nvSpPr>
        <p:spPr>
          <a:xfrm>
            <a:off x="6324600" y="990600"/>
            <a:ext cx="21336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3</a:t>
            </a:r>
            <a:endParaRPr lang="en-US" dirty="0"/>
          </a:p>
        </p:txBody>
      </p:sp>
      <p:sp>
        <p:nvSpPr>
          <p:cNvPr id="13" name="TextBox 12"/>
          <p:cNvSpPr txBox="1"/>
          <p:nvPr/>
        </p:nvSpPr>
        <p:spPr>
          <a:xfrm>
            <a:off x="685800" y="1066800"/>
            <a:ext cx="1212191" cy="1077218"/>
          </a:xfrm>
          <a:prstGeom prst="rect">
            <a:avLst/>
          </a:prstGeom>
          <a:noFill/>
        </p:spPr>
        <p:txBody>
          <a:bodyPr wrap="none" rtlCol="0">
            <a:spAutoFit/>
          </a:bodyPr>
          <a:lstStyle/>
          <a:p>
            <a:r>
              <a:rPr lang="en-US" sz="1600" dirty="0"/>
              <a:t>&lt; a</a:t>
            </a:r>
            <a:r>
              <a:rPr lang="en-US" sz="1600" dirty="0" smtClean="0"/>
              <a:t>, 1&gt;</a:t>
            </a:r>
            <a:r>
              <a:rPr lang="en-US" sz="1600" dirty="0"/>
              <a:t> </a:t>
            </a:r>
            <a:br>
              <a:rPr lang="en-US" sz="1600" dirty="0"/>
            </a:br>
            <a:r>
              <a:rPr lang="en-US" sz="1600" dirty="0"/>
              <a:t>&lt; </a:t>
            </a:r>
            <a:r>
              <a:rPr lang="en-US" sz="1600" dirty="0" smtClean="0"/>
              <a:t>dark, 1&gt;</a:t>
            </a:r>
            <a:r>
              <a:rPr lang="en-US" sz="1600" dirty="0"/>
              <a:t> </a:t>
            </a:r>
            <a:endParaRPr lang="en-US" sz="1600" dirty="0">
              <a:solidFill>
                <a:schemeClr val="accent3">
                  <a:lumMod val="50000"/>
                </a:schemeClr>
              </a:solidFill>
            </a:endParaRPr>
          </a:p>
          <a:p>
            <a:r>
              <a:rPr lang="en-US" sz="1600" dirty="0"/>
              <a:t>&lt; </a:t>
            </a:r>
            <a:r>
              <a:rPr lang="en-US" sz="1600" dirty="0" smtClean="0"/>
              <a:t>day, </a:t>
            </a:r>
            <a:r>
              <a:rPr lang="en-US" sz="1600" dirty="0"/>
              <a:t>1</a:t>
            </a:r>
            <a:r>
              <a:rPr lang="en-US" sz="1600" dirty="0" smtClean="0"/>
              <a:t>&gt;</a:t>
            </a:r>
            <a:r>
              <a:rPr lang="en-US" sz="1600" dirty="0"/>
              <a:t> </a:t>
            </a:r>
            <a:endParaRPr lang="en-US" sz="1600" dirty="0" smtClean="0"/>
          </a:p>
          <a:p>
            <a:r>
              <a:rPr lang="en-US" sz="1600" dirty="0" smtClean="0"/>
              <a:t>&lt; indeed, </a:t>
            </a:r>
            <a:r>
              <a:rPr lang="en-US" sz="1600" dirty="0"/>
              <a:t>1&gt;</a:t>
            </a:r>
          </a:p>
        </p:txBody>
      </p:sp>
      <p:sp>
        <p:nvSpPr>
          <p:cNvPr id="14" name="TextBox 13"/>
          <p:cNvSpPr txBox="1"/>
          <p:nvPr/>
        </p:nvSpPr>
        <p:spPr>
          <a:xfrm>
            <a:off x="6818522" y="914400"/>
            <a:ext cx="1258678" cy="1815882"/>
          </a:xfrm>
          <a:prstGeom prst="rect">
            <a:avLst/>
          </a:prstGeom>
          <a:noFill/>
        </p:spPr>
        <p:txBody>
          <a:bodyPr wrap="none" rtlCol="0">
            <a:spAutoFit/>
          </a:bodyPr>
          <a:lstStyle/>
          <a:p>
            <a:r>
              <a:rPr lang="en-US" sz="1600" dirty="0"/>
              <a:t>&lt; </a:t>
            </a:r>
            <a:r>
              <a:rPr lang="en-US" sz="1600" dirty="0" smtClean="0"/>
              <a:t>indeed, 1&gt;</a:t>
            </a:r>
            <a:r>
              <a:rPr lang="en-US" sz="1600" dirty="0"/>
              <a:t> </a:t>
            </a:r>
            <a:br>
              <a:rPr lang="en-US" sz="1600" dirty="0"/>
            </a:br>
            <a:r>
              <a:rPr lang="en-US" sz="1600" dirty="0"/>
              <a:t>&lt; </a:t>
            </a:r>
            <a:r>
              <a:rPr lang="en-US" sz="1600" dirty="0" smtClean="0"/>
              <a:t>it, 1&gt;</a:t>
            </a:r>
            <a:r>
              <a:rPr lang="en-US" sz="1600" dirty="0"/>
              <a:t> </a:t>
            </a:r>
            <a:endParaRPr lang="en-US" sz="1600" dirty="0">
              <a:solidFill>
                <a:schemeClr val="accent3">
                  <a:lumMod val="50000"/>
                </a:schemeClr>
              </a:solidFill>
            </a:endParaRPr>
          </a:p>
          <a:p>
            <a:r>
              <a:rPr lang="en-US" sz="1600" dirty="0"/>
              <a:t>&lt; </a:t>
            </a:r>
            <a:r>
              <a:rPr lang="en-US" sz="1600" dirty="0" smtClean="0"/>
              <a:t>was, </a:t>
            </a:r>
            <a:r>
              <a:rPr lang="en-US" sz="1600" dirty="0"/>
              <a:t>1</a:t>
            </a:r>
            <a:r>
              <a:rPr lang="en-US" sz="1600" dirty="0" smtClean="0"/>
              <a:t>&gt;</a:t>
            </a:r>
            <a:r>
              <a:rPr lang="en-US" sz="1600" dirty="0"/>
              <a:t> </a:t>
            </a:r>
            <a:endParaRPr lang="en-US" sz="1600" dirty="0" smtClean="0"/>
          </a:p>
          <a:p>
            <a:r>
              <a:rPr lang="en-US" sz="1600" dirty="0" smtClean="0"/>
              <a:t>&lt; </a:t>
            </a:r>
            <a:r>
              <a:rPr lang="en-US" sz="1600" dirty="0"/>
              <a:t>indeed</a:t>
            </a:r>
            <a:r>
              <a:rPr lang="en-US" sz="1600" dirty="0" smtClean="0"/>
              <a:t>, </a:t>
            </a:r>
            <a:r>
              <a:rPr lang="en-US" sz="1600" dirty="0"/>
              <a:t>1</a:t>
            </a:r>
            <a:r>
              <a:rPr lang="en-US" sz="1600" dirty="0" smtClean="0"/>
              <a:t>&gt;</a:t>
            </a:r>
          </a:p>
          <a:p>
            <a:r>
              <a:rPr lang="en-US" sz="1600" dirty="0"/>
              <a:t>&lt; </a:t>
            </a:r>
            <a:r>
              <a:rPr lang="en-US" sz="1600" dirty="0" smtClean="0"/>
              <a:t>a, </a:t>
            </a:r>
            <a:r>
              <a:rPr lang="en-US" sz="1600" dirty="0"/>
              <a:t>1&gt;</a:t>
            </a:r>
          </a:p>
          <a:p>
            <a:r>
              <a:rPr lang="en-US" sz="1600" dirty="0" smtClean="0"/>
              <a:t>&lt; good, </a:t>
            </a:r>
            <a:r>
              <a:rPr lang="en-US" sz="1600" dirty="0"/>
              <a:t>1&gt;</a:t>
            </a:r>
          </a:p>
          <a:p>
            <a:r>
              <a:rPr lang="en-US" sz="1600" dirty="0" smtClean="0"/>
              <a:t>&lt; day, </a:t>
            </a:r>
            <a:r>
              <a:rPr lang="en-US" sz="1600" dirty="0"/>
              <a:t>1</a:t>
            </a:r>
            <a:r>
              <a:rPr lang="en-US" sz="1600" dirty="0" smtClean="0"/>
              <a:t>&gt;</a:t>
            </a:r>
            <a:endParaRPr lang="en-US" sz="1600" dirty="0"/>
          </a:p>
        </p:txBody>
      </p:sp>
      <p:sp>
        <p:nvSpPr>
          <p:cNvPr id="15" name="TextBox 14"/>
          <p:cNvSpPr txBox="1"/>
          <p:nvPr/>
        </p:nvSpPr>
        <p:spPr>
          <a:xfrm>
            <a:off x="3886200" y="1079718"/>
            <a:ext cx="1275734" cy="1815882"/>
          </a:xfrm>
          <a:prstGeom prst="rect">
            <a:avLst/>
          </a:prstGeom>
          <a:noFill/>
        </p:spPr>
        <p:txBody>
          <a:bodyPr wrap="none" rtlCol="0">
            <a:spAutoFit/>
          </a:bodyPr>
          <a:lstStyle/>
          <a:p>
            <a:r>
              <a:rPr lang="en-US" sz="1600" dirty="0"/>
              <a:t>&lt; </a:t>
            </a:r>
            <a:r>
              <a:rPr lang="en-US" sz="1600" dirty="0" smtClean="0"/>
              <a:t>day, 1&gt;</a:t>
            </a:r>
            <a:r>
              <a:rPr lang="en-US" sz="1600" dirty="0"/>
              <a:t> </a:t>
            </a:r>
            <a:br>
              <a:rPr lang="en-US" sz="1600" dirty="0"/>
            </a:br>
            <a:r>
              <a:rPr lang="en-US" sz="1600" dirty="0"/>
              <a:t>&lt; </a:t>
            </a:r>
            <a:r>
              <a:rPr lang="en-US" sz="1600" dirty="0" smtClean="0"/>
              <a:t>started, 1&gt;</a:t>
            </a:r>
            <a:r>
              <a:rPr lang="en-US" sz="1600" dirty="0"/>
              <a:t> </a:t>
            </a:r>
            <a:endParaRPr lang="en-US" sz="1600" dirty="0">
              <a:solidFill>
                <a:schemeClr val="accent3">
                  <a:lumMod val="50000"/>
                </a:schemeClr>
              </a:solidFill>
            </a:endParaRPr>
          </a:p>
          <a:p>
            <a:r>
              <a:rPr lang="en-US" sz="1600" dirty="0"/>
              <a:t>&lt; </a:t>
            </a:r>
            <a:r>
              <a:rPr lang="en-US" sz="1600" dirty="0" smtClean="0"/>
              <a:t>as, </a:t>
            </a:r>
            <a:r>
              <a:rPr lang="en-US" sz="1600" dirty="0"/>
              <a:t>1</a:t>
            </a:r>
            <a:r>
              <a:rPr lang="en-US" sz="1600" dirty="0" smtClean="0"/>
              <a:t>&gt;</a:t>
            </a:r>
            <a:r>
              <a:rPr lang="en-US" sz="1600" dirty="0"/>
              <a:t> </a:t>
            </a:r>
            <a:endParaRPr lang="en-US" sz="1600" dirty="0" smtClean="0"/>
          </a:p>
          <a:p>
            <a:r>
              <a:rPr lang="en-US" sz="1600" dirty="0" smtClean="0"/>
              <a:t>&lt; </a:t>
            </a:r>
            <a:r>
              <a:rPr lang="en-US" sz="1600" dirty="0"/>
              <a:t>a</a:t>
            </a:r>
            <a:r>
              <a:rPr lang="en-US" sz="1600" dirty="0" smtClean="0"/>
              <a:t>, </a:t>
            </a:r>
            <a:r>
              <a:rPr lang="en-US" sz="1600" dirty="0"/>
              <a:t>1</a:t>
            </a:r>
            <a:r>
              <a:rPr lang="en-US" sz="1600" dirty="0" smtClean="0"/>
              <a:t>&gt;</a:t>
            </a:r>
          </a:p>
          <a:p>
            <a:r>
              <a:rPr lang="en-US" sz="1600" dirty="0"/>
              <a:t>&lt; </a:t>
            </a:r>
            <a:r>
              <a:rPr lang="en-US" sz="1600" dirty="0" smtClean="0"/>
              <a:t>good, </a:t>
            </a:r>
            <a:r>
              <a:rPr lang="en-US" sz="1600" dirty="0"/>
              <a:t>1&gt;</a:t>
            </a:r>
          </a:p>
          <a:p>
            <a:r>
              <a:rPr lang="en-US" sz="1600" dirty="0" smtClean="0"/>
              <a:t>&lt; day, </a:t>
            </a:r>
            <a:r>
              <a:rPr lang="en-US" sz="1600" dirty="0"/>
              <a:t>1&gt;</a:t>
            </a:r>
          </a:p>
          <a:p>
            <a:r>
              <a:rPr lang="en-US" sz="1600" dirty="0" smtClean="0"/>
              <a:t>&lt; indeed, </a:t>
            </a:r>
            <a:r>
              <a:rPr lang="en-US" sz="1600" dirty="0"/>
              <a:t>1</a:t>
            </a:r>
            <a:r>
              <a:rPr lang="en-US" sz="1600" dirty="0" smtClean="0"/>
              <a:t>&gt;</a:t>
            </a:r>
            <a:endParaRPr lang="en-US" sz="1600" dirty="0"/>
          </a:p>
        </p:txBody>
      </p:sp>
      <p:sp>
        <p:nvSpPr>
          <p:cNvPr id="16" name="TextBox 15"/>
          <p:cNvSpPr txBox="1"/>
          <p:nvPr/>
        </p:nvSpPr>
        <p:spPr>
          <a:xfrm>
            <a:off x="685800" y="3342382"/>
            <a:ext cx="1212191" cy="1077218"/>
          </a:xfrm>
          <a:prstGeom prst="rect">
            <a:avLst/>
          </a:prstGeom>
          <a:noFill/>
        </p:spPr>
        <p:txBody>
          <a:bodyPr wrap="none" rtlCol="0">
            <a:spAutoFit/>
          </a:bodyPr>
          <a:lstStyle/>
          <a:p>
            <a:r>
              <a:rPr lang="en-US" sz="1600" dirty="0">
                <a:solidFill>
                  <a:schemeClr val="accent6">
                    <a:lumMod val="75000"/>
                  </a:schemeClr>
                </a:solidFill>
              </a:rPr>
              <a:t>&lt; a</a:t>
            </a:r>
            <a:r>
              <a:rPr lang="en-US" sz="1600" dirty="0" smtClean="0">
                <a:solidFill>
                  <a:schemeClr val="accent6">
                    <a:lumMod val="75000"/>
                  </a:schemeClr>
                </a:solidFill>
              </a:rPr>
              <a:t>, 1&gt;</a:t>
            </a:r>
            <a:r>
              <a:rPr lang="en-US" sz="1600" dirty="0">
                <a:solidFill>
                  <a:schemeClr val="accent6">
                    <a:lumMod val="75000"/>
                  </a:schemeClr>
                </a:solidFill>
              </a:rPr>
              <a:t> </a:t>
            </a:r>
            <a:br>
              <a:rPr lang="en-US" sz="1600" dirty="0">
                <a:solidFill>
                  <a:schemeClr val="accent6">
                    <a:lumMod val="75000"/>
                  </a:schemeClr>
                </a:solidFill>
              </a:rPr>
            </a:br>
            <a:r>
              <a:rPr lang="en-US" sz="1600" dirty="0">
                <a:solidFill>
                  <a:schemeClr val="accent6">
                    <a:lumMod val="75000"/>
                  </a:schemeClr>
                </a:solidFill>
              </a:rPr>
              <a:t>&lt; </a:t>
            </a:r>
            <a:r>
              <a:rPr lang="en-US" sz="1600" dirty="0" smtClean="0">
                <a:solidFill>
                  <a:schemeClr val="accent6">
                    <a:lumMod val="75000"/>
                  </a:schemeClr>
                </a:solidFill>
              </a:rPr>
              <a:t>dark, 1&gt;</a:t>
            </a:r>
            <a:r>
              <a:rPr lang="en-US" sz="1600" dirty="0">
                <a:solidFill>
                  <a:schemeClr val="accent6">
                    <a:lumMod val="75000"/>
                  </a:schemeClr>
                </a:solidFill>
              </a:rPr>
              <a:t> </a:t>
            </a:r>
          </a:p>
          <a:p>
            <a:r>
              <a:rPr lang="en-US" sz="1600" dirty="0">
                <a:solidFill>
                  <a:schemeClr val="accent6">
                    <a:lumMod val="75000"/>
                  </a:schemeClr>
                </a:solidFill>
              </a:rPr>
              <a:t>&lt; </a:t>
            </a:r>
            <a:r>
              <a:rPr lang="en-US" sz="1600" dirty="0" smtClean="0">
                <a:solidFill>
                  <a:schemeClr val="accent6">
                    <a:lumMod val="75000"/>
                  </a:schemeClr>
                </a:solidFill>
              </a:rPr>
              <a:t>day, </a:t>
            </a:r>
            <a:r>
              <a:rPr lang="en-US" sz="1600" dirty="0">
                <a:solidFill>
                  <a:schemeClr val="accent6">
                    <a:lumMod val="75000"/>
                  </a:schemeClr>
                </a:solidFill>
              </a:rPr>
              <a:t>1</a:t>
            </a:r>
            <a:r>
              <a:rPr lang="en-US" sz="1600" dirty="0" smtClean="0">
                <a:solidFill>
                  <a:schemeClr val="accent6">
                    <a:lumMod val="75000"/>
                  </a:schemeClr>
                </a:solidFill>
              </a:rPr>
              <a:t>&gt;</a:t>
            </a:r>
            <a:r>
              <a:rPr lang="en-US" sz="1600" dirty="0">
                <a:solidFill>
                  <a:schemeClr val="accent6">
                    <a:lumMod val="75000"/>
                  </a:schemeClr>
                </a:solidFill>
              </a:rPr>
              <a:t> </a:t>
            </a:r>
            <a:endParaRPr lang="en-US" sz="1600" dirty="0" smtClean="0">
              <a:solidFill>
                <a:schemeClr val="accent6">
                  <a:lumMod val="75000"/>
                </a:schemeClr>
              </a:solidFill>
            </a:endParaRPr>
          </a:p>
          <a:p>
            <a:r>
              <a:rPr lang="en-US" sz="1600" dirty="0" smtClean="0">
                <a:solidFill>
                  <a:schemeClr val="accent6">
                    <a:lumMod val="75000"/>
                  </a:schemeClr>
                </a:solidFill>
              </a:rPr>
              <a:t>&lt; indeed, </a:t>
            </a:r>
            <a:r>
              <a:rPr lang="en-US" sz="1600" dirty="0">
                <a:solidFill>
                  <a:schemeClr val="accent6">
                    <a:lumMod val="75000"/>
                  </a:schemeClr>
                </a:solidFill>
              </a:rPr>
              <a:t>1&gt;</a:t>
            </a:r>
          </a:p>
        </p:txBody>
      </p:sp>
      <p:sp>
        <p:nvSpPr>
          <p:cNvPr id="17" name="TextBox 16"/>
          <p:cNvSpPr txBox="1"/>
          <p:nvPr/>
        </p:nvSpPr>
        <p:spPr>
          <a:xfrm>
            <a:off x="3886200" y="3002340"/>
            <a:ext cx="1275734" cy="1569660"/>
          </a:xfrm>
          <a:prstGeom prst="rect">
            <a:avLst/>
          </a:prstGeom>
          <a:noFill/>
        </p:spPr>
        <p:txBody>
          <a:bodyPr wrap="none" rtlCol="0">
            <a:spAutoFit/>
          </a:bodyPr>
          <a:lstStyle/>
          <a:p>
            <a:r>
              <a:rPr lang="en-US" sz="1600" dirty="0">
                <a:solidFill>
                  <a:schemeClr val="accent6">
                    <a:lumMod val="75000"/>
                  </a:schemeClr>
                </a:solidFill>
              </a:rPr>
              <a:t>&lt; </a:t>
            </a:r>
            <a:r>
              <a:rPr lang="en-US" sz="1600" dirty="0" smtClean="0">
                <a:solidFill>
                  <a:schemeClr val="accent6">
                    <a:lumMod val="75000"/>
                  </a:schemeClr>
                </a:solidFill>
              </a:rPr>
              <a:t>day, 2&gt;</a:t>
            </a:r>
            <a:r>
              <a:rPr lang="en-US" sz="1600" dirty="0">
                <a:solidFill>
                  <a:schemeClr val="accent6">
                    <a:lumMod val="75000"/>
                  </a:schemeClr>
                </a:solidFill>
              </a:rPr>
              <a:t> </a:t>
            </a:r>
            <a:br>
              <a:rPr lang="en-US" sz="1600" dirty="0">
                <a:solidFill>
                  <a:schemeClr val="accent6">
                    <a:lumMod val="75000"/>
                  </a:schemeClr>
                </a:solidFill>
              </a:rPr>
            </a:br>
            <a:r>
              <a:rPr lang="en-US" sz="1600" dirty="0">
                <a:solidFill>
                  <a:schemeClr val="accent6">
                    <a:lumMod val="75000"/>
                  </a:schemeClr>
                </a:solidFill>
              </a:rPr>
              <a:t>&lt; </a:t>
            </a:r>
            <a:r>
              <a:rPr lang="en-US" sz="1600" dirty="0" smtClean="0">
                <a:solidFill>
                  <a:schemeClr val="accent6">
                    <a:lumMod val="75000"/>
                  </a:schemeClr>
                </a:solidFill>
              </a:rPr>
              <a:t>started, 1&gt;</a:t>
            </a:r>
            <a:r>
              <a:rPr lang="en-US" sz="1600" dirty="0">
                <a:solidFill>
                  <a:schemeClr val="accent6">
                    <a:lumMod val="75000"/>
                  </a:schemeClr>
                </a:solidFill>
              </a:rPr>
              <a:t> </a:t>
            </a:r>
          </a:p>
          <a:p>
            <a:r>
              <a:rPr lang="en-US" sz="1600" dirty="0">
                <a:solidFill>
                  <a:schemeClr val="accent6">
                    <a:lumMod val="75000"/>
                  </a:schemeClr>
                </a:solidFill>
              </a:rPr>
              <a:t>&lt; </a:t>
            </a:r>
            <a:r>
              <a:rPr lang="en-US" sz="1600" dirty="0" smtClean="0">
                <a:solidFill>
                  <a:schemeClr val="accent6">
                    <a:lumMod val="75000"/>
                  </a:schemeClr>
                </a:solidFill>
              </a:rPr>
              <a:t>as, </a:t>
            </a:r>
            <a:r>
              <a:rPr lang="en-US" sz="1600" dirty="0">
                <a:solidFill>
                  <a:schemeClr val="accent6">
                    <a:lumMod val="75000"/>
                  </a:schemeClr>
                </a:solidFill>
              </a:rPr>
              <a:t>1</a:t>
            </a:r>
            <a:r>
              <a:rPr lang="en-US" sz="1600" dirty="0" smtClean="0">
                <a:solidFill>
                  <a:schemeClr val="accent6">
                    <a:lumMod val="75000"/>
                  </a:schemeClr>
                </a:solidFill>
              </a:rPr>
              <a:t>&gt;</a:t>
            </a:r>
            <a:r>
              <a:rPr lang="en-US" sz="1600" dirty="0">
                <a:solidFill>
                  <a:schemeClr val="accent6">
                    <a:lumMod val="75000"/>
                  </a:schemeClr>
                </a:solidFill>
              </a:rPr>
              <a:t> </a:t>
            </a:r>
            <a:endParaRPr lang="en-US" sz="1600" dirty="0" smtClean="0">
              <a:solidFill>
                <a:schemeClr val="accent6">
                  <a:lumMod val="75000"/>
                </a:schemeClr>
              </a:solidFill>
            </a:endParaRPr>
          </a:p>
          <a:p>
            <a:r>
              <a:rPr lang="en-US" sz="1600" dirty="0" smtClean="0">
                <a:solidFill>
                  <a:schemeClr val="accent6">
                    <a:lumMod val="75000"/>
                  </a:schemeClr>
                </a:solidFill>
              </a:rPr>
              <a:t>&lt; </a:t>
            </a:r>
            <a:r>
              <a:rPr lang="en-US" sz="1600" dirty="0">
                <a:solidFill>
                  <a:schemeClr val="accent6">
                    <a:lumMod val="75000"/>
                  </a:schemeClr>
                </a:solidFill>
              </a:rPr>
              <a:t>a</a:t>
            </a:r>
            <a:r>
              <a:rPr lang="en-US" sz="1600" dirty="0" smtClean="0">
                <a:solidFill>
                  <a:schemeClr val="accent6">
                    <a:lumMod val="75000"/>
                  </a:schemeClr>
                </a:solidFill>
              </a:rPr>
              <a:t>, </a:t>
            </a:r>
            <a:r>
              <a:rPr lang="en-US" sz="1600" dirty="0">
                <a:solidFill>
                  <a:schemeClr val="accent6">
                    <a:lumMod val="75000"/>
                  </a:schemeClr>
                </a:solidFill>
              </a:rPr>
              <a:t>1</a:t>
            </a:r>
            <a:r>
              <a:rPr lang="en-US" sz="1600" dirty="0" smtClean="0">
                <a:solidFill>
                  <a:schemeClr val="accent6">
                    <a:lumMod val="75000"/>
                  </a:schemeClr>
                </a:solidFill>
              </a:rPr>
              <a:t>&gt;</a:t>
            </a:r>
          </a:p>
          <a:p>
            <a:r>
              <a:rPr lang="en-US" sz="1600" dirty="0">
                <a:solidFill>
                  <a:schemeClr val="accent6">
                    <a:lumMod val="75000"/>
                  </a:schemeClr>
                </a:solidFill>
              </a:rPr>
              <a:t>&lt; </a:t>
            </a:r>
            <a:r>
              <a:rPr lang="en-US" sz="1600" dirty="0" smtClean="0">
                <a:solidFill>
                  <a:schemeClr val="accent6">
                    <a:lumMod val="75000"/>
                  </a:schemeClr>
                </a:solidFill>
              </a:rPr>
              <a:t>good, </a:t>
            </a:r>
            <a:r>
              <a:rPr lang="en-US" sz="1600" dirty="0">
                <a:solidFill>
                  <a:schemeClr val="accent6">
                    <a:lumMod val="75000"/>
                  </a:schemeClr>
                </a:solidFill>
              </a:rPr>
              <a:t>1&gt;</a:t>
            </a:r>
          </a:p>
          <a:p>
            <a:r>
              <a:rPr lang="en-US" sz="1600" dirty="0" smtClean="0">
                <a:solidFill>
                  <a:schemeClr val="accent6">
                    <a:lumMod val="75000"/>
                  </a:schemeClr>
                </a:solidFill>
              </a:rPr>
              <a:t>&lt; indeed, </a:t>
            </a:r>
            <a:r>
              <a:rPr lang="en-US" sz="1600" dirty="0">
                <a:solidFill>
                  <a:schemeClr val="accent6">
                    <a:lumMod val="75000"/>
                  </a:schemeClr>
                </a:solidFill>
              </a:rPr>
              <a:t>1</a:t>
            </a:r>
            <a:r>
              <a:rPr lang="en-US" sz="1600" dirty="0" smtClean="0">
                <a:solidFill>
                  <a:schemeClr val="accent6">
                    <a:lumMod val="75000"/>
                  </a:schemeClr>
                </a:solidFill>
              </a:rPr>
              <a:t>&gt;</a:t>
            </a:r>
            <a:endParaRPr lang="en-US" sz="1600" dirty="0">
              <a:solidFill>
                <a:schemeClr val="accent6">
                  <a:lumMod val="75000"/>
                </a:schemeClr>
              </a:solidFill>
            </a:endParaRPr>
          </a:p>
        </p:txBody>
      </p:sp>
      <p:sp>
        <p:nvSpPr>
          <p:cNvPr id="18" name="TextBox 17"/>
          <p:cNvSpPr txBox="1"/>
          <p:nvPr/>
        </p:nvSpPr>
        <p:spPr>
          <a:xfrm>
            <a:off x="6781800" y="2926140"/>
            <a:ext cx="1258678" cy="1569660"/>
          </a:xfrm>
          <a:prstGeom prst="rect">
            <a:avLst/>
          </a:prstGeom>
          <a:noFill/>
        </p:spPr>
        <p:txBody>
          <a:bodyPr wrap="none" rtlCol="0">
            <a:spAutoFit/>
          </a:bodyPr>
          <a:lstStyle/>
          <a:p>
            <a:r>
              <a:rPr lang="en-US" sz="1600" dirty="0">
                <a:solidFill>
                  <a:schemeClr val="accent6">
                    <a:lumMod val="75000"/>
                  </a:schemeClr>
                </a:solidFill>
              </a:rPr>
              <a:t>&lt; </a:t>
            </a:r>
            <a:r>
              <a:rPr lang="en-US" sz="1600" dirty="0" smtClean="0">
                <a:solidFill>
                  <a:schemeClr val="accent6">
                    <a:lumMod val="75000"/>
                  </a:schemeClr>
                </a:solidFill>
              </a:rPr>
              <a:t>indeed, 2&gt;</a:t>
            </a:r>
            <a:r>
              <a:rPr lang="en-US" sz="1600" dirty="0">
                <a:solidFill>
                  <a:schemeClr val="accent6">
                    <a:lumMod val="75000"/>
                  </a:schemeClr>
                </a:solidFill>
              </a:rPr>
              <a:t> </a:t>
            </a:r>
            <a:br>
              <a:rPr lang="en-US" sz="1600" dirty="0">
                <a:solidFill>
                  <a:schemeClr val="accent6">
                    <a:lumMod val="75000"/>
                  </a:schemeClr>
                </a:solidFill>
              </a:rPr>
            </a:br>
            <a:r>
              <a:rPr lang="en-US" sz="1600" dirty="0">
                <a:solidFill>
                  <a:schemeClr val="accent6">
                    <a:lumMod val="75000"/>
                  </a:schemeClr>
                </a:solidFill>
              </a:rPr>
              <a:t>&lt; </a:t>
            </a:r>
            <a:r>
              <a:rPr lang="en-US" sz="1600" dirty="0" smtClean="0">
                <a:solidFill>
                  <a:schemeClr val="accent6">
                    <a:lumMod val="75000"/>
                  </a:schemeClr>
                </a:solidFill>
              </a:rPr>
              <a:t>it, 1&gt;</a:t>
            </a:r>
            <a:r>
              <a:rPr lang="en-US" sz="1600" dirty="0">
                <a:solidFill>
                  <a:schemeClr val="accent6">
                    <a:lumMod val="75000"/>
                  </a:schemeClr>
                </a:solidFill>
              </a:rPr>
              <a:t> </a:t>
            </a:r>
          </a:p>
          <a:p>
            <a:r>
              <a:rPr lang="en-US" sz="1600" dirty="0">
                <a:solidFill>
                  <a:schemeClr val="accent6">
                    <a:lumMod val="75000"/>
                  </a:schemeClr>
                </a:solidFill>
              </a:rPr>
              <a:t>&lt; </a:t>
            </a:r>
            <a:r>
              <a:rPr lang="en-US" sz="1600" dirty="0" smtClean="0">
                <a:solidFill>
                  <a:schemeClr val="accent6">
                    <a:lumMod val="75000"/>
                  </a:schemeClr>
                </a:solidFill>
              </a:rPr>
              <a:t>was, </a:t>
            </a:r>
            <a:r>
              <a:rPr lang="en-US" sz="1600" dirty="0">
                <a:solidFill>
                  <a:schemeClr val="accent6">
                    <a:lumMod val="75000"/>
                  </a:schemeClr>
                </a:solidFill>
              </a:rPr>
              <a:t>1</a:t>
            </a:r>
            <a:r>
              <a:rPr lang="en-US" sz="1600" dirty="0" smtClean="0">
                <a:solidFill>
                  <a:schemeClr val="accent6">
                    <a:lumMod val="75000"/>
                  </a:schemeClr>
                </a:solidFill>
              </a:rPr>
              <a:t>&gt;</a:t>
            </a:r>
            <a:r>
              <a:rPr lang="en-US" sz="1600" dirty="0">
                <a:solidFill>
                  <a:schemeClr val="accent6">
                    <a:lumMod val="75000"/>
                  </a:schemeClr>
                </a:solidFill>
              </a:rPr>
              <a:t> </a:t>
            </a:r>
            <a:endParaRPr lang="en-US" sz="1600" dirty="0" smtClean="0">
              <a:solidFill>
                <a:schemeClr val="accent6">
                  <a:lumMod val="75000"/>
                </a:schemeClr>
              </a:solidFill>
            </a:endParaRPr>
          </a:p>
          <a:p>
            <a:r>
              <a:rPr lang="en-US" sz="1600" dirty="0" smtClean="0">
                <a:solidFill>
                  <a:schemeClr val="accent6">
                    <a:lumMod val="75000"/>
                  </a:schemeClr>
                </a:solidFill>
              </a:rPr>
              <a:t>&lt; a, </a:t>
            </a:r>
            <a:r>
              <a:rPr lang="en-US" sz="1600" dirty="0">
                <a:solidFill>
                  <a:schemeClr val="accent6">
                    <a:lumMod val="75000"/>
                  </a:schemeClr>
                </a:solidFill>
              </a:rPr>
              <a:t>1&gt;</a:t>
            </a:r>
          </a:p>
          <a:p>
            <a:r>
              <a:rPr lang="en-US" sz="1600" dirty="0" smtClean="0">
                <a:solidFill>
                  <a:schemeClr val="accent6">
                    <a:lumMod val="75000"/>
                  </a:schemeClr>
                </a:solidFill>
              </a:rPr>
              <a:t>&lt; good, </a:t>
            </a:r>
            <a:r>
              <a:rPr lang="en-US" sz="1600" dirty="0">
                <a:solidFill>
                  <a:schemeClr val="accent6">
                    <a:lumMod val="75000"/>
                  </a:schemeClr>
                </a:solidFill>
              </a:rPr>
              <a:t>1&gt;</a:t>
            </a:r>
          </a:p>
          <a:p>
            <a:r>
              <a:rPr lang="en-US" sz="1600" dirty="0" smtClean="0">
                <a:solidFill>
                  <a:schemeClr val="accent6">
                    <a:lumMod val="75000"/>
                  </a:schemeClr>
                </a:solidFill>
              </a:rPr>
              <a:t>&lt; day, </a:t>
            </a:r>
            <a:r>
              <a:rPr lang="en-US" sz="1600" dirty="0">
                <a:solidFill>
                  <a:schemeClr val="accent6">
                    <a:lumMod val="75000"/>
                  </a:schemeClr>
                </a:solidFill>
              </a:rPr>
              <a:t>1</a:t>
            </a:r>
            <a:r>
              <a:rPr lang="en-US" sz="1600" dirty="0" smtClean="0">
                <a:solidFill>
                  <a:schemeClr val="accent6">
                    <a:lumMod val="75000"/>
                  </a:schemeClr>
                </a:solidFill>
              </a:rPr>
              <a:t>&gt;</a:t>
            </a:r>
            <a:endParaRPr lang="en-US" sz="1600" dirty="0">
              <a:solidFill>
                <a:schemeClr val="accent6">
                  <a:lumMod val="75000"/>
                </a:schemeClr>
              </a:solidFill>
            </a:endParaRPr>
          </a:p>
        </p:txBody>
      </p:sp>
      <p:sp>
        <p:nvSpPr>
          <p:cNvPr id="19" name="TextBox 18"/>
          <p:cNvSpPr txBox="1"/>
          <p:nvPr/>
        </p:nvSpPr>
        <p:spPr>
          <a:xfrm>
            <a:off x="3886200" y="4397276"/>
            <a:ext cx="1275734" cy="2308324"/>
          </a:xfrm>
          <a:prstGeom prst="rect">
            <a:avLst/>
          </a:prstGeom>
          <a:noFill/>
        </p:spPr>
        <p:txBody>
          <a:bodyPr wrap="none" rtlCol="0">
            <a:spAutoFit/>
          </a:bodyPr>
          <a:lstStyle/>
          <a:p>
            <a:r>
              <a:rPr lang="en-US" sz="1600" dirty="0">
                <a:solidFill>
                  <a:srgbClr val="7030A0"/>
                </a:solidFill>
              </a:rPr>
              <a:t>&lt; </a:t>
            </a:r>
            <a:r>
              <a:rPr lang="en-US" sz="1600" dirty="0" smtClean="0">
                <a:solidFill>
                  <a:srgbClr val="7030A0"/>
                </a:solidFill>
              </a:rPr>
              <a:t>day, 4&gt;</a:t>
            </a:r>
            <a:r>
              <a:rPr lang="en-US" sz="1600" dirty="0">
                <a:solidFill>
                  <a:srgbClr val="7030A0"/>
                </a:solidFill>
              </a:rPr>
              <a:t> </a:t>
            </a:r>
            <a:br>
              <a:rPr lang="en-US" sz="1600" dirty="0">
                <a:solidFill>
                  <a:srgbClr val="7030A0"/>
                </a:solidFill>
              </a:rPr>
            </a:br>
            <a:r>
              <a:rPr lang="en-US" sz="1600" dirty="0">
                <a:solidFill>
                  <a:srgbClr val="7030A0"/>
                </a:solidFill>
              </a:rPr>
              <a:t>&lt; </a:t>
            </a:r>
            <a:r>
              <a:rPr lang="en-US" sz="1600" dirty="0" smtClean="0">
                <a:solidFill>
                  <a:srgbClr val="7030A0"/>
                </a:solidFill>
              </a:rPr>
              <a:t>started, 1&gt;</a:t>
            </a:r>
            <a:r>
              <a:rPr lang="en-US" sz="1600" dirty="0">
                <a:solidFill>
                  <a:srgbClr val="7030A0"/>
                </a:solidFill>
              </a:rPr>
              <a:t> </a:t>
            </a:r>
          </a:p>
          <a:p>
            <a:r>
              <a:rPr lang="en-US" sz="1600" dirty="0">
                <a:solidFill>
                  <a:srgbClr val="7030A0"/>
                </a:solidFill>
              </a:rPr>
              <a:t>&lt; </a:t>
            </a:r>
            <a:r>
              <a:rPr lang="en-US" sz="1600" dirty="0" smtClean="0">
                <a:solidFill>
                  <a:srgbClr val="7030A0"/>
                </a:solidFill>
              </a:rPr>
              <a:t>as, </a:t>
            </a:r>
            <a:r>
              <a:rPr lang="en-US" sz="1600" dirty="0">
                <a:solidFill>
                  <a:srgbClr val="7030A0"/>
                </a:solidFill>
              </a:rPr>
              <a:t>1</a:t>
            </a:r>
            <a:r>
              <a:rPr lang="en-US" sz="1600" dirty="0" smtClean="0">
                <a:solidFill>
                  <a:srgbClr val="7030A0"/>
                </a:solidFill>
              </a:rPr>
              <a:t>&gt;</a:t>
            </a:r>
            <a:r>
              <a:rPr lang="en-US" sz="1600" dirty="0">
                <a:solidFill>
                  <a:srgbClr val="7030A0"/>
                </a:solidFill>
              </a:rPr>
              <a:t> </a:t>
            </a:r>
            <a:endParaRPr lang="en-US" sz="1600" dirty="0" smtClean="0">
              <a:solidFill>
                <a:srgbClr val="7030A0"/>
              </a:solidFill>
            </a:endParaRPr>
          </a:p>
          <a:p>
            <a:r>
              <a:rPr lang="en-US" sz="1600" dirty="0" smtClean="0">
                <a:solidFill>
                  <a:srgbClr val="7030A0"/>
                </a:solidFill>
              </a:rPr>
              <a:t>&lt; </a:t>
            </a:r>
            <a:r>
              <a:rPr lang="en-US" sz="1600" dirty="0">
                <a:solidFill>
                  <a:srgbClr val="7030A0"/>
                </a:solidFill>
              </a:rPr>
              <a:t>a</a:t>
            </a:r>
            <a:r>
              <a:rPr lang="en-US" sz="1600" dirty="0" smtClean="0">
                <a:solidFill>
                  <a:srgbClr val="7030A0"/>
                </a:solidFill>
              </a:rPr>
              <a:t>, 3&gt;</a:t>
            </a:r>
          </a:p>
          <a:p>
            <a:r>
              <a:rPr lang="en-US" sz="1600" dirty="0">
                <a:solidFill>
                  <a:srgbClr val="7030A0"/>
                </a:solidFill>
              </a:rPr>
              <a:t>&lt; </a:t>
            </a:r>
            <a:r>
              <a:rPr lang="en-US" sz="1600" dirty="0" smtClean="0">
                <a:solidFill>
                  <a:srgbClr val="7030A0"/>
                </a:solidFill>
              </a:rPr>
              <a:t>good, 2&gt;</a:t>
            </a:r>
            <a:endParaRPr lang="en-US" sz="1600" dirty="0">
              <a:solidFill>
                <a:srgbClr val="7030A0"/>
              </a:solidFill>
            </a:endParaRPr>
          </a:p>
          <a:p>
            <a:r>
              <a:rPr lang="en-US" sz="1600" dirty="0" smtClean="0">
                <a:solidFill>
                  <a:srgbClr val="7030A0"/>
                </a:solidFill>
              </a:rPr>
              <a:t>&lt; indeed, 4&gt;</a:t>
            </a:r>
          </a:p>
          <a:p>
            <a:r>
              <a:rPr lang="en-US" sz="1600" dirty="0">
                <a:solidFill>
                  <a:srgbClr val="7030A0"/>
                </a:solidFill>
              </a:rPr>
              <a:t>&lt; </a:t>
            </a:r>
            <a:r>
              <a:rPr lang="en-US" sz="1600" dirty="0" smtClean="0">
                <a:solidFill>
                  <a:srgbClr val="7030A0"/>
                </a:solidFill>
              </a:rPr>
              <a:t>dark, 1&gt;</a:t>
            </a:r>
          </a:p>
          <a:p>
            <a:r>
              <a:rPr lang="en-US" sz="1600" dirty="0">
                <a:solidFill>
                  <a:srgbClr val="7030A0"/>
                </a:solidFill>
              </a:rPr>
              <a:t>&lt; </a:t>
            </a:r>
            <a:r>
              <a:rPr lang="en-US" sz="1600" dirty="0" smtClean="0">
                <a:solidFill>
                  <a:srgbClr val="7030A0"/>
                </a:solidFill>
              </a:rPr>
              <a:t>was, 1&gt;</a:t>
            </a:r>
          </a:p>
          <a:p>
            <a:r>
              <a:rPr lang="en-US" sz="1600" dirty="0">
                <a:solidFill>
                  <a:srgbClr val="7030A0"/>
                </a:solidFill>
              </a:rPr>
              <a:t>&lt; </a:t>
            </a:r>
            <a:r>
              <a:rPr lang="en-US" sz="1600" dirty="0" smtClean="0">
                <a:solidFill>
                  <a:srgbClr val="7030A0"/>
                </a:solidFill>
              </a:rPr>
              <a:t>it, 1&gt;</a:t>
            </a:r>
            <a:endParaRPr lang="en-US" sz="1600" dirty="0">
              <a:solidFill>
                <a:srgbClr val="7030A0"/>
              </a:solidFill>
            </a:endParaRPr>
          </a:p>
        </p:txBody>
      </p:sp>
      <p:sp>
        <p:nvSpPr>
          <p:cNvPr id="20" name="TextBox 19"/>
          <p:cNvSpPr txBox="1"/>
          <p:nvPr/>
        </p:nvSpPr>
        <p:spPr>
          <a:xfrm>
            <a:off x="152400" y="5181600"/>
            <a:ext cx="1572866" cy="923330"/>
          </a:xfrm>
          <a:prstGeom prst="rect">
            <a:avLst/>
          </a:prstGeom>
          <a:noFill/>
        </p:spPr>
        <p:txBody>
          <a:bodyPr wrap="none" rtlCol="0">
            <a:spAutoFit/>
          </a:bodyPr>
          <a:lstStyle/>
          <a:p>
            <a:r>
              <a:rPr lang="en-US" dirty="0" err="1" smtClean="0"/>
              <a:t>MapperClass</a:t>
            </a:r>
            <a:endParaRPr lang="en-US" dirty="0" smtClean="0"/>
          </a:p>
          <a:p>
            <a:r>
              <a:rPr lang="en-US" dirty="0" err="1" smtClean="0">
                <a:solidFill>
                  <a:schemeClr val="accent6">
                    <a:lumMod val="75000"/>
                  </a:schemeClr>
                </a:solidFill>
              </a:rPr>
              <a:t>CombinerClass</a:t>
            </a:r>
            <a:endParaRPr lang="en-US" dirty="0" smtClean="0">
              <a:solidFill>
                <a:schemeClr val="accent6">
                  <a:lumMod val="75000"/>
                </a:schemeClr>
              </a:solidFill>
            </a:endParaRPr>
          </a:p>
          <a:p>
            <a:r>
              <a:rPr lang="en-US" dirty="0" err="1" smtClean="0">
                <a:solidFill>
                  <a:srgbClr val="7030A0"/>
                </a:solidFill>
              </a:rPr>
              <a:t>ReducerClass</a:t>
            </a:r>
            <a:endParaRPr lang="en-US" dirty="0">
              <a:solidFill>
                <a:srgbClr val="7030A0"/>
              </a:solidFill>
            </a:endParaRPr>
          </a:p>
        </p:txBody>
      </p:sp>
      <p:cxnSp>
        <p:nvCxnSpPr>
          <p:cNvPr id="22" name="Straight Arrow Connector 21"/>
          <p:cNvCxnSpPr/>
          <p:nvPr/>
        </p:nvCxnSpPr>
        <p:spPr>
          <a:xfrm>
            <a:off x="2362200" y="4267200"/>
            <a:ext cx="1066800"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38800" y="4343400"/>
            <a:ext cx="685800" cy="15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7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does Hadoop split the input text file across nodes if you run in a parallel environment?</a:t>
            </a:r>
            <a:endParaRPr lang="en-US" sz="3200" dirty="0"/>
          </a:p>
        </p:txBody>
      </p:sp>
      <p:sp>
        <p:nvSpPr>
          <p:cNvPr id="3" name="Content Placeholder 2"/>
          <p:cNvSpPr>
            <a:spLocks noGrp="1"/>
          </p:cNvSpPr>
          <p:nvPr>
            <p:ph idx="1"/>
          </p:nvPr>
        </p:nvSpPr>
        <p:spPr/>
        <p:txBody>
          <a:bodyPr/>
          <a:lstStyle/>
          <a:p>
            <a:r>
              <a:rPr lang="en-US" sz="2400" dirty="0">
                <a:hlinkClick r:id="rId2"/>
              </a:rPr>
              <a:t>https://</a:t>
            </a:r>
            <a:r>
              <a:rPr lang="en-US" sz="2400" dirty="0" smtClean="0">
                <a:hlinkClick r:id="rId2"/>
              </a:rPr>
              <a:t>code.i-harness.com/en/q/da10e2</a:t>
            </a:r>
            <a:endParaRPr lang="en-US" sz="2400" dirty="0" smtClean="0"/>
          </a:p>
          <a:p>
            <a:endParaRPr lang="en-US" dirty="0"/>
          </a:p>
        </p:txBody>
      </p:sp>
      <p:sp>
        <p:nvSpPr>
          <p:cNvPr id="4" name="TextBox 3"/>
          <p:cNvSpPr txBox="1"/>
          <p:nvPr/>
        </p:nvSpPr>
        <p:spPr>
          <a:xfrm>
            <a:off x="609600" y="2362200"/>
            <a:ext cx="7924800" cy="4247317"/>
          </a:xfrm>
          <a:prstGeom prst="rect">
            <a:avLst/>
          </a:prstGeom>
          <a:noFill/>
        </p:spPr>
        <p:txBody>
          <a:bodyPr wrap="square" rtlCol="0">
            <a:spAutoFit/>
          </a:bodyPr>
          <a:lstStyle/>
          <a:p>
            <a:r>
              <a:rPr lang="en-US" dirty="0" smtClean="0"/>
              <a:t>The Linux file system (as does Windows), writes out a txt file, such as our book, as a continuous set of disk blocks, all on the same disk. When you read it back, all the data comes back from that one disk.</a:t>
            </a:r>
          </a:p>
          <a:p>
            <a:endParaRPr lang="en-US" dirty="0"/>
          </a:p>
          <a:p>
            <a:r>
              <a:rPr lang="en-US" dirty="0" smtClean="0"/>
              <a:t>When we copy a book from the Linux file system into the HDFS, it writes (bigger) blocks but it splits them across as many nodes as you are using in your configuration. So if you had a 3 node system, one book would have the first set of small blocks copied into 1 large block on one node, then the 2</a:t>
            </a:r>
            <a:r>
              <a:rPr lang="en-US" baseline="30000" dirty="0" smtClean="0"/>
              <a:t>nd</a:t>
            </a:r>
            <a:r>
              <a:rPr lang="en-US" dirty="0" smtClean="0"/>
              <a:t> set of small blocks would be copied into 1 large block on the 2</a:t>
            </a:r>
            <a:r>
              <a:rPr lang="en-US" baseline="30000" dirty="0" smtClean="0"/>
              <a:t>nd</a:t>
            </a:r>
            <a:r>
              <a:rPr lang="en-US" dirty="0" smtClean="0"/>
              <a:t> node, and then the 3</a:t>
            </a:r>
            <a:r>
              <a:rPr lang="en-US" baseline="30000" dirty="0" smtClean="0"/>
              <a:t>rd</a:t>
            </a:r>
            <a:r>
              <a:rPr lang="en-US" dirty="0" smtClean="0"/>
              <a:t> node, and then back to the first, 2</a:t>
            </a:r>
            <a:r>
              <a:rPr lang="en-US" baseline="30000" dirty="0" smtClean="0"/>
              <a:t>nd</a:t>
            </a:r>
            <a:r>
              <a:rPr lang="en-US" dirty="0" smtClean="0"/>
              <a:t> and 3</a:t>
            </a:r>
            <a:r>
              <a:rPr lang="en-US" baseline="30000" dirty="0" smtClean="0"/>
              <a:t>rd</a:t>
            </a:r>
            <a:r>
              <a:rPr lang="en-US" dirty="0" smtClean="0"/>
              <a:t> until all the data is copied. So each file (book) is already split across 3 nodes, so then the Hadoop mappers just read the data that is on their local disk, processing every 3</a:t>
            </a:r>
            <a:r>
              <a:rPr lang="en-US" baseline="30000" dirty="0" smtClean="0"/>
              <a:t>rd</a:t>
            </a:r>
            <a:r>
              <a:rPr lang="en-US" dirty="0" smtClean="0"/>
              <a:t> big block.</a:t>
            </a:r>
          </a:p>
          <a:p>
            <a:endParaRPr lang="en-US" dirty="0"/>
          </a:p>
          <a:p>
            <a:r>
              <a:rPr lang="en-US" dirty="0" smtClean="0"/>
              <a:t>When you copy the data back out of HDFS, it puts the segments back into one file on one disk in your Linux file system.</a:t>
            </a:r>
            <a:endParaRPr lang="en-US" dirty="0"/>
          </a:p>
        </p:txBody>
      </p:sp>
    </p:spTree>
    <p:extLst>
      <p:ext uri="{BB962C8B-B14F-4D97-AF65-F5344CB8AC3E}">
        <p14:creationId xmlns:p14="http://schemas.microsoft.com/office/powerpoint/2010/main" val="102391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dirty="0" smtClean="0"/>
              <a:t>Notes:</a:t>
            </a:r>
            <a:endParaRPr lang="en-US" sz="3200" dirty="0"/>
          </a:p>
        </p:txBody>
      </p:sp>
      <p:sp>
        <p:nvSpPr>
          <p:cNvPr id="3" name="Content Placeholder 2"/>
          <p:cNvSpPr>
            <a:spLocks noGrp="1"/>
          </p:cNvSpPr>
          <p:nvPr>
            <p:ph idx="1"/>
          </p:nvPr>
        </p:nvSpPr>
        <p:spPr>
          <a:xfrm>
            <a:off x="457200" y="838200"/>
            <a:ext cx="8229600" cy="5791200"/>
          </a:xfrm>
        </p:spPr>
        <p:txBody>
          <a:bodyPr>
            <a:noAutofit/>
          </a:bodyPr>
          <a:lstStyle/>
          <a:p>
            <a:r>
              <a:rPr lang="en-US" sz="1400" dirty="0"/>
              <a:t>executables are here</a:t>
            </a:r>
            <a:r>
              <a:rPr lang="en-US" sz="1400" dirty="0" smtClean="0"/>
              <a:t>:</a:t>
            </a:r>
            <a:endParaRPr lang="en-US" sz="1400" dirty="0"/>
          </a:p>
          <a:p>
            <a:pPr lvl="1"/>
            <a:r>
              <a:rPr lang="en-US" sz="1400" dirty="0"/>
              <a:t> /</a:t>
            </a:r>
            <a:r>
              <a:rPr lang="en-US" sz="1400" dirty="0" err="1"/>
              <a:t>usr</a:t>
            </a:r>
            <a:r>
              <a:rPr lang="en-US" sz="1400" dirty="0"/>
              <a:t>/local/</a:t>
            </a:r>
            <a:r>
              <a:rPr lang="en-US" sz="1400" dirty="0" err="1"/>
              <a:t>hadoop</a:t>
            </a:r>
            <a:r>
              <a:rPr lang="en-US" sz="1400" dirty="0"/>
              <a:t>/share/</a:t>
            </a:r>
            <a:r>
              <a:rPr lang="en-US" sz="1400" dirty="0" err="1"/>
              <a:t>hadoop</a:t>
            </a:r>
            <a:r>
              <a:rPr lang="en-US" sz="1400" dirty="0"/>
              <a:t>/</a:t>
            </a:r>
            <a:r>
              <a:rPr lang="en-US" sz="1400" dirty="0" err="1"/>
              <a:t>mapreduce</a:t>
            </a:r>
            <a:r>
              <a:rPr lang="en-US" sz="1400" dirty="0"/>
              <a:t>/hadoop-mapreduce-examples-2.6.0.jar </a:t>
            </a:r>
          </a:p>
          <a:p>
            <a:endParaRPr lang="en-US" sz="1400" dirty="0"/>
          </a:p>
          <a:p>
            <a:r>
              <a:rPr lang="en-US" sz="1400" dirty="0"/>
              <a:t>you just need to change the name in the line from </a:t>
            </a:r>
            <a:r>
              <a:rPr lang="en-US" sz="1400" b="1" dirty="0" err="1"/>
              <a:t>wordcount</a:t>
            </a:r>
            <a:r>
              <a:rPr lang="en-US" sz="1400" dirty="0"/>
              <a:t> to the name of the example you picked:</a:t>
            </a:r>
          </a:p>
          <a:p>
            <a:endParaRPr lang="en-US" sz="1400" dirty="0"/>
          </a:p>
          <a:p>
            <a:pPr lvl="1"/>
            <a:r>
              <a:rPr lang="en-US" sz="1400" dirty="0"/>
              <a:t>bin/</a:t>
            </a:r>
            <a:r>
              <a:rPr lang="en-US" sz="1400" dirty="0" err="1"/>
              <a:t>hadoop</a:t>
            </a:r>
            <a:r>
              <a:rPr lang="en-US" sz="1400" dirty="0"/>
              <a:t> jar /</a:t>
            </a:r>
            <a:r>
              <a:rPr lang="en-US" sz="1400" dirty="0" err="1"/>
              <a:t>usr</a:t>
            </a:r>
            <a:r>
              <a:rPr lang="en-US" sz="1400" dirty="0"/>
              <a:t>/local/</a:t>
            </a:r>
            <a:r>
              <a:rPr lang="en-US" sz="1400" dirty="0" err="1"/>
              <a:t>hadoop</a:t>
            </a:r>
            <a:r>
              <a:rPr lang="en-US" sz="1400" dirty="0"/>
              <a:t>/share/</a:t>
            </a:r>
            <a:r>
              <a:rPr lang="en-US" sz="1400" dirty="0" err="1"/>
              <a:t>hadoop</a:t>
            </a:r>
            <a:r>
              <a:rPr lang="en-US" sz="1400" dirty="0"/>
              <a:t>/</a:t>
            </a:r>
            <a:r>
              <a:rPr lang="en-US" sz="1400" dirty="0" err="1"/>
              <a:t>mapreduce</a:t>
            </a:r>
            <a:r>
              <a:rPr lang="en-US" sz="1400" dirty="0"/>
              <a:t>/hadoop-mapreduce-examples-2.6.0.jar </a:t>
            </a:r>
            <a:r>
              <a:rPr lang="en-US" sz="1400" b="1" dirty="0" err="1"/>
              <a:t>wordcount</a:t>
            </a:r>
            <a:r>
              <a:rPr lang="en-US" sz="1400" dirty="0"/>
              <a:t> /user/</a:t>
            </a:r>
            <a:r>
              <a:rPr lang="en-US" sz="1400" dirty="0" err="1"/>
              <a:t>bcuser</a:t>
            </a:r>
            <a:r>
              <a:rPr lang="en-US" sz="1400" dirty="0"/>
              <a:t>/</a:t>
            </a:r>
            <a:r>
              <a:rPr lang="en-US" sz="1400" dirty="0" err="1"/>
              <a:t>ebooks</a:t>
            </a:r>
            <a:r>
              <a:rPr lang="en-US" sz="1400" dirty="0"/>
              <a:t> /</a:t>
            </a:r>
            <a:r>
              <a:rPr lang="en-US" sz="1400" dirty="0" smtClean="0"/>
              <a:t>user/</a:t>
            </a:r>
            <a:r>
              <a:rPr lang="en-US" sz="1400" dirty="0" err="1" smtClean="0"/>
              <a:t>bcuser</a:t>
            </a:r>
            <a:r>
              <a:rPr lang="en-US" sz="1400" dirty="0" smtClean="0"/>
              <a:t>/</a:t>
            </a:r>
            <a:r>
              <a:rPr lang="en-US" sz="1400" dirty="0" err="1" smtClean="0"/>
              <a:t>ebooks</a:t>
            </a:r>
            <a:r>
              <a:rPr lang="en-US" sz="1400" dirty="0" smtClean="0"/>
              <a:t>-</a:t>
            </a:r>
            <a:r>
              <a:rPr lang="en-US" sz="1400" dirty="0" err="1" smtClean="0"/>
              <a:t>outputebooks</a:t>
            </a:r>
            <a:r>
              <a:rPr lang="en-US" sz="1400" dirty="0" smtClean="0"/>
              <a:t>-output</a:t>
            </a:r>
            <a:endParaRPr lang="en-US" sz="1400" dirty="0"/>
          </a:p>
          <a:p>
            <a:pPr lvl="1"/>
            <a:r>
              <a:rPr lang="en-US" sz="1400" dirty="0"/>
              <a:t>BUT, each of these take different kinds of </a:t>
            </a:r>
            <a:r>
              <a:rPr lang="en-US" sz="1400" dirty="0" smtClean="0"/>
              <a:t>arguments, </a:t>
            </a:r>
            <a:r>
              <a:rPr lang="en-US" sz="1400" dirty="0"/>
              <a:t>and write different kinds of files to different outputs, so you have to figure that out too</a:t>
            </a:r>
            <a:r>
              <a:rPr lang="en-US" sz="1400" dirty="0" smtClean="0"/>
              <a:t>.</a:t>
            </a:r>
          </a:p>
          <a:p>
            <a:pPr lvl="1"/>
            <a:r>
              <a:rPr lang="en-US" sz="1400" dirty="0" smtClean="0"/>
              <a:t>The name of the example doesn’t necessarily match the file name. </a:t>
            </a:r>
            <a:r>
              <a:rPr lang="en-US" sz="1400" dirty="0"/>
              <a:t>File name </a:t>
            </a:r>
            <a:r>
              <a:rPr lang="en-US" sz="1400" dirty="0" err="1"/>
              <a:t>BaileyBorweinPlouffe</a:t>
            </a:r>
            <a:r>
              <a:rPr lang="en-US" sz="1400" dirty="0"/>
              <a:t>   </a:t>
            </a:r>
            <a:r>
              <a:rPr lang="en-US" sz="1400" dirty="0" smtClean="0"/>
              <a:t>uses this word </a:t>
            </a:r>
            <a:r>
              <a:rPr lang="en-US" sz="1400" dirty="0"/>
              <a:t>in command </a:t>
            </a:r>
            <a:r>
              <a:rPr lang="en-US" sz="1400" b="1" dirty="0" err="1"/>
              <a:t>bbp</a:t>
            </a:r>
            <a:r>
              <a:rPr lang="en-US" sz="1400" dirty="0"/>
              <a:t> </a:t>
            </a:r>
          </a:p>
          <a:p>
            <a:endParaRPr lang="en-US" sz="1400" dirty="0"/>
          </a:p>
          <a:p>
            <a:r>
              <a:rPr lang="en-US" sz="1400" dirty="0"/>
              <a:t>The </a:t>
            </a:r>
            <a:r>
              <a:rPr lang="en-US" sz="1400" dirty="0" err="1"/>
              <a:t>sourses</a:t>
            </a:r>
            <a:r>
              <a:rPr lang="en-US" sz="1400" dirty="0"/>
              <a:t> are here</a:t>
            </a:r>
            <a:r>
              <a:rPr lang="en-US" sz="1400" dirty="0" smtClean="0"/>
              <a:t>:</a:t>
            </a:r>
            <a:endParaRPr lang="en-US" sz="1400" dirty="0"/>
          </a:p>
          <a:p>
            <a:pPr lvl="1"/>
            <a:r>
              <a:rPr lang="en-US" sz="1400" dirty="0"/>
              <a:t>/</a:t>
            </a:r>
            <a:r>
              <a:rPr lang="en-US" sz="1400" dirty="0" err="1"/>
              <a:t>usr</a:t>
            </a:r>
            <a:r>
              <a:rPr lang="en-US" sz="1400" dirty="0"/>
              <a:t>/local/</a:t>
            </a:r>
            <a:r>
              <a:rPr lang="en-US" sz="1400" dirty="0" err="1"/>
              <a:t>hadoop</a:t>
            </a:r>
            <a:r>
              <a:rPr lang="en-US" sz="1400" dirty="0"/>
              <a:t>/share/</a:t>
            </a:r>
            <a:r>
              <a:rPr lang="en-US" sz="1400" dirty="0" err="1"/>
              <a:t>hadoop</a:t>
            </a:r>
            <a:r>
              <a:rPr lang="en-US" sz="1400" dirty="0"/>
              <a:t>/</a:t>
            </a:r>
            <a:r>
              <a:rPr lang="en-US" sz="1400" dirty="0" err="1"/>
              <a:t>mapreduce</a:t>
            </a:r>
            <a:r>
              <a:rPr lang="en-US" sz="1400" dirty="0"/>
              <a:t>/sources  (I also posted the jar in Canvas</a:t>
            </a:r>
            <a:r>
              <a:rPr lang="en-US" sz="1400" dirty="0" smtClean="0"/>
              <a:t>)</a:t>
            </a:r>
          </a:p>
          <a:p>
            <a:pPr lvl="1"/>
            <a:r>
              <a:rPr lang="en-US" sz="1400">
                <a:hlinkClick r:id="rId2"/>
              </a:rPr>
              <a:t>https://www.programcreek.com/java-api-examples/?</a:t>
            </a:r>
            <a:r>
              <a:rPr lang="en-US" sz="1400" smtClean="0">
                <a:hlinkClick r:id="rId2"/>
              </a:rPr>
              <a:t>api=org.apache.hadoop.examples.pi.DistBbp</a:t>
            </a:r>
            <a:endParaRPr lang="en-US" sz="1400" dirty="0"/>
          </a:p>
          <a:p>
            <a:pPr lvl="1"/>
            <a:r>
              <a:rPr lang="en-US" sz="1400" dirty="0"/>
              <a:t>in there find a jar </a:t>
            </a:r>
            <a:r>
              <a:rPr lang="en-US" sz="1400" dirty="0" smtClean="0"/>
              <a:t>namedhadoop-mapreduce-examples-2.6.0=sources.jar</a:t>
            </a:r>
            <a:endParaRPr lang="en-US" sz="1400" dirty="0"/>
          </a:p>
          <a:p>
            <a:pPr lvl="1"/>
            <a:r>
              <a:rPr lang="en-US" sz="1400" dirty="0"/>
              <a:t>You can poke around in the jar, but I copied the jar to a local </a:t>
            </a:r>
            <a:r>
              <a:rPr lang="en-US" sz="1400" dirty="0" err="1"/>
              <a:t>bcuser</a:t>
            </a:r>
            <a:r>
              <a:rPr lang="en-US" sz="1400" dirty="0"/>
              <a:t> folder and then extracted the jar </a:t>
            </a:r>
            <a:r>
              <a:rPr lang="en-US" sz="1400" dirty="0" err="1"/>
              <a:t>there,so</a:t>
            </a:r>
            <a:r>
              <a:rPr lang="en-US" sz="1400" dirty="0"/>
              <a:t> now I have this, </a:t>
            </a:r>
          </a:p>
          <a:p>
            <a:pPr lvl="1"/>
            <a:r>
              <a:rPr lang="en-US" sz="1400" dirty="0"/>
              <a:t>/home/</a:t>
            </a:r>
            <a:r>
              <a:rPr lang="en-US" sz="1400" dirty="0" err="1"/>
              <a:t>bcuser</a:t>
            </a:r>
            <a:r>
              <a:rPr lang="en-US" sz="1400" dirty="0"/>
              <a:t>/Desktop/</a:t>
            </a:r>
            <a:r>
              <a:rPr lang="en-US" sz="1400" dirty="0" err="1"/>
              <a:t>HadoopSources</a:t>
            </a:r>
            <a:r>
              <a:rPr lang="en-US" sz="1400" dirty="0"/>
              <a:t>/org/apache/</a:t>
            </a:r>
            <a:r>
              <a:rPr lang="en-US" sz="1400" dirty="0" err="1"/>
              <a:t>hadoop</a:t>
            </a:r>
            <a:r>
              <a:rPr lang="en-US" sz="1400" dirty="0"/>
              <a:t>/examples           with the files </a:t>
            </a:r>
            <a:r>
              <a:rPr lang="en-US" sz="1400" dirty="0" smtClean="0"/>
              <a:t>there and </a:t>
            </a:r>
            <a:r>
              <a:rPr lang="en-US" sz="1400" dirty="0"/>
              <a:t>the examples are sitting there to look at. </a:t>
            </a:r>
          </a:p>
          <a:p>
            <a:pPr lvl="1"/>
            <a:r>
              <a:rPr lang="en-US" sz="1400" dirty="0"/>
              <a:t>There are also 3 folders in there with other examples.</a:t>
            </a:r>
          </a:p>
          <a:p>
            <a:endParaRPr lang="en-US" sz="1400" dirty="0"/>
          </a:p>
          <a:p>
            <a:r>
              <a:rPr lang="en-US" sz="1400" dirty="0"/>
              <a:t>Feel free to search the web, you can find descriptions of what each of these do.</a:t>
            </a:r>
          </a:p>
        </p:txBody>
      </p:sp>
    </p:spTree>
    <p:extLst>
      <p:ext uri="{BB962C8B-B14F-4D97-AF65-F5344CB8AC3E}">
        <p14:creationId xmlns:p14="http://schemas.microsoft.com/office/powerpoint/2010/main" val="269234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Suggest</a:t>
            </a:r>
            <a:endParaRPr lang="en-US" dirty="0"/>
          </a:p>
        </p:txBody>
      </p:sp>
      <p:sp>
        <p:nvSpPr>
          <p:cNvPr id="3" name="Content Placeholder 2"/>
          <p:cNvSpPr>
            <a:spLocks noGrp="1"/>
          </p:cNvSpPr>
          <p:nvPr>
            <p:ph idx="1"/>
          </p:nvPr>
        </p:nvSpPr>
        <p:spPr/>
        <p:txBody>
          <a:bodyPr>
            <a:normAutofit fontScale="92500"/>
          </a:bodyPr>
          <a:lstStyle/>
          <a:p>
            <a:pPr lvl="1"/>
            <a:r>
              <a:rPr lang="en-US" dirty="0" smtClean="0"/>
              <a:t>PiEstimator.java</a:t>
            </a:r>
            <a:endParaRPr lang="en-US" dirty="0"/>
          </a:p>
          <a:p>
            <a:pPr lvl="1"/>
            <a:r>
              <a:rPr lang="en-US" dirty="0" smtClean="0"/>
              <a:t>Sort.java  </a:t>
            </a:r>
          </a:p>
          <a:p>
            <a:pPr lvl="1"/>
            <a:r>
              <a:rPr lang="en-US" dirty="0" smtClean="0"/>
              <a:t>If do RandomTextWriter.java, have it make a smaller number, like 10,000 </a:t>
            </a:r>
            <a:r>
              <a:rPr lang="en-US" dirty="0"/>
              <a:t>random words, </a:t>
            </a:r>
            <a:r>
              <a:rPr lang="en-US" dirty="0" smtClean="0"/>
              <a:t>and then you must also run that output thru </a:t>
            </a:r>
            <a:r>
              <a:rPr lang="en-US" dirty="0" err="1" smtClean="0"/>
              <a:t>wordcount</a:t>
            </a:r>
            <a:r>
              <a:rPr lang="en-US" dirty="0" smtClean="0"/>
              <a:t>.</a:t>
            </a:r>
            <a:endParaRPr lang="en-US" dirty="0"/>
          </a:p>
          <a:p>
            <a:pPr lvl="1"/>
            <a:r>
              <a:rPr lang="en-US" dirty="0"/>
              <a:t>SecondarySort.java  requires you to build a particular input file</a:t>
            </a:r>
            <a:r>
              <a:rPr lang="en-US" dirty="0" smtClean="0"/>
              <a:t>.</a:t>
            </a:r>
          </a:p>
          <a:p>
            <a:pPr lvl="1"/>
            <a:r>
              <a:rPr lang="en-US" dirty="0" smtClean="0"/>
              <a:t>I had </a:t>
            </a:r>
            <a:r>
              <a:rPr lang="en-US" dirty="0"/>
              <a:t>a student in the past do the </a:t>
            </a:r>
            <a:r>
              <a:rPr lang="en-US" dirty="0" smtClean="0"/>
              <a:t>Sudoku example, it was cool, and she said it was not that hard.</a:t>
            </a:r>
            <a:endParaRPr lang="en-US" dirty="0"/>
          </a:p>
        </p:txBody>
      </p:sp>
    </p:spTree>
    <p:extLst>
      <p:ext uri="{BB962C8B-B14F-4D97-AF65-F5344CB8AC3E}">
        <p14:creationId xmlns:p14="http://schemas.microsoft.com/office/powerpoint/2010/main" val="744044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3231</TotalTime>
  <Words>733</Words>
  <Application>Microsoft Office PowerPoint</Application>
  <PresentationFormat>On-screen Show (4:3)</PresentationFormat>
  <Paragraphs>100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Hadoop Homework</vt:lpstr>
      <vt:lpstr>Run a different Hadoop example</vt:lpstr>
      <vt:lpstr>PowerPoint Presentation</vt:lpstr>
      <vt:lpstr>How does Hadoop split the input text file across nodes if you run in a parallel environment?</vt:lpstr>
      <vt:lpstr>Notes:</vt:lpstr>
      <vt:lpstr>Suggest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133</cp:revision>
  <dcterms:created xsi:type="dcterms:W3CDTF">2013-01-27T23:57:48Z</dcterms:created>
  <dcterms:modified xsi:type="dcterms:W3CDTF">2019-01-17T02:54:55Z</dcterms:modified>
</cp:coreProperties>
</file>