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95" r:id="rId3"/>
    <p:sldId id="296" r:id="rId4"/>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323" r:id="rId31"/>
    <p:sldId id="324" r:id="rId32"/>
    <p:sldId id="32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4" d="100"/>
          <a:sy n="134" d="100"/>
        </p:scale>
        <p:origin x="594" y="1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2A3F05-1E56-41FD-8B47-EADA3141F8BF}"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55102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2A3F05-1E56-41FD-8B47-EADA3141F8BF}"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702464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2A3F05-1E56-41FD-8B47-EADA3141F8BF}"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219175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2A3F05-1E56-41FD-8B47-EADA3141F8BF}"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4288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2A3F05-1E56-41FD-8B47-EADA3141F8BF}"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4913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2A3F05-1E56-41FD-8B47-EADA3141F8BF}"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528317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2A3F05-1E56-41FD-8B47-EADA3141F8BF}" type="datetimeFigureOut">
              <a:rPr lang="en-US" smtClean="0"/>
              <a:t>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917869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2A3F05-1E56-41FD-8B47-EADA3141F8BF}" type="datetimeFigureOut">
              <a:rPr lang="en-US" smtClean="0"/>
              <a:t>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08486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A3F05-1E56-41FD-8B47-EADA3141F8BF}" type="datetimeFigureOut">
              <a:rPr lang="en-US" smtClean="0"/>
              <a:t>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60599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2A3F05-1E56-41FD-8B47-EADA3141F8BF}"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4243213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2A3F05-1E56-41FD-8B47-EADA3141F8BF}"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411934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2A3F05-1E56-41FD-8B47-EADA3141F8BF}" type="datetimeFigureOut">
              <a:rPr lang="en-US" smtClean="0"/>
              <a:t>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C5ED6-EE02-4A02-8297-1EF4B8CC1219}" type="slidenum">
              <a:rPr lang="en-US" smtClean="0"/>
              <a:t>‹#›</a:t>
            </a:fld>
            <a:endParaRPr lang="en-US"/>
          </a:p>
        </p:txBody>
      </p:sp>
    </p:spTree>
    <p:extLst>
      <p:ext uri="{BB962C8B-B14F-4D97-AF65-F5344CB8AC3E}">
        <p14:creationId xmlns:p14="http://schemas.microsoft.com/office/powerpoint/2010/main" val="359757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wbuecheler.com/web/tutorials/2014/restful-web-app-node-express-mongodb/" TargetMode="External"/><Relationship Id="rId2" Type="http://schemas.openxmlformats.org/officeDocument/2006/relationships/hyperlink" Target="http://cwbuecheler.com/web/tutorials/2013/node-express-mong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mlab.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ibm.com/developerworks/webservices/library/ws-restfu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cap="all" dirty="0"/>
              <a:t>BASICS OF </a:t>
            </a:r>
            <a:r>
              <a:rPr lang="en-US" sz="3200" cap="all" dirty="0" smtClean="0"/>
              <a:t>REST,  AND HOW to </a:t>
            </a:r>
            <a:r>
              <a:rPr lang="en-US" sz="3200" cap="all" dirty="0"/>
              <a:t>USE THEM TO BUILD AN EASY, FAST, SINGLE-PAGE WEB APP</a:t>
            </a:r>
          </a:p>
        </p:txBody>
      </p:sp>
      <p:sp>
        <p:nvSpPr>
          <p:cNvPr id="3" name="Content Placeholder 2"/>
          <p:cNvSpPr>
            <a:spLocks noGrp="1"/>
          </p:cNvSpPr>
          <p:nvPr>
            <p:ph idx="1"/>
          </p:nvPr>
        </p:nvSpPr>
        <p:spPr/>
        <p:txBody>
          <a:bodyPr/>
          <a:lstStyle/>
          <a:p>
            <a:r>
              <a:rPr lang="en-US" dirty="0" smtClean="0"/>
              <a:t>Follow on article from this one:</a:t>
            </a:r>
          </a:p>
          <a:p>
            <a:r>
              <a:rPr lang="en-US" dirty="0">
                <a:hlinkClick r:id="rId2"/>
              </a:rPr>
              <a:t>http://cwbuecheler.com/web/tutorials/2013/node-express-mongo/</a:t>
            </a:r>
            <a:endParaRPr lang="en-US" dirty="0"/>
          </a:p>
          <a:p>
            <a:endParaRPr lang="en-US" dirty="0" smtClean="0"/>
          </a:p>
          <a:p>
            <a:r>
              <a:rPr lang="en-US" dirty="0" smtClean="0"/>
              <a:t>New one:</a:t>
            </a:r>
          </a:p>
          <a:p>
            <a:r>
              <a:rPr lang="en-US" dirty="0">
                <a:hlinkClick r:id="rId3"/>
              </a:rPr>
              <a:t>http://cwbuecheler.com/web/tutorials/2014/restful-web-app-node-express-mongodb</a:t>
            </a:r>
            <a:r>
              <a:rPr lang="en-US" dirty="0" smtClean="0">
                <a:hlinkClick r:id="rId3"/>
              </a:rPr>
              <a:t>/</a:t>
            </a:r>
            <a:endParaRPr lang="en-US" dirty="0" smtClean="0"/>
          </a:p>
          <a:p>
            <a:endParaRPr lang="en-US" dirty="0"/>
          </a:p>
          <a:p>
            <a:endParaRPr lang="en-US" dirty="0"/>
          </a:p>
        </p:txBody>
      </p:sp>
    </p:spTree>
    <p:extLst>
      <p:ext uri="{BB962C8B-B14F-4D97-AF65-F5344CB8AC3E}">
        <p14:creationId xmlns:p14="http://schemas.microsoft.com/office/powerpoint/2010/main" val="2148348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in the nodetest2 </a:t>
            </a:r>
            <a:r>
              <a:rPr lang="en-US" dirty="0"/>
              <a:t>directory</a:t>
            </a:r>
          </a:p>
        </p:txBody>
      </p:sp>
      <p:sp>
        <p:nvSpPr>
          <p:cNvPr id="3" name="Content Placeholder 2"/>
          <p:cNvSpPr>
            <a:spLocks noGrp="1"/>
          </p:cNvSpPr>
          <p:nvPr>
            <p:ph idx="1"/>
          </p:nvPr>
        </p:nvSpPr>
        <p:spPr/>
        <p:txBody>
          <a:bodyPr>
            <a:normAutofit/>
          </a:bodyPr>
          <a:lstStyle/>
          <a:p>
            <a:r>
              <a:rPr lang="en-US" sz="2800" dirty="0" smtClean="0"/>
              <a:t>Do a </a:t>
            </a:r>
          </a:p>
          <a:p>
            <a:pPr marL="0" indent="0">
              <a:buNone/>
            </a:pPr>
            <a:r>
              <a:rPr lang="en-US" sz="2800" dirty="0" smtClean="0">
                <a:solidFill>
                  <a:srgbClr val="0070C0"/>
                </a:solidFill>
                <a:latin typeface="Consolas" panose="020B0609020204030204" pitchFamily="49" charset="0"/>
              </a:rPr>
              <a:t>npm install</a:t>
            </a:r>
          </a:p>
          <a:p>
            <a:r>
              <a:rPr lang="en-US" sz="2800" dirty="0" smtClean="0"/>
              <a:t>And npm will drag in all those bits we just defined.</a:t>
            </a:r>
            <a:endParaRPr lang="en-US" sz="2800" dirty="0"/>
          </a:p>
        </p:txBody>
      </p:sp>
    </p:spTree>
    <p:extLst>
      <p:ext uri="{BB962C8B-B14F-4D97-AF65-F5344CB8AC3E}">
        <p14:creationId xmlns:p14="http://schemas.microsoft.com/office/powerpoint/2010/main" val="1336198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 a single-page web </a:t>
            </a:r>
            <a:r>
              <a:rPr lang="en-US" sz="3600" dirty="0" smtClean="0"/>
              <a:t>app needs, well, a single </a:t>
            </a:r>
            <a:r>
              <a:rPr lang="en-US" sz="3600" dirty="0"/>
              <a:t>page, </a:t>
            </a:r>
          </a:p>
        </p:txBody>
      </p:sp>
      <p:sp>
        <p:nvSpPr>
          <p:cNvPr id="3" name="Content Placeholder 2"/>
          <p:cNvSpPr>
            <a:spLocks noGrp="1"/>
          </p:cNvSpPr>
          <p:nvPr>
            <p:ph idx="1"/>
          </p:nvPr>
        </p:nvSpPr>
        <p:spPr>
          <a:xfrm>
            <a:off x="152400" y="1600201"/>
            <a:ext cx="8839200" cy="3810000"/>
          </a:xfrm>
        </p:spPr>
        <p:txBody>
          <a:bodyPr>
            <a:normAutofit/>
          </a:bodyPr>
          <a:lstStyle/>
          <a:p>
            <a:r>
              <a:rPr lang="en-US" sz="2800" dirty="0"/>
              <a:t>open </a:t>
            </a:r>
            <a:r>
              <a:rPr lang="en-US" sz="2800" dirty="0" smtClean="0"/>
              <a:t>views </a:t>
            </a:r>
            <a:r>
              <a:rPr lang="en-US" sz="2800" dirty="0"/>
              <a:t>folder, and </a:t>
            </a:r>
            <a:r>
              <a:rPr lang="en-US" sz="2800" dirty="0" smtClean="0"/>
              <a:t>edit </a:t>
            </a:r>
            <a:r>
              <a:rPr lang="en-US" sz="2800" dirty="0" err="1" smtClean="0"/>
              <a:t>layout.jade</a:t>
            </a:r>
            <a:endParaRPr lang="en-US" sz="2800" dirty="0" smtClean="0"/>
          </a:p>
          <a:p>
            <a:r>
              <a:rPr lang="en-US" sz="2800" dirty="0" smtClean="0"/>
              <a:t>To </a:t>
            </a:r>
            <a:r>
              <a:rPr lang="en-US" sz="2800" dirty="0"/>
              <a:t> include </a:t>
            </a:r>
            <a:r>
              <a:rPr lang="en-US" sz="2800" dirty="0" smtClean="0"/>
              <a:t>jQuery and our </a:t>
            </a:r>
            <a:r>
              <a:rPr lang="en-US" sz="2800" dirty="0"/>
              <a:t>master </a:t>
            </a:r>
            <a:r>
              <a:rPr lang="en-US" sz="2800" dirty="0" err="1"/>
              <a:t>javascript</a:t>
            </a:r>
            <a:r>
              <a:rPr lang="en-US" sz="2800" dirty="0"/>
              <a:t> </a:t>
            </a:r>
            <a:r>
              <a:rPr lang="en-US" sz="2800" dirty="0" smtClean="0"/>
              <a:t>file</a:t>
            </a:r>
          </a:p>
          <a:p>
            <a:pPr marL="0" indent="0">
              <a:buNone/>
            </a:pPr>
            <a:endParaRPr lang="en-US" sz="2800" dirty="0" smtClean="0"/>
          </a:p>
          <a:p>
            <a:pPr marL="0" indent="0">
              <a:buNone/>
            </a:pPr>
            <a:r>
              <a:rPr lang="en-US" altLang="en-US" sz="1200" dirty="0" err="1">
                <a:solidFill>
                  <a:srgbClr val="000000"/>
                </a:solidFill>
                <a:latin typeface="Courier New" panose="02070309020205020404" pitchFamily="49" charset="0"/>
                <a:cs typeface="Courier New" panose="02070309020205020404" pitchFamily="49" charset="0"/>
              </a:rPr>
              <a:t>doctype</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smtClean="0">
                <a:solidFill>
                  <a:srgbClr val="000000"/>
                </a:solidFill>
                <a:latin typeface="Courier New" panose="02070309020205020404" pitchFamily="49" charset="0"/>
                <a:cs typeface="Courier New" panose="02070309020205020404" pitchFamily="49" charset="0"/>
              </a:rPr>
              <a:t>html</a:t>
            </a:r>
          </a:p>
          <a:p>
            <a:pPr marL="0" indent="0">
              <a:buNone/>
            </a:pPr>
            <a:r>
              <a:rPr lang="en-US" altLang="en-US" sz="1200" dirty="0" smtClean="0">
                <a:solidFill>
                  <a:srgbClr val="000000"/>
                </a:solidFill>
                <a:latin typeface="Courier New" panose="02070309020205020404" pitchFamily="49" charset="0"/>
                <a:cs typeface="Courier New" panose="02070309020205020404" pitchFamily="49" charset="0"/>
              </a:rPr>
              <a:t>  html</a:t>
            </a:r>
          </a:p>
          <a:p>
            <a:pPr marL="0" indent="0">
              <a:buNone/>
            </a:pPr>
            <a:r>
              <a:rPr lang="en-US" altLang="en-US" sz="1200" dirty="0" smtClean="0">
                <a:solidFill>
                  <a:srgbClr val="000000"/>
                </a:solidFill>
                <a:latin typeface="Courier New" panose="02070309020205020404" pitchFamily="49" charset="0"/>
                <a:cs typeface="Courier New" panose="02070309020205020404" pitchFamily="49" charset="0"/>
              </a:rPr>
              <a:t>  </a:t>
            </a:r>
            <a:r>
              <a:rPr lang="en-US" altLang="en-US" sz="1200" dirty="0" smtClean="0">
                <a:solidFill>
                  <a:srgbClr val="000000"/>
                </a:solidFill>
                <a:latin typeface="Courier New" panose="02070309020205020404" pitchFamily="49" charset="0"/>
                <a:cs typeface="Courier New" panose="02070309020205020404" pitchFamily="49" charset="0"/>
              </a:rPr>
              <a:t>head</a:t>
            </a:r>
            <a:endParaRPr lang="en-US" altLang="en-US" sz="1200" dirty="0" smtClean="0">
              <a:solidFill>
                <a:srgbClr val="000000"/>
              </a:solidFill>
              <a:latin typeface="Courier New" panose="02070309020205020404" pitchFamily="49" charset="0"/>
              <a:cs typeface="Courier New" panose="02070309020205020404" pitchFamily="49" charset="0"/>
            </a:endParaRPr>
          </a:p>
          <a:p>
            <a:pPr marL="0" indent="0">
              <a:buNone/>
            </a:pP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smtClean="0">
                <a:solidFill>
                  <a:srgbClr val="000000"/>
                </a:solidFill>
                <a:latin typeface="Courier New" panose="02070309020205020404" pitchFamily="49" charset="0"/>
                <a:cs typeface="Courier New" panose="02070309020205020404" pitchFamily="49" charset="0"/>
              </a:rPr>
              <a:t> </a:t>
            </a:r>
            <a:r>
              <a:rPr lang="en-US" altLang="en-US" sz="1200" dirty="0" smtClean="0">
                <a:solidFill>
                  <a:srgbClr val="000000"/>
                </a:solidFill>
                <a:latin typeface="Courier New" panose="02070309020205020404" pitchFamily="49" charset="0"/>
                <a:cs typeface="Courier New" panose="02070309020205020404" pitchFamily="49" charset="0"/>
              </a:rPr>
              <a:t>  </a:t>
            </a:r>
            <a:r>
              <a:rPr lang="en-US" altLang="en-US" sz="1200" dirty="0" smtClean="0">
                <a:solidFill>
                  <a:srgbClr val="000000"/>
                </a:solidFill>
                <a:latin typeface="Courier New" panose="02070309020205020404" pitchFamily="49" charset="0"/>
                <a:cs typeface="Courier New" panose="02070309020205020404" pitchFamily="49" charset="0"/>
              </a:rPr>
              <a:t>title</a:t>
            </a:r>
            <a:r>
              <a:rPr lang="en-US" altLang="en-US" sz="1200" dirty="0">
                <a:solidFill>
                  <a:srgbClr val="666600"/>
                </a:solidFill>
                <a:latin typeface="Courier New" panose="02070309020205020404" pitchFamily="49" charset="0"/>
                <a:cs typeface="Courier New" panose="02070309020205020404" pitchFamily="49" charset="0"/>
              </a:rPr>
              <a:t>=</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smtClean="0">
                <a:solidFill>
                  <a:srgbClr val="000000"/>
                </a:solidFill>
                <a:latin typeface="Courier New" panose="02070309020205020404" pitchFamily="49" charset="0"/>
                <a:cs typeface="Courier New" panose="02070309020205020404" pitchFamily="49" charset="0"/>
              </a:rPr>
              <a:t>title</a:t>
            </a:r>
          </a:p>
          <a:p>
            <a:pPr marL="0" indent="0">
              <a:buNone/>
            </a:pP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smtClean="0">
                <a:solidFill>
                  <a:srgbClr val="000000"/>
                </a:solidFill>
                <a:latin typeface="Courier New" panose="02070309020205020404" pitchFamily="49" charset="0"/>
                <a:cs typeface="Courier New" panose="02070309020205020404" pitchFamily="49" charset="0"/>
              </a:rPr>
              <a:t> </a:t>
            </a:r>
            <a:r>
              <a:rPr lang="en-US" altLang="en-US" sz="1200" dirty="0" smtClean="0">
                <a:solidFill>
                  <a:srgbClr val="000000"/>
                </a:solidFill>
                <a:latin typeface="Courier New" panose="02070309020205020404" pitchFamily="49" charset="0"/>
                <a:cs typeface="Courier New" panose="02070309020205020404" pitchFamily="49" charset="0"/>
              </a:rPr>
              <a:t>  </a:t>
            </a:r>
            <a:r>
              <a:rPr lang="en-US" altLang="en-US" sz="1200" dirty="0" smtClean="0">
                <a:solidFill>
                  <a:srgbClr val="000000"/>
                </a:solidFill>
                <a:latin typeface="Courier New" panose="02070309020205020404" pitchFamily="49" charset="0"/>
                <a:cs typeface="Courier New" panose="02070309020205020404" pitchFamily="49" charset="0"/>
              </a:rPr>
              <a:t>link</a:t>
            </a:r>
            <a:r>
              <a:rPr lang="en-US" altLang="en-US" sz="1200" dirty="0" smtClean="0">
                <a:solidFill>
                  <a:srgbClr val="666600"/>
                </a:solidFill>
                <a:latin typeface="Courier New" panose="02070309020205020404" pitchFamily="49" charset="0"/>
                <a:cs typeface="Courier New" panose="02070309020205020404" pitchFamily="49" charset="0"/>
              </a:rPr>
              <a:t>(</a:t>
            </a:r>
            <a:r>
              <a:rPr lang="en-US" altLang="en-US" sz="1200" dirty="0" err="1" smtClean="0">
                <a:solidFill>
                  <a:srgbClr val="000000"/>
                </a:solidFill>
                <a:latin typeface="Courier New" panose="02070309020205020404" pitchFamily="49" charset="0"/>
                <a:cs typeface="Courier New" panose="02070309020205020404" pitchFamily="49" charset="0"/>
              </a:rPr>
              <a:t>rel</a:t>
            </a:r>
            <a:r>
              <a:rPr lang="en-US" altLang="en-US" sz="1200" dirty="0">
                <a:solidFill>
                  <a:srgbClr val="666600"/>
                </a:solidFill>
                <a:latin typeface="Courier New" panose="02070309020205020404" pitchFamily="49" charset="0"/>
                <a:cs typeface="Courier New" panose="02070309020205020404" pitchFamily="49" charset="0"/>
              </a:rPr>
              <a:t>=</a:t>
            </a:r>
            <a:r>
              <a:rPr lang="en-US" altLang="en-US" sz="1200" dirty="0">
                <a:solidFill>
                  <a:srgbClr val="008800"/>
                </a:solidFill>
                <a:latin typeface="Courier New" panose="02070309020205020404" pitchFamily="49" charset="0"/>
                <a:cs typeface="Courier New" panose="02070309020205020404" pitchFamily="49" charset="0"/>
              </a:rPr>
              <a:t>'stylesheet'</a:t>
            </a:r>
            <a:r>
              <a:rPr lang="en-US" altLang="en-US" sz="1200" dirty="0">
                <a:solidFill>
                  <a:srgbClr val="666600"/>
                </a:solidFill>
                <a:latin typeface="Courier New" panose="02070309020205020404" pitchFamily="49" charset="0"/>
                <a:cs typeface="Courier New" panose="02070309020205020404" pitchFamily="49" charset="0"/>
              </a:rPr>
              <a:t>,</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href</a:t>
            </a:r>
            <a:r>
              <a:rPr lang="en-US" altLang="en-US" sz="1200" dirty="0">
                <a:solidFill>
                  <a:srgbClr val="666600"/>
                </a:solidFill>
                <a:latin typeface="Courier New" panose="02070309020205020404" pitchFamily="49" charset="0"/>
                <a:cs typeface="Courier New" panose="02070309020205020404" pitchFamily="49" charset="0"/>
              </a:rPr>
              <a:t>=</a:t>
            </a:r>
            <a:r>
              <a:rPr lang="en-US" altLang="en-US" sz="1200" dirty="0">
                <a:solidFill>
                  <a:srgbClr val="008800"/>
                </a:solidFill>
                <a:latin typeface="Courier New" panose="02070309020205020404" pitchFamily="49" charset="0"/>
                <a:cs typeface="Courier New" panose="02070309020205020404" pitchFamily="49" charset="0"/>
              </a:rPr>
              <a:t>'/stylesheets/style.css</a:t>
            </a:r>
            <a:r>
              <a:rPr lang="en-US" altLang="en-US" sz="1200" dirty="0" smtClean="0">
                <a:solidFill>
                  <a:srgbClr val="008800"/>
                </a:solidFill>
                <a:latin typeface="Courier New" panose="02070309020205020404" pitchFamily="49" charset="0"/>
                <a:cs typeface="Courier New" panose="02070309020205020404" pitchFamily="49" charset="0"/>
              </a:rPr>
              <a:t>'</a:t>
            </a:r>
            <a:r>
              <a:rPr lang="en-US" altLang="en-US" sz="1200" dirty="0" smtClean="0">
                <a:solidFill>
                  <a:srgbClr val="666600"/>
                </a:solidFill>
                <a:latin typeface="Courier New" panose="02070309020205020404" pitchFamily="49" charset="0"/>
                <a:cs typeface="Courier New" panose="02070309020205020404" pitchFamily="49" charset="0"/>
              </a:rPr>
              <a:t>)</a:t>
            </a:r>
          </a:p>
          <a:p>
            <a:pPr marL="0" indent="0">
              <a:buNone/>
            </a:pPr>
            <a:r>
              <a:rPr lang="en-US" altLang="en-US" sz="1200" dirty="0" smtClean="0">
                <a:solidFill>
                  <a:srgbClr val="000000"/>
                </a:solidFill>
                <a:latin typeface="Courier New" panose="02070309020205020404" pitchFamily="49" charset="0"/>
                <a:cs typeface="Courier New" panose="02070309020205020404" pitchFamily="49" charset="0"/>
              </a:rPr>
              <a:t>  </a:t>
            </a:r>
            <a:r>
              <a:rPr lang="en-US" altLang="en-US" sz="1200" dirty="0" smtClean="0">
                <a:solidFill>
                  <a:srgbClr val="000000"/>
                </a:solidFill>
                <a:latin typeface="Courier New" panose="02070309020205020404" pitchFamily="49" charset="0"/>
                <a:cs typeface="Courier New" panose="02070309020205020404" pitchFamily="49" charset="0"/>
              </a:rPr>
              <a:t>body</a:t>
            </a:r>
            <a:endParaRPr lang="en-US" altLang="en-US" sz="1200" dirty="0" smtClean="0">
              <a:solidFill>
                <a:srgbClr val="000000"/>
              </a:solidFill>
              <a:latin typeface="Courier New" panose="02070309020205020404" pitchFamily="49" charset="0"/>
              <a:cs typeface="Courier New" panose="02070309020205020404" pitchFamily="49" charset="0"/>
            </a:endParaRPr>
          </a:p>
          <a:p>
            <a:pPr marL="0" indent="0">
              <a:buNone/>
            </a:pPr>
            <a:r>
              <a:rPr lang="en-US" altLang="en-US" sz="1200" dirty="0" smtClean="0">
                <a:solidFill>
                  <a:srgbClr val="000000"/>
                </a:solidFill>
                <a:latin typeface="Courier New" panose="02070309020205020404" pitchFamily="49" charset="0"/>
                <a:cs typeface="Courier New" panose="02070309020205020404" pitchFamily="49" charset="0"/>
              </a:rPr>
              <a:t>  </a:t>
            </a:r>
            <a:r>
              <a:rPr lang="en-US" altLang="en-US" sz="1200" dirty="0" smtClean="0">
                <a:solidFill>
                  <a:srgbClr val="000000"/>
                </a:solidFill>
                <a:latin typeface="Courier New" panose="02070309020205020404" pitchFamily="49" charset="0"/>
                <a:cs typeface="Courier New" panose="02070309020205020404" pitchFamily="49" charset="0"/>
              </a:rPr>
              <a:t>  </a:t>
            </a:r>
            <a:r>
              <a:rPr lang="en-US" altLang="en-US" sz="1200" dirty="0" smtClean="0">
                <a:solidFill>
                  <a:srgbClr val="000000"/>
                </a:solidFill>
                <a:latin typeface="Courier New" panose="02070309020205020404" pitchFamily="49" charset="0"/>
                <a:cs typeface="Courier New" panose="02070309020205020404" pitchFamily="49" charset="0"/>
              </a:rPr>
              <a:t>block content</a:t>
            </a:r>
          </a:p>
          <a:p>
            <a:pPr marL="0" indent="0">
              <a:buNone/>
            </a:pPr>
            <a:r>
              <a:rPr lang="en-US" altLang="en-US" sz="1200" dirty="0" smtClean="0">
                <a:solidFill>
                  <a:srgbClr val="000000"/>
                </a:solidFill>
                <a:latin typeface="Courier New" panose="02070309020205020404" pitchFamily="49" charset="0"/>
                <a:cs typeface="Courier New" panose="02070309020205020404" pitchFamily="49" charset="0"/>
              </a:rPr>
              <a:t>  </a:t>
            </a:r>
            <a:r>
              <a:rPr lang="en-US" altLang="en-US" sz="1200" dirty="0" smtClean="0">
                <a:solidFill>
                  <a:srgbClr val="000000"/>
                </a:solidFill>
                <a:latin typeface="Courier New" panose="02070309020205020404" pitchFamily="49" charset="0"/>
                <a:cs typeface="Courier New" panose="02070309020205020404" pitchFamily="49" charset="0"/>
              </a:rPr>
              <a:t>  </a:t>
            </a:r>
            <a:r>
              <a:rPr lang="en-US" altLang="en-US" sz="1200" dirty="0" smtClean="0">
                <a:solidFill>
                  <a:srgbClr val="000000"/>
                </a:solidFill>
                <a:latin typeface="Courier New" panose="02070309020205020404" pitchFamily="49" charset="0"/>
                <a:cs typeface="Courier New" panose="02070309020205020404" pitchFamily="49" charset="0"/>
              </a:rPr>
              <a:t>script(</a:t>
            </a:r>
            <a:r>
              <a:rPr lang="en-US" altLang="en-US" sz="1200" dirty="0" err="1" smtClean="0">
                <a:solidFill>
                  <a:srgbClr val="000000"/>
                </a:solidFill>
                <a:latin typeface="Courier New" panose="02070309020205020404" pitchFamily="49" charset="0"/>
                <a:cs typeface="Courier New" panose="02070309020205020404" pitchFamily="49" charset="0"/>
              </a:rPr>
              <a:t>src</a:t>
            </a:r>
            <a:r>
              <a:rPr lang="en-US" altLang="en-US" sz="1200" dirty="0">
                <a:solidFill>
                  <a:srgbClr val="000000"/>
                </a:solidFill>
                <a:latin typeface="Courier New" panose="02070309020205020404" pitchFamily="49" charset="0"/>
                <a:cs typeface="Courier New" panose="02070309020205020404" pitchFamily="49" charset="0"/>
              </a:rPr>
              <a:t>='http://ajax.googleapis.com/ajax/libs/</a:t>
            </a:r>
            <a:r>
              <a:rPr lang="en-US" altLang="en-US" sz="1200" dirty="0" err="1">
                <a:solidFill>
                  <a:srgbClr val="000000"/>
                </a:solidFill>
                <a:latin typeface="Courier New" panose="02070309020205020404" pitchFamily="49" charset="0"/>
                <a:cs typeface="Courier New" panose="02070309020205020404" pitchFamily="49" charset="0"/>
              </a:rPr>
              <a:t>jquery</a:t>
            </a:r>
            <a:r>
              <a:rPr lang="en-US" altLang="en-US" sz="1200" dirty="0">
                <a:solidFill>
                  <a:srgbClr val="000000"/>
                </a:solidFill>
                <a:latin typeface="Courier New" panose="02070309020205020404" pitchFamily="49" charset="0"/>
                <a:cs typeface="Courier New" panose="02070309020205020404" pitchFamily="49" charset="0"/>
              </a:rPr>
              <a:t>/2.0.3/jquery.min.js</a:t>
            </a:r>
            <a:r>
              <a:rPr lang="en-US" altLang="en-US" sz="1200" dirty="0" smtClean="0">
                <a:solidFill>
                  <a:srgbClr val="000000"/>
                </a:solidFill>
                <a:latin typeface="Courier New" panose="02070309020205020404" pitchFamily="49" charset="0"/>
                <a:cs typeface="Courier New" panose="02070309020205020404" pitchFamily="49" charset="0"/>
              </a:rPr>
              <a:t>')</a:t>
            </a:r>
            <a:endParaRPr lang="en-US" altLang="en-US" sz="1200" b="1" dirty="0" smtClean="0">
              <a:solidFill>
                <a:srgbClr val="000000"/>
              </a:solidFill>
              <a:latin typeface="Courier New" panose="02070309020205020404" pitchFamily="49" charset="0"/>
              <a:cs typeface="Courier New" panose="02070309020205020404" pitchFamily="49" charset="0"/>
            </a:endParaRPr>
          </a:p>
          <a:p>
            <a:pPr marL="0" indent="0">
              <a:buNone/>
            </a:pPr>
            <a:r>
              <a:rPr lang="en-US" altLang="en-US" sz="1200" b="1" dirty="0">
                <a:solidFill>
                  <a:srgbClr val="000000"/>
                </a:solidFill>
                <a:latin typeface="Courier New" panose="02070309020205020404" pitchFamily="49" charset="0"/>
                <a:cs typeface="Courier New" panose="02070309020205020404" pitchFamily="49" charset="0"/>
              </a:rPr>
              <a:t> </a:t>
            </a:r>
            <a:r>
              <a:rPr lang="en-US" altLang="en-US" sz="1200" b="1" dirty="0" smtClean="0">
                <a:solidFill>
                  <a:srgbClr val="000000"/>
                </a:solidFill>
                <a:latin typeface="Courier New" panose="02070309020205020404" pitchFamily="49" charset="0"/>
                <a:cs typeface="Courier New" panose="02070309020205020404" pitchFamily="49" charset="0"/>
              </a:rPr>
              <a:t> </a:t>
            </a:r>
            <a:r>
              <a:rPr lang="en-US" altLang="en-US" sz="1200" b="1" dirty="0" smtClean="0">
                <a:solidFill>
                  <a:srgbClr val="000000"/>
                </a:solidFill>
                <a:latin typeface="Courier New" panose="02070309020205020404" pitchFamily="49" charset="0"/>
                <a:cs typeface="Courier New" panose="02070309020205020404" pitchFamily="49" charset="0"/>
              </a:rPr>
              <a:t>  </a:t>
            </a:r>
            <a:r>
              <a:rPr lang="en-US" altLang="en-US" sz="1200" b="1" dirty="0" smtClean="0">
                <a:solidFill>
                  <a:srgbClr val="000000"/>
                </a:solidFill>
                <a:latin typeface="Courier New" panose="02070309020205020404" pitchFamily="49" charset="0"/>
                <a:cs typeface="Courier New" panose="02070309020205020404" pitchFamily="49" charset="0"/>
              </a:rPr>
              <a:t>script</a:t>
            </a:r>
            <a:r>
              <a:rPr lang="en-US" altLang="en-US" sz="1200" b="1" dirty="0" smtClean="0">
                <a:solidFill>
                  <a:srgbClr val="666600"/>
                </a:solidFill>
                <a:latin typeface="Courier New" panose="02070309020205020404" pitchFamily="49" charset="0"/>
                <a:cs typeface="Courier New" panose="02070309020205020404" pitchFamily="49" charset="0"/>
              </a:rPr>
              <a:t>(</a:t>
            </a:r>
            <a:r>
              <a:rPr lang="en-US" altLang="en-US" sz="1200" b="1" dirty="0" err="1" smtClean="0">
                <a:solidFill>
                  <a:srgbClr val="000000"/>
                </a:solidFill>
                <a:latin typeface="Courier New" panose="02070309020205020404" pitchFamily="49" charset="0"/>
                <a:cs typeface="Courier New" panose="02070309020205020404" pitchFamily="49" charset="0"/>
              </a:rPr>
              <a:t>src</a:t>
            </a:r>
            <a:r>
              <a:rPr lang="en-US" altLang="en-US" sz="1200" b="1" dirty="0">
                <a:solidFill>
                  <a:srgbClr val="666600"/>
                </a:solidFill>
                <a:latin typeface="Courier New" panose="02070309020205020404" pitchFamily="49" charset="0"/>
                <a:cs typeface="Courier New" panose="02070309020205020404" pitchFamily="49" charset="0"/>
              </a:rPr>
              <a:t>=</a:t>
            </a:r>
            <a:r>
              <a:rPr lang="en-US" altLang="en-US" sz="1200" b="1" dirty="0">
                <a:solidFill>
                  <a:srgbClr val="008800"/>
                </a:solidFill>
                <a:latin typeface="Courier New" panose="02070309020205020404" pitchFamily="49" charset="0"/>
                <a:cs typeface="Courier New" panose="02070309020205020404" pitchFamily="49" charset="0"/>
              </a:rPr>
              <a:t>'/</a:t>
            </a:r>
            <a:r>
              <a:rPr lang="en-US" altLang="en-US" sz="1200" b="1" dirty="0" err="1">
                <a:solidFill>
                  <a:srgbClr val="008800"/>
                </a:solidFill>
                <a:latin typeface="Courier New" panose="02070309020205020404" pitchFamily="49" charset="0"/>
                <a:cs typeface="Courier New" panose="02070309020205020404" pitchFamily="49" charset="0"/>
              </a:rPr>
              <a:t>javascripts</a:t>
            </a:r>
            <a:r>
              <a:rPr lang="en-US" altLang="en-US" sz="1200" b="1" dirty="0">
                <a:solidFill>
                  <a:srgbClr val="008800"/>
                </a:solidFill>
                <a:latin typeface="Courier New" panose="02070309020205020404" pitchFamily="49" charset="0"/>
                <a:cs typeface="Courier New" panose="02070309020205020404" pitchFamily="49" charset="0"/>
              </a:rPr>
              <a:t>/global.js'</a:t>
            </a:r>
            <a:r>
              <a:rPr lang="en-US" altLang="en-US" sz="1200" b="1" dirty="0">
                <a:solidFill>
                  <a:srgbClr val="666600"/>
                </a:solidFill>
                <a:latin typeface="Courier New" panose="02070309020205020404" pitchFamily="49" charset="0"/>
                <a:cs typeface="Courier New" panose="02070309020205020404" pitchFamily="49" charset="0"/>
              </a:rPr>
              <a:t>)</a:t>
            </a:r>
            <a:r>
              <a:rPr lang="en-US" altLang="en-US" sz="1200" b="1" dirty="0"/>
              <a:t> </a:t>
            </a:r>
            <a:endParaRPr lang="en-US" altLang="en-US" sz="1200" b="1" dirty="0">
              <a:latin typeface="Arial" panose="020B0604020202020204" pitchFamily="34" charset="0"/>
            </a:endParaRPr>
          </a:p>
          <a:p>
            <a:pPr marL="0" indent="0">
              <a:buNone/>
            </a:pPr>
            <a:endParaRPr lang="en-US" dirty="0"/>
          </a:p>
        </p:txBody>
      </p:sp>
      <p:sp>
        <p:nvSpPr>
          <p:cNvPr id="5" name="TextBox 4"/>
          <p:cNvSpPr txBox="1"/>
          <p:nvPr/>
        </p:nvSpPr>
        <p:spPr>
          <a:xfrm>
            <a:off x="762000" y="5791200"/>
            <a:ext cx="7444346" cy="646331"/>
          </a:xfrm>
          <a:prstGeom prst="rect">
            <a:avLst/>
          </a:prstGeom>
          <a:noFill/>
        </p:spPr>
        <p:txBody>
          <a:bodyPr wrap="none" rtlCol="0">
            <a:spAutoFit/>
          </a:bodyPr>
          <a:lstStyle/>
          <a:p>
            <a:r>
              <a:rPr lang="en-US" dirty="0"/>
              <a:t>global.js does not actually exist </a:t>
            </a:r>
            <a:r>
              <a:rPr lang="en-US" dirty="0" smtClean="0"/>
              <a:t>yet. </a:t>
            </a:r>
            <a:r>
              <a:rPr lang="en-US" dirty="0"/>
              <a:t>We're going to </a:t>
            </a:r>
            <a:r>
              <a:rPr lang="en-US" dirty="0" smtClean="0"/>
              <a:t>create soon.</a:t>
            </a:r>
          </a:p>
          <a:p>
            <a:r>
              <a:rPr lang="en-US" dirty="0" smtClean="0"/>
              <a:t>For </a:t>
            </a:r>
            <a:r>
              <a:rPr lang="en-US" dirty="0"/>
              <a:t>now, it'll just quietly 404 in the background when we load our index page</a:t>
            </a:r>
          </a:p>
        </p:txBody>
      </p:sp>
    </p:spTree>
    <p:extLst>
      <p:ext uri="{BB962C8B-B14F-4D97-AF65-F5344CB8AC3E}">
        <p14:creationId xmlns:p14="http://schemas.microsoft.com/office/powerpoint/2010/main" val="1422740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3200" dirty="0" smtClean="0"/>
              <a:t>Now edit </a:t>
            </a:r>
            <a:r>
              <a:rPr lang="en-US" sz="3200" dirty="0" err="1" smtClean="0"/>
              <a:t>index.jade</a:t>
            </a:r>
            <a:r>
              <a:rPr lang="en-US" sz="3200" dirty="0" smtClean="0"/>
              <a:t> which </a:t>
            </a:r>
            <a:r>
              <a:rPr lang="en-US" sz="3200" dirty="0"/>
              <a:t>is the only HTML file we'll need for </a:t>
            </a:r>
            <a:r>
              <a:rPr lang="en-US" sz="3200" dirty="0" smtClean="0"/>
              <a:t>our </a:t>
            </a:r>
            <a:r>
              <a:rPr lang="en-US" sz="3200" dirty="0" err="1"/>
              <a:t>webapp</a:t>
            </a:r>
            <a:endParaRPr lang="en-US" sz="3200" dirty="0"/>
          </a:p>
        </p:txBody>
      </p:sp>
      <p:sp>
        <p:nvSpPr>
          <p:cNvPr id="4" name="Rectangle 1"/>
          <p:cNvSpPr>
            <a:spLocks noGrp="1" noChangeArrowheads="1"/>
          </p:cNvSpPr>
          <p:nvPr>
            <p:ph idx="1"/>
          </p:nvPr>
        </p:nvSpPr>
        <p:spPr bwMode="auto">
          <a:xfrm>
            <a:off x="228600" y="1371600"/>
            <a:ext cx="4267200" cy="533089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58700" numCol="1" anchor="ctr" anchorCtr="0" compatLnSpc="1">
            <a:prstTxWarp prst="textNoShape">
              <a:avLst/>
            </a:prstTxWarp>
            <a:spAutoFit/>
          </a:bodyPr>
          <a:lstStyle/>
          <a:p>
            <a:pPr marL="0" lvl="0" indent="0" eaLnBrk="0" fontAlgn="base" hangingPunct="0">
              <a:spcBef>
                <a:spcPct val="0"/>
              </a:spcBef>
              <a:spcAft>
                <a:spcPct val="0"/>
              </a:spcAft>
              <a:buNone/>
            </a:pPr>
            <a:r>
              <a:rPr lang="en-US" altLang="en-US" sz="1600" dirty="0">
                <a:solidFill>
                  <a:srgbClr val="000088"/>
                </a:solidFill>
                <a:latin typeface="Courier New" panose="02070309020205020404" pitchFamily="49" charset="0"/>
                <a:cs typeface="Courier New" panose="02070309020205020404" pitchFamily="49" charset="0"/>
              </a:rPr>
              <a:t>extends</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smtClean="0">
                <a:solidFill>
                  <a:srgbClr val="000000"/>
                </a:solidFill>
                <a:latin typeface="Courier New" panose="02070309020205020404" pitchFamily="49" charset="0"/>
                <a:cs typeface="Courier New" panose="02070309020205020404" pitchFamily="49" charset="0"/>
              </a:rPr>
              <a:t>layout</a:t>
            </a:r>
          </a:p>
          <a:p>
            <a:pPr marL="0" lvl="0" indent="0" eaLnBrk="0" fontAlgn="base" hangingPunct="0">
              <a:spcBef>
                <a:spcPct val="0"/>
              </a:spcBef>
              <a:spcAft>
                <a:spcPct val="0"/>
              </a:spcAft>
              <a:buNone/>
            </a:pPr>
            <a:endParaRPr lang="en-US" altLang="en-US" sz="1600" dirty="0">
              <a:solidFill>
                <a:srgbClr val="00000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None/>
            </a:pPr>
            <a:r>
              <a:rPr lang="en-US" altLang="en-US" sz="1600" dirty="0" smtClean="0">
                <a:solidFill>
                  <a:srgbClr val="000000"/>
                </a:solidFill>
                <a:latin typeface="Courier New" panose="02070309020205020404" pitchFamily="49" charset="0"/>
                <a:cs typeface="Courier New" panose="02070309020205020404" pitchFamily="49" charset="0"/>
              </a:rPr>
              <a:t>block content</a:t>
            </a:r>
          </a:p>
          <a:p>
            <a:pPr marL="0" lvl="0" indent="0" eaLnBrk="0" fontAlgn="base" hangingPunct="0">
              <a:spcBef>
                <a:spcPct val="0"/>
              </a:spcBef>
              <a:spcAft>
                <a:spcPct val="0"/>
              </a:spcAft>
              <a:buNone/>
            </a:pPr>
            <a:r>
              <a:rPr lang="en-US" altLang="en-US" sz="1600" dirty="0" smtClean="0">
                <a:solidFill>
                  <a:srgbClr val="000000"/>
                </a:solidFill>
                <a:latin typeface="Courier New" panose="02070309020205020404" pitchFamily="49" charset="0"/>
                <a:cs typeface="Courier New" panose="02070309020205020404" pitchFamily="49" charset="0"/>
              </a:rPr>
              <a:t>  h1</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smtClean="0">
                <a:solidFill>
                  <a:srgbClr val="000000"/>
                </a:solidFill>
                <a:latin typeface="Courier New" panose="02070309020205020404" pitchFamily="49" charset="0"/>
                <a:cs typeface="Courier New" panose="02070309020205020404" pitchFamily="49" charset="0"/>
              </a:rPr>
              <a:t>title</a:t>
            </a:r>
          </a:p>
          <a:p>
            <a:pPr marL="0" lvl="0" indent="0" eaLnBrk="0" fontAlgn="base" hangingPunct="0">
              <a:spcBef>
                <a:spcPct val="0"/>
              </a:spcBef>
              <a:spcAft>
                <a:spcPct val="0"/>
              </a:spcAft>
              <a:buNone/>
            </a:pP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smtClean="0">
                <a:solidFill>
                  <a:srgbClr val="000000"/>
                </a:solidFill>
                <a:latin typeface="Courier New" panose="02070309020205020404" pitchFamily="49" charset="0"/>
                <a:cs typeface="Courier New" panose="02070309020205020404" pitchFamily="49" charset="0"/>
              </a:rPr>
              <a:t> </a:t>
            </a:r>
            <a:r>
              <a:rPr lang="en-US" altLang="en-US" sz="1600" dirty="0">
                <a:solidFill>
                  <a:srgbClr val="000000"/>
                </a:solidFill>
                <a:latin typeface="Courier New" panose="02070309020205020404" pitchFamily="49" charset="0"/>
                <a:cs typeface="Courier New" panose="02070309020205020404" pitchFamily="49" charset="0"/>
              </a:rPr>
              <a:t>p </a:t>
            </a:r>
            <a:r>
              <a:rPr lang="en-US" altLang="en-US" sz="1600" dirty="0">
                <a:solidFill>
                  <a:srgbClr val="660066"/>
                </a:solidFill>
                <a:latin typeface="Courier New" panose="02070309020205020404" pitchFamily="49" charset="0"/>
                <a:cs typeface="Courier New" panose="02070309020205020404" pitchFamily="49" charset="0"/>
              </a:rPr>
              <a:t>Welcome</a:t>
            </a:r>
            <a:r>
              <a:rPr lang="en-US" altLang="en-US" sz="1600" dirty="0">
                <a:solidFill>
                  <a:srgbClr val="000000"/>
                </a:solidFill>
                <a:latin typeface="Courier New" panose="02070309020205020404" pitchFamily="49" charset="0"/>
                <a:cs typeface="Courier New" panose="02070309020205020404" pitchFamily="49" charset="0"/>
              </a:rPr>
              <a:t> to </a:t>
            </a:r>
            <a:r>
              <a:rPr lang="en-US" altLang="en-US" sz="1600" dirty="0">
                <a:solidFill>
                  <a:srgbClr val="000088"/>
                </a:solidFill>
                <a:latin typeface="Courier New" panose="02070309020205020404" pitchFamily="49" charset="0"/>
                <a:cs typeface="Courier New" panose="02070309020205020404" pitchFamily="49" charset="0"/>
              </a:rPr>
              <a:t>our</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smtClean="0">
                <a:solidFill>
                  <a:srgbClr val="000000"/>
                </a:solidFill>
                <a:latin typeface="Courier New" panose="02070309020205020404" pitchFamily="49" charset="0"/>
                <a:cs typeface="Courier New" panose="02070309020205020404" pitchFamily="49" charset="0"/>
              </a:rPr>
              <a:t>test</a:t>
            </a:r>
          </a:p>
          <a:p>
            <a:pPr marL="0" lvl="0" indent="0" eaLnBrk="0" fontAlgn="base" hangingPunct="0">
              <a:spcBef>
                <a:spcPct val="0"/>
              </a:spcBef>
              <a:spcAft>
                <a:spcPct val="0"/>
              </a:spcAft>
              <a:buNone/>
            </a:pPr>
            <a:endParaRPr lang="en-US" altLang="en-US" sz="1600" dirty="0">
              <a:solidFill>
                <a:srgbClr val="00000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None/>
            </a:pPr>
            <a:r>
              <a:rPr lang="en-US" altLang="en-US" sz="1600" dirty="0" smtClean="0">
                <a:solidFill>
                  <a:srgbClr val="000000"/>
                </a:solidFill>
                <a:latin typeface="Courier New" panose="02070309020205020404" pitchFamily="49" charset="0"/>
                <a:cs typeface="Courier New" panose="02070309020205020404" pitchFamily="49" charset="0"/>
              </a:rPr>
              <a:t>  </a:t>
            </a:r>
            <a:r>
              <a:rPr lang="en-US" altLang="en-US" sz="1600" dirty="0">
                <a:solidFill>
                  <a:srgbClr val="880000"/>
                </a:solidFill>
                <a:latin typeface="Courier New" panose="02070309020205020404" pitchFamily="49" charset="0"/>
                <a:cs typeface="Courier New" panose="02070309020205020404" pitchFamily="49" charset="0"/>
              </a:rPr>
              <a:t>// </a:t>
            </a:r>
            <a:r>
              <a:rPr lang="en-US" altLang="en-US" sz="1600" dirty="0" smtClean="0">
                <a:solidFill>
                  <a:srgbClr val="880000"/>
                </a:solidFill>
                <a:latin typeface="Courier New" panose="02070309020205020404" pitchFamily="49" charset="0"/>
                <a:cs typeface="Courier New" panose="02070309020205020404" pitchFamily="49" charset="0"/>
              </a:rPr>
              <a:t>Wrapper</a:t>
            </a:r>
          </a:p>
          <a:p>
            <a:pPr marL="0" lvl="0" indent="0" eaLnBrk="0" fontAlgn="base" hangingPunct="0">
              <a:spcBef>
                <a:spcPct val="0"/>
              </a:spcBef>
              <a:spcAft>
                <a:spcPct val="0"/>
              </a:spcAft>
              <a:buNone/>
            </a:pPr>
            <a:r>
              <a:rPr lang="en-US" altLang="en-US" sz="1600" dirty="0">
                <a:solidFill>
                  <a:srgbClr val="880000"/>
                </a:solidFill>
                <a:latin typeface="Courier New" panose="02070309020205020404" pitchFamily="49" charset="0"/>
                <a:cs typeface="Courier New" panose="02070309020205020404" pitchFamily="49" charset="0"/>
              </a:rPr>
              <a:t> </a:t>
            </a:r>
            <a:r>
              <a:rPr lang="en-US" altLang="en-US" sz="1600" dirty="0" smtClean="0">
                <a:solidFill>
                  <a:srgbClr val="000000"/>
                </a:solidFill>
                <a:latin typeface="Courier New" panose="02070309020205020404" pitchFamily="49" charset="0"/>
                <a:cs typeface="Courier New" panose="02070309020205020404" pitchFamily="49" charset="0"/>
              </a:rPr>
              <a:t> </a:t>
            </a:r>
            <a:r>
              <a:rPr lang="en-US" altLang="en-US" sz="1600" dirty="0">
                <a:solidFill>
                  <a:srgbClr val="880000"/>
                </a:solidFill>
                <a:latin typeface="Courier New" panose="02070309020205020404" pitchFamily="49" charset="0"/>
                <a:cs typeface="Courier New" panose="02070309020205020404" pitchFamily="49" charset="0"/>
              </a:rPr>
              <a:t>#</a:t>
            </a:r>
            <a:r>
              <a:rPr lang="en-US" altLang="en-US" sz="1600" dirty="0" smtClean="0">
                <a:solidFill>
                  <a:srgbClr val="880000"/>
                </a:solidFill>
                <a:latin typeface="Courier New" panose="02070309020205020404" pitchFamily="49" charset="0"/>
                <a:cs typeface="Courier New" panose="02070309020205020404" pitchFamily="49" charset="0"/>
              </a:rPr>
              <a:t>wrapper</a:t>
            </a:r>
          </a:p>
          <a:p>
            <a:pPr marL="0" lvl="0" indent="0" eaLnBrk="0" fontAlgn="base" hangingPunct="0">
              <a:spcBef>
                <a:spcPct val="0"/>
              </a:spcBef>
              <a:spcAft>
                <a:spcPct val="0"/>
              </a:spcAft>
              <a:buNone/>
            </a:pPr>
            <a:endParaRPr lang="en-US" altLang="en-US" sz="1600" dirty="0">
              <a:solidFill>
                <a:srgbClr val="88000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None/>
            </a:pPr>
            <a:r>
              <a:rPr lang="en-US" altLang="en-US" sz="1600" dirty="0" smtClean="0">
                <a:solidFill>
                  <a:srgbClr val="880000"/>
                </a:solidFill>
                <a:latin typeface="Courier New" panose="02070309020205020404" pitchFamily="49" charset="0"/>
                <a:cs typeface="Courier New" panose="02070309020205020404" pitchFamily="49" charset="0"/>
              </a:rPr>
              <a:t> </a:t>
            </a:r>
            <a:r>
              <a:rPr lang="en-US" altLang="en-US" sz="1600" dirty="0" smtClean="0">
                <a:solidFill>
                  <a:srgbClr val="000000"/>
                </a:solidFill>
                <a:latin typeface="Courier New" panose="02070309020205020404" pitchFamily="49" charset="0"/>
                <a:cs typeface="Courier New" panose="02070309020205020404" pitchFamily="49" charset="0"/>
              </a:rPr>
              <a:t>   </a:t>
            </a:r>
            <a:r>
              <a:rPr lang="en-US" altLang="en-US" sz="1600" dirty="0" smtClean="0">
                <a:solidFill>
                  <a:srgbClr val="880000"/>
                </a:solidFill>
                <a:latin typeface="Courier New" panose="02070309020205020404" pitchFamily="49" charset="0"/>
                <a:cs typeface="Courier New" panose="02070309020205020404" pitchFamily="49" charset="0"/>
              </a:rPr>
              <a:t>// </a:t>
            </a:r>
            <a:r>
              <a:rPr lang="en-US" altLang="en-US" sz="1600" dirty="0">
                <a:solidFill>
                  <a:srgbClr val="880000"/>
                </a:solidFill>
                <a:latin typeface="Courier New" panose="02070309020205020404" pitchFamily="49" charset="0"/>
                <a:cs typeface="Courier New" panose="02070309020205020404" pitchFamily="49" charset="0"/>
              </a:rPr>
              <a:t>USER </a:t>
            </a:r>
            <a:r>
              <a:rPr lang="en-US" altLang="en-US" sz="1600" dirty="0" smtClean="0">
                <a:solidFill>
                  <a:srgbClr val="880000"/>
                </a:solidFill>
                <a:latin typeface="Courier New" panose="02070309020205020404" pitchFamily="49" charset="0"/>
                <a:cs typeface="Courier New" panose="02070309020205020404" pitchFamily="49" charset="0"/>
              </a:rPr>
              <a:t>LIST</a:t>
            </a:r>
          </a:p>
          <a:p>
            <a:pPr marL="0" lvl="0" indent="0" eaLnBrk="0" fontAlgn="base" hangingPunct="0">
              <a:spcBef>
                <a:spcPct val="0"/>
              </a:spcBef>
              <a:spcAft>
                <a:spcPct val="0"/>
              </a:spcAft>
              <a:buNone/>
            </a:pPr>
            <a:r>
              <a:rPr lang="en-US" altLang="en-US" sz="1600" dirty="0">
                <a:solidFill>
                  <a:srgbClr val="880000"/>
                </a:solidFill>
                <a:latin typeface="Courier New" panose="02070309020205020404" pitchFamily="49" charset="0"/>
                <a:cs typeface="Courier New" panose="02070309020205020404" pitchFamily="49" charset="0"/>
              </a:rPr>
              <a:t> </a:t>
            </a:r>
            <a:r>
              <a:rPr lang="en-US" altLang="en-US" sz="1600" dirty="0" smtClean="0">
                <a:solidFill>
                  <a:srgbClr val="880000"/>
                </a:solidFill>
                <a:latin typeface="Courier New" panose="02070309020205020404" pitchFamily="49" charset="0"/>
                <a:cs typeface="Courier New" panose="02070309020205020404" pitchFamily="49" charset="0"/>
              </a:rPr>
              <a:t>   </a:t>
            </a:r>
            <a:r>
              <a:rPr lang="en-US" altLang="en-US" sz="1600" dirty="0" smtClean="0">
                <a:solidFill>
                  <a:srgbClr val="000000"/>
                </a:solidFill>
                <a:latin typeface="Courier New" panose="02070309020205020404" pitchFamily="49" charset="0"/>
                <a:cs typeface="Courier New" panose="02070309020205020404" pitchFamily="49" charset="0"/>
              </a:rPr>
              <a:t>h2 </a:t>
            </a:r>
            <a:r>
              <a:rPr lang="en-US" altLang="en-US" sz="1600" dirty="0">
                <a:solidFill>
                  <a:srgbClr val="660066"/>
                </a:solidFill>
                <a:latin typeface="Courier New" panose="02070309020205020404" pitchFamily="49" charset="0"/>
                <a:cs typeface="Courier New" panose="02070309020205020404" pitchFamily="49" charset="0"/>
              </a:rPr>
              <a:t>User</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smtClean="0">
                <a:solidFill>
                  <a:srgbClr val="660066"/>
                </a:solidFill>
                <a:latin typeface="Courier New" panose="02070309020205020404" pitchFamily="49" charset="0"/>
                <a:cs typeface="Courier New" panose="02070309020205020404" pitchFamily="49" charset="0"/>
              </a:rPr>
              <a:t>List</a:t>
            </a:r>
          </a:p>
          <a:p>
            <a:pPr marL="0" lvl="0" indent="0" eaLnBrk="0" fontAlgn="base" hangingPunct="0">
              <a:spcBef>
                <a:spcPct val="0"/>
              </a:spcBef>
              <a:spcAft>
                <a:spcPct val="0"/>
              </a:spcAft>
              <a:buNone/>
            </a:pPr>
            <a:r>
              <a:rPr lang="en-US" altLang="en-US" sz="1600" dirty="0">
                <a:solidFill>
                  <a:srgbClr val="660066"/>
                </a:solidFill>
                <a:latin typeface="Courier New" panose="02070309020205020404" pitchFamily="49" charset="0"/>
                <a:cs typeface="Courier New" panose="02070309020205020404" pitchFamily="49" charset="0"/>
              </a:rPr>
              <a:t> </a:t>
            </a:r>
            <a:r>
              <a:rPr lang="en-US" altLang="en-US" sz="1600" dirty="0" smtClean="0">
                <a:solidFill>
                  <a:srgbClr val="660066"/>
                </a:solidFill>
                <a:latin typeface="Courier New" panose="02070309020205020404" pitchFamily="49" charset="0"/>
                <a:cs typeface="Courier New" panose="02070309020205020404" pitchFamily="49" charset="0"/>
              </a:rPr>
              <a:t>  </a:t>
            </a:r>
            <a:r>
              <a:rPr lang="en-US" altLang="en-US" sz="1600" dirty="0" smtClean="0">
                <a:solidFill>
                  <a:srgbClr val="000000"/>
                </a:solidFill>
                <a:latin typeface="Courier New" panose="02070309020205020404" pitchFamily="49" charset="0"/>
                <a:cs typeface="Courier New" panose="02070309020205020404" pitchFamily="49" charset="0"/>
              </a:rPr>
              <a:t> </a:t>
            </a:r>
            <a:r>
              <a:rPr lang="en-US" altLang="en-US" sz="1600" dirty="0">
                <a:solidFill>
                  <a:srgbClr val="880000"/>
                </a:solidFill>
                <a:latin typeface="Courier New" panose="02070309020205020404" pitchFamily="49" charset="0"/>
                <a:cs typeface="Courier New" panose="02070309020205020404" pitchFamily="49" charset="0"/>
              </a:rPr>
              <a:t>#</a:t>
            </a:r>
            <a:r>
              <a:rPr lang="en-US" altLang="en-US" sz="1600" dirty="0" err="1" smtClean="0">
                <a:solidFill>
                  <a:srgbClr val="880000"/>
                </a:solidFill>
                <a:latin typeface="Courier New" panose="02070309020205020404" pitchFamily="49" charset="0"/>
                <a:cs typeface="Courier New" panose="02070309020205020404" pitchFamily="49" charset="0"/>
              </a:rPr>
              <a:t>userList</a:t>
            </a:r>
            <a:endParaRPr lang="en-US" altLang="en-US" sz="1600" dirty="0" smtClean="0">
              <a:solidFill>
                <a:srgbClr val="88000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None/>
            </a:pPr>
            <a:r>
              <a:rPr lang="en-US" altLang="en-US" sz="1600" dirty="0">
                <a:solidFill>
                  <a:srgbClr val="880000"/>
                </a:solidFill>
                <a:latin typeface="Courier New" panose="02070309020205020404" pitchFamily="49" charset="0"/>
                <a:cs typeface="Courier New" panose="02070309020205020404" pitchFamily="49" charset="0"/>
              </a:rPr>
              <a:t> </a:t>
            </a:r>
            <a:r>
              <a:rPr lang="en-US" altLang="en-US" sz="1600" dirty="0" smtClean="0">
                <a:solidFill>
                  <a:srgbClr val="880000"/>
                </a:solidFill>
                <a:latin typeface="Courier New" panose="02070309020205020404" pitchFamily="49" charset="0"/>
                <a:cs typeface="Courier New" panose="02070309020205020404" pitchFamily="49" charset="0"/>
              </a:rPr>
              <a:t>  </a:t>
            </a:r>
            <a:r>
              <a:rPr lang="en-US" altLang="en-US" sz="1600" dirty="0" smtClean="0">
                <a:solidFill>
                  <a:srgbClr val="000000"/>
                </a:solidFill>
                <a:latin typeface="Courier New" panose="02070309020205020404" pitchFamily="49" charset="0"/>
                <a:cs typeface="Courier New" panose="02070309020205020404" pitchFamily="49" charset="0"/>
              </a:rPr>
              <a:t>   table</a:t>
            </a:r>
          </a:p>
          <a:p>
            <a:pPr marL="0" lvl="0" indent="0" eaLnBrk="0" fontAlgn="base" hangingPunct="0">
              <a:spcBef>
                <a:spcPct val="0"/>
              </a:spcBef>
              <a:spcAft>
                <a:spcPct val="0"/>
              </a:spcAft>
              <a:buNone/>
            </a:pP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smtClean="0">
                <a:solidFill>
                  <a:srgbClr val="000000"/>
                </a:solidFill>
                <a:latin typeface="Courier New" panose="02070309020205020404" pitchFamily="49" charset="0"/>
                <a:cs typeface="Courier New" panose="02070309020205020404" pitchFamily="49" charset="0"/>
              </a:rPr>
              <a:t>       </a:t>
            </a:r>
            <a:r>
              <a:rPr lang="en-US" altLang="en-US" sz="1600" dirty="0" err="1" smtClean="0">
                <a:solidFill>
                  <a:srgbClr val="000000"/>
                </a:solidFill>
                <a:latin typeface="Courier New" panose="02070309020205020404" pitchFamily="49" charset="0"/>
                <a:cs typeface="Courier New" panose="02070309020205020404" pitchFamily="49" charset="0"/>
              </a:rPr>
              <a:t>thead</a:t>
            </a:r>
            <a:endParaRPr lang="en-US" altLang="en-US" sz="1600" dirty="0" smtClean="0">
              <a:solidFill>
                <a:srgbClr val="00000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None/>
            </a:pP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smtClean="0">
                <a:solidFill>
                  <a:srgbClr val="000000"/>
                </a:solidFill>
                <a:latin typeface="Courier New" panose="02070309020205020404" pitchFamily="49" charset="0"/>
                <a:cs typeface="Courier New" panose="02070309020205020404" pitchFamily="49" charset="0"/>
              </a:rPr>
              <a:t>         </a:t>
            </a:r>
            <a:r>
              <a:rPr lang="en-US" altLang="en-US" sz="1600" dirty="0" err="1" smtClean="0">
                <a:solidFill>
                  <a:srgbClr val="000000"/>
                </a:solidFill>
                <a:latin typeface="Courier New" panose="02070309020205020404" pitchFamily="49" charset="0"/>
                <a:cs typeface="Courier New" panose="02070309020205020404" pitchFamily="49" charset="0"/>
              </a:rPr>
              <a:t>th</a:t>
            </a:r>
            <a:r>
              <a:rPr lang="en-US" altLang="en-US" sz="1600" dirty="0" smtClean="0">
                <a:solidFill>
                  <a:srgbClr val="000000"/>
                </a:solidFill>
                <a:latin typeface="Courier New" panose="02070309020205020404" pitchFamily="49" charset="0"/>
                <a:cs typeface="Courier New" panose="02070309020205020404" pitchFamily="49" charset="0"/>
              </a:rPr>
              <a:t> </a:t>
            </a:r>
            <a:r>
              <a:rPr lang="en-US" altLang="en-US" sz="1600" dirty="0" err="1" smtClean="0">
                <a:solidFill>
                  <a:srgbClr val="660066"/>
                </a:solidFill>
                <a:latin typeface="Courier New" panose="02070309020205020404" pitchFamily="49" charset="0"/>
                <a:cs typeface="Courier New" panose="02070309020205020404" pitchFamily="49" charset="0"/>
              </a:rPr>
              <a:t>UserName</a:t>
            </a:r>
            <a:endParaRPr lang="en-US" altLang="en-US" sz="1600" dirty="0" smtClean="0">
              <a:solidFill>
                <a:srgbClr val="660066"/>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None/>
            </a:pPr>
            <a:r>
              <a:rPr lang="en-US" altLang="en-US" sz="1600" dirty="0">
                <a:solidFill>
                  <a:srgbClr val="660066"/>
                </a:solidFill>
                <a:latin typeface="Courier New" panose="02070309020205020404" pitchFamily="49" charset="0"/>
                <a:cs typeface="Courier New" panose="02070309020205020404" pitchFamily="49" charset="0"/>
              </a:rPr>
              <a:t> </a:t>
            </a:r>
            <a:r>
              <a:rPr lang="en-US" altLang="en-US" sz="1600" dirty="0" smtClean="0">
                <a:solidFill>
                  <a:srgbClr val="660066"/>
                </a:solidFill>
                <a:latin typeface="Courier New" panose="02070309020205020404" pitchFamily="49" charset="0"/>
                <a:cs typeface="Courier New" panose="02070309020205020404" pitchFamily="49" charset="0"/>
              </a:rPr>
              <a:t>    </a:t>
            </a:r>
            <a:r>
              <a:rPr lang="en-US" altLang="en-US" sz="1600" dirty="0" smtClean="0">
                <a:solidFill>
                  <a:srgbClr val="000000"/>
                </a:solidFill>
                <a:latin typeface="Courier New" panose="02070309020205020404" pitchFamily="49" charset="0"/>
                <a:cs typeface="Courier New" panose="02070309020205020404" pitchFamily="49" charset="0"/>
              </a:rPr>
              <a:t>     </a:t>
            </a:r>
            <a:r>
              <a:rPr lang="en-US" altLang="en-US" sz="1600" dirty="0" err="1" smtClean="0">
                <a:solidFill>
                  <a:srgbClr val="000000"/>
                </a:solidFill>
                <a:latin typeface="Courier New" panose="02070309020205020404" pitchFamily="49" charset="0"/>
                <a:cs typeface="Courier New" panose="02070309020205020404" pitchFamily="49" charset="0"/>
              </a:rPr>
              <a:t>th</a:t>
            </a:r>
            <a:r>
              <a:rPr lang="en-US" altLang="en-US" sz="1600" dirty="0" smtClean="0">
                <a:solidFill>
                  <a:srgbClr val="000000"/>
                </a:solidFill>
                <a:latin typeface="Courier New" panose="02070309020205020404" pitchFamily="49" charset="0"/>
                <a:cs typeface="Courier New" panose="02070309020205020404" pitchFamily="49" charset="0"/>
              </a:rPr>
              <a:t> </a:t>
            </a:r>
            <a:r>
              <a:rPr lang="en-US" altLang="en-US" sz="1600" dirty="0" smtClean="0">
                <a:solidFill>
                  <a:srgbClr val="660066"/>
                </a:solidFill>
                <a:latin typeface="Courier New" panose="02070309020205020404" pitchFamily="49" charset="0"/>
                <a:cs typeface="Courier New" panose="02070309020205020404" pitchFamily="49" charset="0"/>
              </a:rPr>
              <a:t>Email</a:t>
            </a:r>
          </a:p>
          <a:p>
            <a:pPr marL="0" lvl="0" indent="0" eaLnBrk="0" fontAlgn="base" hangingPunct="0">
              <a:spcBef>
                <a:spcPct val="0"/>
              </a:spcBef>
              <a:spcAft>
                <a:spcPct val="0"/>
              </a:spcAft>
              <a:buNone/>
            </a:pPr>
            <a:r>
              <a:rPr lang="en-US" altLang="en-US" sz="1600" dirty="0">
                <a:solidFill>
                  <a:srgbClr val="660066"/>
                </a:solidFill>
                <a:latin typeface="Courier New" panose="02070309020205020404" pitchFamily="49" charset="0"/>
                <a:cs typeface="Courier New" panose="02070309020205020404" pitchFamily="49" charset="0"/>
              </a:rPr>
              <a:t> </a:t>
            </a:r>
            <a:r>
              <a:rPr lang="en-US" altLang="en-US" sz="1600" dirty="0" smtClean="0">
                <a:solidFill>
                  <a:srgbClr val="660066"/>
                </a:solidFill>
                <a:latin typeface="Courier New" panose="02070309020205020404" pitchFamily="49" charset="0"/>
                <a:cs typeface="Courier New" panose="02070309020205020404" pitchFamily="49" charset="0"/>
              </a:rPr>
              <a:t>    </a:t>
            </a:r>
            <a:r>
              <a:rPr lang="en-US" altLang="en-US" sz="1600" dirty="0" smtClean="0">
                <a:solidFill>
                  <a:srgbClr val="000000"/>
                </a:solidFill>
                <a:latin typeface="Courier New" panose="02070309020205020404" pitchFamily="49" charset="0"/>
                <a:cs typeface="Courier New" panose="02070309020205020404" pitchFamily="49" charset="0"/>
              </a:rPr>
              <a:t>     </a:t>
            </a:r>
            <a:r>
              <a:rPr lang="en-US" altLang="en-US" sz="1600" dirty="0" err="1" smtClean="0">
                <a:solidFill>
                  <a:srgbClr val="000000"/>
                </a:solidFill>
                <a:latin typeface="Courier New" panose="02070309020205020404" pitchFamily="49" charset="0"/>
                <a:cs typeface="Courier New" panose="02070309020205020404" pitchFamily="49" charset="0"/>
              </a:rPr>
              <a:t>th</a:t>
            </a:r>
            <a:r>
              <a:rPr lang="en-US" altLang="en-US" sz="1600" dirty="0" smtClean="0">
                <a:solidFill>
                  <a:srgbClr val="000000"/>
                </a:solidFill>
                <a:latin typeface="Courier New" panose="02070309020205020404" pitchFamily="49" charset="0"/>
                <a:cs typeface="Courier New" panose="02070309020205020404" pitchFamily="49" charset="0"/>
              </a:rPr>
              <a:t> </a:t>
            </a:r>
            <a:r>
              <a:rPr lang="en-US" altLang="en-US" sz="1600" dirty="0">
                <a:solidFill>
                  <a:srgbClr val="660066"/>
                </a:solidFill>
                <a:latin typeface="Courier New" panose="02070309020205020404" pitchFamily="49" charset="0"/>
                <a:cs typeface="Courier New" panose="02070309020205020404" pitchFamily="49" charset="0"/>
              </a:rPr>
              <a:t>Delete</a:t>
            </a:r>
            <a:r>
              <a:rPr lang="en-US" altLang="en-US" sz="1600" dirty="0" smtClean="0">
                <a:solidFill>
                  <a:srgbClr val="666600"/>
                </a:solidFill>
                <a:latin typeface="Courier New" panose="02070309020205020404" pitchFamily="49" charset="0"/>
                <a:cs typeface="Courier New" panose="02070309020205020404" pitchFamily="49" charset="0"/>
              </a:rPr>
              <a:t>?</a:t>
            </a:r>
          </a:p>
          <a:p>
            <a:pPr marL="0" lvl="0" indent="0" eaLnBrk="0" fontAlgn="base" hangingPunct="0">
              <a:spcBef>
                <a:spcPct val="0"/>
              </a:spcBef>
              <a:spcAft>
                <a:spcPct val="0"/>
              </a:spcAft>
              <a:buNone/>
            </a:pPr>
            <a:r>
              <a:rPr lang="en-US" altLang="en-US" sz="1600" dirty="0">
                <a:solidFill>
                  <a:srgbClr val="666600"/>
                </a:solidFill>
                <a:latin typeface="Courier New" panose="02070309020205020404" pitchFamily="49" charset="0"/>
                <a:cs typeface="Courier New" panose="02070309020205020404" pitchFamily="49" charset="0"/>
              </a:rPr>
              <a:t> </a:t>
            </a:r>
            <a:r>
              <a:rPr lang="en-US" altLang="en-US" sz="1600" dirty="0" smtClean="0">
                <a:solidFill>
                  <a:srgbClr val="666600"/>
                </a:solidFill>
                <a:latin typeface="Courier New" panose="02070309020205020404" pitchFamily="49" charset="0"/>
                <a:cs typeface="Courier New" panose="02070309020205020404" pitchFamily="49" charset="0"/>
              </a:rPr>
              <a:t>    </a:t>
            </a:r>
            <a:r>
              <a:rPr lang="en-US" altLang="en-US" sz="1600" dirty="0" smtClean="0">
                <a:solidFill>
                  <a:srgbClr val="000000"/>
                </a:solidFill>
                <a:latin typeface="Courier New" panose="02070309020205020404" pitchFamily="49" charset="0"/>
                <a:cs typeface="Courier New" panose="02070309020205020404" pitchFamily="49" charset="0"/>
              </a:rPr>
              <a:t>   </a:t>
            </a:r>
            <a:r>
              <a:rPr lang="en-US" altLang="en-US" sz="1600" dirty="0" err="1" smtClean="0">
                <a:solidFill>
                  <a:srgbClr val="000000"/>
                </a:solidFill>
                <a:latin typeface="Courier New" panose="02070309020205020404" pitchFamily="49" charset="0"/>
                <a:cs typeface="Courier New" panose="02070309020205020404" pitchFamily="49" charset="0"/>
              </a:rPr>
              <a:t>tbody</a:t>
            </a:r>
            <a:endParaRPr lang="en-US" altLang="en-US" sz="1600" dirty="0" smtClean="0">
              <a:solidFill>
                <a:srgbClr val="00000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None/>
            </a:pPr>
            <a:r>
              <a:rPr lang="en-US" altLang="en-US" sz="1600" dirty="0" smtClean="0">
                <a:solidFill>
                  <a:srgbClr val="000000"/>
                </a:solidFill>
                <a:latin typeface="Courier New" panose="02070309020205020404" pitchFamily="49" charset="0"/>
                <a:cs typeface="Courier New" panose="02070309020205020404" pitchFamily="49" charset="0"/>
              </a:rPr>
              <a:t>    </a:t>
            </a:r>
            <a:r>
              <a:rPr lang="en-US" altLang="en-US" sz="1600" dirty="0">
                <a:solidFill>
                  <a:srgbClr val="880000"/>
                </a:solidFill>
                <a:latin typeface="Courier New" panose="02070309020205020404" pitchFamily="49" charset="0"/>
                <a:cs typeface="Courier New" panose="02070309020205020404" pitchFamily="49" charset="0"/>
              </a:rPr>
              <a:t>// /USER </a:t>
            </a:r>
            <a:r>
              <a:rPr lang="en-US" altLang="en-US" sz="1600" dirty="0" smtClean="0">
                <a:solidFill>
                  <a:srgbClr val="880000"/>
                </a:solidFill>
                <a:latin typeface="Courier New" panose="02070309020205020404" pitchFamily="49" charset="0"/>
                <a:cs typeface="Courier New" panose="02070309020205020404" pitchFamily="49" charset="0"/>
              </a:rPr>
              <a:t>LIST</a:t>
            </a:r>
          </a:p>
          <a:p>
            <a:pPr marL="0" lvl="0" indent="0" eaLnBrk="0" fontAlgn="base" hangingPunct="0">
              <a:spcBef>
                <a:spcPct val="0"/>
              </a:spcBef>
              <a:spcAft>
                <a:spcPct val="0"/>
              </a:spcAft>
              <a:buNone/>
            </a:pPr>
            <a:endParaRPr lang="en-US" altLang="en-US" sz="1600" dirty="0">
              <a:solidFill>
                <a:srgbClr val="88000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None/>
            </a:pPr>
            <a:r>
              <a:rPr lang="en-US" altLang="en-US" sz="1600" dirty="0" smtClean="0">
                <a:solidFill>
                  <a:srgbClr val="000000"/>
                </a:solidFill>
                <a:latin typeface="Courier New" panose="02070309020205020404" pitchFamily="49" charset="0"/>
                <a:cs typeface="Courier New" panose="02070309020205020404" pitchFamily="49" charset="0"/>
              </a:rPr>
              <a:t>  </a:t>
            </a:r>
            <a:r>
              <a:rPr lang="en-US" altLang="en-US" sz="1600" dirty="0" smtClean="0">
                <a:solidFill>
                  <a:srgbClr val="880000"/>
                </a:solidFill>
                <a:latin typeface="Courier New" panose="02070309020205020404" pitchFamily="49" charset="0"/>
                <a:cs typeface="Courier New" panose="02070309020205020404" pitchFamily="49" charset="0"/>
              </a:rPr>
              <a:t>// </a:t>
            </a:r>
            <a:r>
              <a:rPr lang="en-US" altLang="en-US" sz="1600" dirty="0">
                <a:solidFill>
                  <a:srgbClr val="880000"/>
                </a:solidFill>
                <a:latin typeface="Courier New" panose="02070309020205020404" pitchFamily="49" charset="0"/>
                <a:cs typeface="Courier New" panose="02070309020205020404" pitchFamily="49" charset="0"/>
              </a:rPr>
              <a:t>/WRAPPER</a:t>
            </a:r>
            <a:r>
              <a:rPr lang="en-US" altLang="en-US" sz="800" dirty="0"/>
              <a:t> </a:t>
            </a:r>
            <a:endParaRPr lang="en-US" altLang="en-US" sz="3600" dirty="0">
              <a:latin typeface="Arial" panose="020B0604020202020204" pitchFamily="34" charset="0"/>
            </a:endParaRPr>
          </a:p>
        </p:txBody>
      </p:sp>
      <p:sp>
        <p:nvSpPr>
          <p:cNvPr id="9" name="TextBox 8"/>
          <p:cNvSpPr txBox="1"/>
          <p:nvPr/>
        </p:nvSpPr>
        <p:spPr>
          <a:xfrm>
            <a:off x="4953000" y="2438400"/>
            <a:ext cx="4046371" cy="1200329"/>
          </a:xfrm>
          <a:prstGeom prst="rect">
            <a:avLst/>
          </a:prstGeom>
          <a:noFill/>
        </p:spPr>
        <p:txBody>
          <a:bodyPr wrap="square" rtlCol="0">
            <a:spAutoFit/>
          </a:bodyPr>
          <a:lstStyle/>
          <a:p>
            <a:r>
              <a:rPr lang="en-US" dirty="0" smtClean="0"/>
              <a:t>There's </a:t>
            </a:r>
            <a:r>
              <a:rPr lang="en-US" dirty="0"/>
              <a:t>no data in the table. </a:t>
            </a:r>
            <a:r>
              <a:rPr lang="en-US" dirty="0" smtClean="0"/>
              <a:t> We're </a:t>
            </a:r>
            <a:r>
              <a:rPr lang="en-US" dirty="0"/>
              <a:t>going to populate it</a:t>
            </a:r>
            <a:r>
              <a:rPr lang="en-US" dirty="0" smtClean="0"/>
              <a:t>,</a:t>
            </a:r>
          </a:p>
          <a:p>
            <a:r>
              <a:rPr lang="en-US" dirty="0" smtClean="0"/>
              <a:t>via </a:t>
            </a:r>
            <a:r>
              <a:rPr lang="en-US" dirty="0"/>
              <a:t>AJAX, with </a:t>
            </a:r>
            <a:r>
              <a:rPr lang="en-US" dirty="0" smtClean="0"/>
              <a:t>data </a:t>
            </a:r>
            <a:r>
              <a:rPr lang="en-US" dirty="0"/>
              <a:t>we </a:t>
            </a:r>
            <a:r>
              <a:rPr lang="en-US" dirty="0" smtClean="0"/>
              <a:t>pull out </a:t>
            </a:r>
            <a:r>
              <a:rPr lang="en-US" dirty="0"/>
              <a:t>of our MongoDB database.</a:t>
            </a:r>
          </a:p>
        </p:txBody>
      </p:sp>
    </p:spTree>
    <p:extLst>
      <p:ext uri="{BB962C8B-B14F-4D97-AF65-F5344CB8AC3E}">
        <p14:creationId xmlns:p14="http://schemas.microsoft.com/office/powerpoint/2010/main" val="864012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run it now</a:t>
            </a:r>
            <a:endParaRPr lang="en-US" dirty="0"/>
          </a:p>
        </p:txBody>
      </p:sp>
      <p:sp>
        <p:nvSpPr>
          <p:cNvPr id="3" name="Content Placeholder 2"/>
          <p:cNvSpPr>
            <a:spLocks noGrp="1"/>
          </p:cNvSpPr>
          <p:nvPr>
            <p:ph idx="1"/>
          </p:nvPr>
        </p:nvSpPr>
        <p:spPr>
          <a:xfrm>
            <a:off x="457200" y="1600201"/>
            <a:ext cx="8229600" cy="838200"/>
          </a:xfrm>
        </p:spPr>
        <p:txBody>
          <a:bodyPr/>
          <a:lstStyle/>
          <a:p>
            <a:r>
              <a:rPr lang="en-US" dirty="0" smtClean="0"/>
              <a:t>npm start  browser to </a:t>
            </a:r>
            <a:r>
              <a:rPr lang="en-US" dirty="0"/>
              <a:t> </a:t>
            </a:r>
            <a:r>
              <a:rPr lang="en-US" u="sng" dirty="0">
                <a:hlinkClick r:id="rId2"/>
              </a:rPr>
              <a:t>http://localhost:3000</a:t>
            </a:r>
            <a:endParaRPr lang="en-US" dirty="0"/>
          </a:p>
        </p:txBody>
      </p:sp>
      <p:pic>
        <p:nvPicPr>
          <p:cNvPr id="2050" name="Picture 2" descr="Restful Web App Screensho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048000"/>
            <a:ext cx="5715000" cy="268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292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The article uses a local instance of </a:t>
            </a:r>
            <a:r>
              <a:rPr lang="en-US" sz="3200" dirty="0" err="1" smtClean="0"/>
              <a:t>mongodb</a:t>
            </a:r>
            <a:r>
              <a:rPr lang="en-US" sz="3200" dirty="0" smtClean="0"/>
              <a:t/>
            </a:r>
            <a:br>
              <a:rPr lang="en-US" sz="3200" dirty="0" smtClean="0"/>
            </a:br>
            <a:r>
              <a:rPr lang="en-US" sz="3200" dirty="0" smtClean="0"/>
              <a:t>We are using the cloud version.</a:t>
            </a:r>
            <a:endParaRPr lang="en-US" sz="3200" dirty="0"/>
          </a:p>
        </p:txBody>
      </p:sp>
      <p:sp>
        <p:nvSpPr>
          <p:cNvPr id="3" name="Content Placeholder 2"/>
          <p:cNvSpPr>
            <a:spLocks noGrp="1"/>
          </p:cNvSpPr>
          <p:nvPr>
            <p:ph idx="1"/>
          </p:nvPr>
        </p:nvSpPr>
        <p:spPr>
          <a:xfrm>
            <a:off x="457200" y="1600200"/>
            <a:ext cx="8229600" cy="4953000"/>
          </a:xfrm>
        </p:spPr>
        <p:txBody>
          <a:bodyPr>
            <a:normAutofit fontScale="92500" lnSpcReduction="10000"/>
          </a:bodyPr>
          <a:lstStyle/>
          <a:p>
            <a:r>
              <a:rPr lang="en-US" sz="2600" dirty="0" smtClean="0"/>
              <a:t>Log into your </a:t>
            </a:r>
            <a:r>
              <a:rPr lang="en-US" sz="2600" dirty="0" smtClean="0">
                <a:hlinkClick r:id="rId2"/>
              </a:rPr>
              <a:t>www.mlab.com</a:t>
            </a:r>
            <a:r>
              <a:rPr lang="en-US" sz="2600" dirty="0" smtClean="0"/>
              <a:t> account</a:t>
            </a:r>
          </a:p>
          <a:p>
            <a:r>
              <a:rPr lang="en-US" sz="2600" dirty="0" smtClean="0"/>
              <a:t>Stay in the same database we used before, but make a new collection: </a:t>
            </a:r>
            <a:r>
              <a:rPr lang="en-US" sz="2600" dirty="0" err="1" smtClean="0"/>
              <a:t>userlist</a:t>
            </a:r>
            <a:endParaRPr lang="en-US" sz="2600" dirty="0" smtClean="0"/>
          </a:p>
          <a:p>
            <a:r>
              <a:rPr lang="en-US" sz="2600" dirty="0" smtClean="0"/>
              <a:t>Then manually add this record:</a:t>
            </a:r>
          </a:p>
          <a:p>
            <a:pPr marL="0" indent="0">
              <a:buNone/>
            </a:pP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"username"</a:t>
            </a:r>
            <a:r>
              <a:rPr lang="en-US" sz="2000" dirty="0">
                <a:solidFill>
                  <a:srgbClr val="000000"/>
                </a:solidFill>
                <a:latin typeface="Consolas" panose="020B0609020204030204" pitchFamily="49" charset="0"/>
              </a:rPr>
              <a:t> : </a:t>
            </a:r>
            <a:r>
              <a:rPr lang="en-US" sz="2000" dirty="0">
                <a:solidFill>
                  <a:srgbClr val="A31515"/>
                </a:solidFill>
                <a:latin typeface="Consolas" panose="020B0609020204030204" pitchFamily="49" charset="0"/>
              </a:rPr>
              <a:t>"test1"</a:t>
            </a:r>
            <a:r>
              <a:rPr lang="en-US" sz="2000" dirty="0">
                <a:solidFill>
                  <a:srgbClr val="000000"/>
                </a:solidFill>
                <a:latin typeface="Consolas" panose="020B0609020204030204" pitchFamily="49" charset="0"/>
              </a:rPr>
              <a:t>,</a:t>
            </a:r>
          </a:p>
          <a:p>
            <a:pPr marL="0" indent="0">
              <a:buNone/>
            </a:pPr>
            <a:r>
              <a:rPr lang="en-US" sz="2000" dirty="0">
                <a:solidFill>
                  <a:srgbClr val="A31515"/>
                </a:solidFill>
                <a:latin typeface="Consolas" panose="020B0609020204030204" pitchFamily="49" charset="0"/>
              </a:rPr>
              <a:t>"email"</a:t>
            </a:r>
            <a:r>
              <a:rPr lang="en-US" sz="2000" dirty="0">
                <a:solidFill>
                  <a:srgbClr val="000000"/>
                </a:solidFill>
                <a:latin typeface="Consolas" panose="020B0609020204030204" pitchFamily="49" charset="0"/>
              </a:rPr>
              <a:t> : </a:t>
            </a:r>
            <a:r>
              <a:rPr lang="en-US" sz="2000" dirty="0">
                <a:solidFill>
                  <a:srgbClr val="A31515"/>
                </a:solidFill>
                <a:latin typeface="Consolas" panose="020B0609020204030204" pitchFamily="49" charset="0"/>
              </a:rPr>
              <a:t>"test1@test.com"</a:t>
            </a:r>
            <a:r>
              <a:rPr lang="en-US" sz="2000" dirty="0">
                <a:solidFill>
                  <a:srgbClr val="000000"/>
                </a:solidFill>
                <a:latin typeface="Consolas" panose="020B0609020204030204" pitchFamily="49" charset="0"/>
              </a:rPr>
              <a:t>,</a:t>
            </a:r>
          </a:p>
          <a:p>
            <a:pPr marL="0" indent="0">
              <a:buNone/>
            </a:pPr>
            <a:r>
              <a:rPr lang="en-US" sz="2000" dirty="0">
                <a:solidFill>
                  <a:srgbClr val="A31515"/>
                </a:solidFill>
                <a:latin typeface="Consolas" panose="020B0609020204030204" pitchFamily="49" charset="0"/>
              </a:rPr>
              <a:t>"</a:t>
            </a:r>
            <a:r>
              <a:rPr lang="en-US" sz="2000" dirty="0" err="1">
                <a:solidFill>
                  <a:srgbClr val="A31515"/>
                </a:solidFill>
                <a:latin typeface="Consolas" panose="020B0609020204030204" pitchFamily="49" charset="0"/>
              </a:rPr>
              <a:t>fullname</a:t>
            </a:r>
            <a:r>
              <a:rPr lang="en-US" sz="2000" dirty="0">
                <a:solidFill>
                  <a:srgbClr val="A31515"/>
                </a:solidFill>
                <a:latin typeface="Consolas" panose="020B0609020204030204" pitchFamily="49" charset="0"/>
              </a:rPr>
              <a:t>"</a:t>
            </a:r>
            <a:r>
              <a:rPr lang="en-US" sz="2000" dirty="0">
                <a:solidFill>
                  <a:srgbClr val="000000"/>
                </a:solidFill>
                <a:latin typeface="Consolas" panose="020B0609020204030204" pitchFamily="49" charset="0"/>
              </a:rPr>
              <a:t> : </a:t>
            </a:r>
            <a:r>
              <a:rPr lang="en-US" sz="2000" dirty="0">
                <a:solidFill>
                  <a:srgbClr val="A31515"/>
                </a:solidFill>
                <a:latin typeface="Consolas" panose="020B0609020204030204" pitchFamily="49" charset="0"/>
              </a:rPr>
              <a:t>"Bob Smith"</a:t>
            </a:r>
            <a:r>
              <a:rPr lang="en-US" sz="2000" dirty="0">
                <a:solidFill>
                  <a:srgbClr val="000000"/>
                </a:solidFill>
                <a:latin typeface="Consolas" panose="020B0609020204030204" pitchFamily="49" charset="0"/>
              </a:rPr>
              <a:t>,</a:t>
            </a:r>
          </a:p>
          <a:p>
            <a:pPr marL="0" indent="0">
              <a:buNone/>
            </a:pPr>
            <a:r>
              <a:rPr lang="en-US" sz="2000" dirty="0">
                <a:solidFill>
                  <a:srgbClr val="A31515"/>
                </a:solidFill>
                <a:latin typeface="Consolas" panose="020B0609020204030204" pitchFamily="49" charset="0"/>
              </a:rPr>
              <a:t>"age"</a:t>
            </a:r>
            <a:r>
              <a:rPr lang="en-US" sz="2000" dirty="0">
                <a:solidFill>
                  <a:srgbClr val="000000"/>
                </a:solidFill>
                <a:latin typeface="Consolas" panose="020B0609020204030204" pitchFamily="49" charset="0"/>
              </a:rPr>
              <a:t> : 27,</a:t>
            </a:r>
          </a:p>
          <a:p>
            <a:pPr marL="0" indent="0">
              <a:buNone/>
            </a:pPr>
            <a:r>
              <a:rPr lang="en-US" sz="2000" dirty="0">
                <a:solidFill>
                  <a:srgbClr val="A31515"/>
                </a:solidFill>
                <a:latin typeface="Consolas" panose="020B0609020204030204" pitchFamily="49" charset="0"/>
              </a:rPr>
              <a:t>"location"</a:t>
            </a:r>
            <a:r>
              <a:rPr lang="en-US" sz="2000" dirty="0">
                <a:solidFill>
                  <a:srgbClr val="000000"/>
                </a:solidFill>
                <a:latin typeface="Consolas" panose="020B0609020204030204" pitchFamily="49" charset="0"/>
              </a:rPr>
              <a:t> : </a:t>
            </a:r>
            <a:r>
              <a:rPr lang="en-US" sz="2000" dirty="0">
                <a:solidFill>
                  <a:srgbClr val="A31515"/>
                </a:solidFill>
                <a:latin typeface="Consolas" panose="020B0609020204030204" pitchFamily="49" charset="0"/>
              </a:rPr>
              <a:t>"San Francisco"</a:t>
            </a:r>
            <a:r>
              <a:rPr lang="en-US" sz="2000" dirty="0">
                <a:solidFill>
                  <a:srgbClr val="000000"/>
                </a:solidFill>
                <a:latin typeface="Consolas" panose="020B0609020204030204" pitchFamily="49" charset="0"/>
              </a:rPr>
              <a:t>,</a:t>
            </a:r>
          </a:p>
          <a:p>
            <a:pPr marL="0" indent="0">
              <a:buNone/>
            </a:pPr>
            <a:r>
              <a:rPr lang="en-US" sz="2000" dirty="0">
                <a:solidFill>
                  <a:srgbClr val="A31515"/>
                </a:solidFill>
                <a:latin typeface="Consolas" panose="020B0609020204030204" pitchFamily="49" charset="0"/>
              </a:rPr>
              <a:t>"gender"</a:t>
            </a:r>
            <a:r>
              <a:rPr lang="en-US" sz="2000" dirty="0">
                <a:solidFill>
                  <a:srgbClr val="000000"/>
                </a:solidFill>
                <a:latin typeface="Consolas" panose="020B0609020204030204" pitchFamily="49" charset="0"/>
              </a:rPr>
              <a:t> : </a:t>
            </a:r>
            <a:r>
              <a:rPr lang="en-US" sz="2000" dirty="0">
                <a:solidFill>
                  <a:srgbClr val="A31515"/>
                </a:solidFill>
                <a:latin typeface="Consolas" panose="020B0609020204030204" pitchFamily="49" charset="0"/>
              </a:rPr>
              <a:t>"Male"</a:t>
            </a:r>
            <a:r>
              <a:rPr lang="en-US" sz="2000" dirty="0">
                <a:solidFill>
                  <a:srgbClr val="000000"/>
                </a:solidFill>
                <a:latin typeface="Consolas" panose="020B0609020204030204" pitchFamily="49" charset="0"/>
              </a:rPr>
              <a:t>}</a:t>
            </a:r>
            <a:endParaRPr lang="en-US" sz="1900" dirty="0" smtClean="0"/>
          </a:p>
          <a:p>
            <a:r>
              <a:rPr lang="en-US" sz="2600" dirty="0" smtClean="0"/>
              <a:t>We </a:t>
            </a:r>
            <a:r>
              <a:rPr lang="en-US" sz="2600" dirty="0"/>
              <a:t>don't  really need to </a:t>
            </a:r>
            <a:r>
              <a:rPr lang="en-US" sz="2600" dirty="0" smtClean="0"/>
              <a:t>add one record, </a:t>
            </a:r>
            <a:r>
              <a:rPr lang="en-US" sz="2600" dirty="0"/>
              <a:t>since we're going to be creating an add user </a:t>
            </a:r>
            <a:r>
              <a:rPr lang="en-US" sz="2600" dirty="0" smtClean="0"/>
              <a:t>routine, </a:t>
            </a:r>
            <a:r>
              <a:rPr lang="en-US" sz="2600" dirty="0"/>
              <a:t>but it makes it easier to see that yes, our DB connection is working, as we first start to wire up our app.</a:t>
            </a:r>
          </a:p>
        </p:txBody>
      </p:sp>
    </p:spTree>
    <p:extLst>
      <p:ext uri="{BB962C8B-B14F-4D97-AF65-F5344CB8AC3E}">
        <p14:creationId xmlns:p14="http://schemas.microsoft.com/office/powerpoint/2010/main" val="3480186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3200" dirty="0" smtClean="0"/>
              <a:t>Now we’ll edit the JS that runs first, app.js</a:t>
            </a:r>
            <a:br>
              <a:rPr lang="en-US" sz="3200" dirty="0" smtClean="0"/>
            </a:br>
            <a:r>
              <a:rPr lang="en-US" sz="3200" dirty="0" smtClean="0"/>
              <a:t>1</a:t>
            </a:r>
            <a:r>
              <a:rPr lang="en-US" sz="3200" baseline="30000" dirty="0" smtClean="0"/>
              <a:t>st</a:t>
            </a:r>
            <a:r>
              <a:rPr lang="en-US" sz="3200" dirty="0" smtClean="0"/>
              <a:t> set up DB access</a:t>
            </a:r>
            <a:endParaRPr lang="en-US" sz="3200" dirty="0"/>
          </a:p>
        </p:txBody>
      </p:sp>
      <p:sp>
        <p:nvSpPr>
          <p:cNvPr id="4" name="Rectangle 1"/>
          <p:cNvSpPr>
            <a:spLocks noGrp="1" noChangeArrowheads="1"/>
          </p:cNvSpPr>
          <p:nvPr>
            <p:ph idx="1"/>
          </p:nvPr>
        </p:nvSpPr>
        <p:spPr bwMode="auto">
          <a:xfrm>
            <a:off x="469490" y="1430179"/>
            <a:ext cx="7854714" cy="48384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88"/>
                </a:solidFill>
                <a:effectLst/>
                <a:latin typeface="Consolas" panose="020B0609020204030204" pitchFamily="49" charset="0"/>
                <a:cs typeface="Courier New" panose="02070309020205020404" pitchFamily="49" charset="0"/>
              </a:rPr>
              <a:t>var</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express </a:t>
            </a:r>
            <a:r>
              <a:rPr kumimoji="0" lang="en-US" altLang="en-US" sz="16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6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require</a:t>
            </a:r>
            <a:r>
              <a:rPr kumimoji="0" lang="en-US" altLang="en-US" sz="16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600" b="0" i="0" u="none" strike="noStrike" cap="none" normalizeH="0" baseline="0" dirty="0" smtClean="0">
                <a:ln>
                  <a:noFill/>
                </a:ln>
                <a:solidFill>
                  <a:srgbClr val="008800"/>
                </a:solidFill>
                <a:effectLst/>
                <a:latin typeface="Consolas" panose="020B0609020204030204" pitchFamily="49" charset="0"/>
                <a:cs typeface="Courier New" panose="02070309020205020404" pitchFamily="49" charset="0"/>
              </a:rPr>
              <a:t>'express'</a:t>
            </a:r>
            <a:r>
              <a:rPr kumimoji="0" lang="en-US" altLang="en-US" sz="16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88"/>
                </a:solidFill>
                <a:effectLst/>
                <a:latin typeface="Consolas" panose="020B0609020204030204" pitchFamily="49" charset="0"/>
                <a:cs typeface="Courier New" panose="02070309020205020404" pitchFamily="49" charset="0"/>
              </a:rPr>
              <a:t>var</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path </a:t>
            </a:r>
            <a:r>
              <a:rPr kumimoji="0" lang="en-US" altLang="en-US" sz="16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6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require</a:t>
            </a:r>
            <a:r>
              <a:rPr kumimoji="0" lang="en-US" altLang="en-US" sz="16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600" b="0" i="0" u="none" strike="noStrike" cap="none" normalizeH="0" baseline="0" dirty="0" smtClean="0">
                <a:ln>
                  <a:noFill/>
                </a:ln>
                <a:solidFill>
                  <a:srgbClr val="008800"/>
                </a:solidFill>
                <a:effectLst/>
                <a:latin typeface="Consolas" panose="020B0609020204030204" pitchFamily="49" charset="0"/>
                <a:cs typeface="Courier New" panose="02070309020205020404" pitchFamily="49" charset="0"/>
              </a:rPr>
              <a:t>'path'</a:t>
            </a:r>
            <a:r>
              <a:rPr kumimoji="0" lang="en-US" altLang="en-US" sz="16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88"/>
                </a:solidFill>
                <a:effectLst/>
                <a:latin typeface="Consolas" panose="020B0609020204030204" pitchFamily="49" charset="0"/>
                <a:cs typeface="Courier New" panose="02070309020205020404" pitchFamily="49" charset="0"/>
              </a:rPr>
              <a:t>var</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favicon </a:t>
            </a:r>
            <a:r>
              <a:rPr kumimoji="0" lang="en-US" altLang="en-US" sz="16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6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require</a:t>
            </a:r>
            <a:r>
              <a:rPr kumimoji="0" lang="en-US" altLang="en-US" sz="16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600" b="0" i="0" u="none" strike="noStrike" cap="none" normalizeH="0" baseline="0" dirty="0" smtClean="0">
                <a:ln>
                  <a:noFill/>
                </a:ln>
                <a:solidFill>
                  <a:srgbClr val="008800"/>
                </a:solidFill>
                <a:effectLst/>
                <a:latin typeface="Consolas" panose="020B0609020204030204" pitchFamily="49" charset="0"/>
                <a:cs typeface="Courier New" panose="02070309020205020404" pitchFamily="49" charset="0"/>
              </a:rPr>
              <a:t>'serve-favicon'</a:t>
            </a:r>
            <a:r>
              <a:rPr kumimoji="0" lang="en-US" altLang="en-US" sz="16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88"/>
                </a:solidFill>
                <a:effectLst/>
                <a:latin typeface="Consolas" panose="020B0609020204030204" pitchFamily="49" charset="0"/>
                <a:cs typeface="Courier New" panose="02070309020205020404" pitchFamily="49" charset="0"/>
              </a:rPr>
              <a:t>var</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logger </a:t>
            </a:r>
            <a:r>
              <a:rPr kumimoji="0" lang="en-US" altLang="en-US" sz="16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6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require</a:t>
            </a:r>
            <a:r>
              <a:rPr kumimoji="0" lang="en-US" altLang="en-US" sz="16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600" b="0" i="0" u="none" strike="noStrike" cap="none" normalizeH="0" baseline="0" dirty="0" smtClean="0">
                <a:ln>
                  <a:noFill/>
                </a:ln>
                <a:solidFill>
                  <a:srgbClr val="008800"/>
                </a:solidFill>
                <a:effectLst/>
                <a:latin typeface="Consolas" panose="020B0609020204030204" pitchFamily="49" charset="0"/>
                <a:cs typeface="Courier New" panose="02070309020205020404" pitchFamily="49" charset="0"/>
              </a:rPr>
              <a:t>'</a:t>
            </a:r>
            <a:r>
              <a:rPr kumimoji="0" lang="en-US" altLang="en-US" sz="1600" b="0" i="0" u="none" strike="noStrike" cap="none" normalizeH="0" baseline="0" dirty="0" err="1" smtClean="0">
                <a:ln>
                  <a:noFill/>
                </a:ln>
                <a:solidFill>
                  <a:srgbClr val="008800"/>
                </a:solidFill>
                <a:effectLst/>
                <a:latin typeface="Consolas" panose="020B0609020204030204" pitchFamily="49" charset="0"/>
                <a:cs typeface="Courier New" panose="02070309020205020404" pitchFamily="49" charset="0"/>
              </a:rPr>
              <a:t>morgan</a:t>
            </a:r>
            <a:r>
              <a:rPr kumimoji="0" lang="en-US" altLang="en-US" sz="1600" b="0" i="0" u="none" strike="noStrike" cap="none" normalizeH="0" baseline="0" dirty="0" smtClean="0">
                <a:ln>
                  <a:noFill/>
                </a:ln>
                <a:solidFill>
                  <a:srgbClr val="008800"/>
                </a:solidFill>
                <a:effectLst/>
                <a:latin typeface="Consolas" panose="020B0609020204030204" pitchFamily="49" charset="0"/>
                <a:cs typeface="Courier New" panose="02070309020205020404" pitchFamily="49" charset="0"/>
              </a:rPr>
              <a:t>'</a:t>
            </a:r>
            <a:r>
              <a:rPr kumimoji="0" lang="en-US" altLang="en-US" sz="16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88"/>
                </a:solidFill>
                <a:effectLst/>
                <a:latin typeface="Consolas" panose="020B0609020204030204" pitchFamily="49" charset="0"/>
                <a:cs typeface="Courier New" panose="02070309020205020404" pitchFamily="49" charset="0"/>
              </a:rPr>
              <a:t>var</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cookieParser</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6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6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require</a:t>
            </a:r>
            <a:r>
              <a:rPr kumimoji="0" lang="en-US" altLang="en-US" sz="16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600" b="0" i="0" u="none" strike="noStrike" cap="none" normalizeH="0" baseline="0" dirty="0" smtClean="0">
                <a:ln>
                  <a:noFill/>
                </a:ln>
                <a:solidFill>
                  <a:srgbClr val="008800"/>
                </a:solidFill>
                <a:effectLst/>
                <a:latin typeface="Consolas" panose="020B0609020204030204" pitchFamily="49" charset="0"/>
                <a:cs typeface="Courier New" panose="02070309020205020404" pitchFamily="49" charset="0"/>
              </a:rPr>
              <a:t>'cookie-parser'</a:t>
            </a:r>
            <a:r>
              <a:rPr kumimoji="0" lang="en-US" altLang="en-US" sz="16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88"/>
                </a:solidFill>
                <a:effectLst/>
                <a:latin typeface="Consolas" panose="020B0609020204030204" pitchFamily="49" charset="0"/>
                <a:cs typeface="Courier New" panose="02070309020205020404" pitchFamily="49" charset="0"/>
              </a:rPr>
              <a:t>var</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bodyParser</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6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6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require</a:t>
            </a:r>
            <a:r>
              <a:rPr kumimoji="0" lang="en-US" altLang="en-US" sz="16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600" b="0" i="0" u="none" strike="noStrike" cap="none" normalizeH="0" baseline="0" dirty="0" smtClean="0">
                <a:ln>
                  <a:noFill/>
                </a:ln>
                <a:solidFill>
                  <a:srgbClr val="008800"/>
                </a:solidFill>
                <a:effectLst/>
                <a:latin typeface="Consolas" panose="020B0609020204030204" pitchFamily="49" charset="0"/>
                <a:cs typeface="Courier New" panose="02070309020205020404" pitchFamily="49" charset="0"/>
              </a:rPr>
              <a:t>'body-parser'</a:t>
            </a:r>
            <a:r>
              <a:rPr kumimoji="0" lang="en-US" altLang="en-US" sz="16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smtClean="0">
              <a:solidFill>
                <a:srgbClr val="000000"/>
              </a:solidFill>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880000"/>
                </a:solidFill>
                <a:effectLst/>
                <a:latin typeface="Consolas" panose="020B0609020204030204" pitchFamily="49" charset="0"/>
                <a:cs typeface="Courier New" panose="02070309020205020404" pitchFamily="49" charset="0"/>
              </a:rPr>
              <a:t>// Add </a:t>
            </a:r>
            <a:r>
              <a:rPr lang="en-US" altLang="en-US" sz="1600" dirty="0" smtClean="0">
                <a:solidFill>
                  <a:srgbClr val="880000"/>
                </a:solidFill>
                <a:latin typeface="Consolas" panose="020B0609020204030204" pitchFamily="49" charset="0"/>
                <a:cs typeface="Courier New" panose="02070309020205020404" pitchFamily="49" charset="0"/>
              </a:rPr>
              <a:t>for </a:t>
            </a:r>
            <a:r>
              <a:rPr kumimoji="0" lang="en-US" altLang="en-US" sz="1600" b="0" i="0" u="none" strike="noStrike" cap="none" normalizeH="0" baseline="0" dirty="0" smtClean="0">
                <a:ln>
                  <a:noFill/>
                </a:ln>
                <a:solidFill>
                  <a:srgbClr val="880000"/>
                </a:solidFill>
                <a:effectLst/>
                <a:latin typeface="Consolas" panose="020B0609020204030204" pitchFamily="49" charset="0"/>
                <a:cs typeface="Courier New" panose="02070309020205020404" pitchFamily="49" charset="0"/>
              </a:rPr>
              <a:t>Database</a:t>
            </a:r>
          </a:p>
          <a:p>
            <a:pPr marL="0" lvl="0" indent="0" eaLnBrk="0" fontAlgn="base" hangingPunct="0">
              <a:spcBef>
                <a:spcPct val="0"/>
              </a:spcBef>
              <a:spcAft>
                <a:spcPct val="0"/>
              </a:spcAft>
              <a:buNone/>
            </a:pPr>
            <a:r>
              <a:rPr lang="en-US" altLang="en-US" sz="1600" dirty="0" smtClean="0">
                <a:solidFill>
                  <a:srgbClr val="880000"/>
                </a:solidFill>
                <a:latin typeface="Consolas" panose="020B0609020204030204" pitchFamily="49" charset="0"/>
              </a:rPr>
              <a:t>// New </a:t>
            </a:r>
            <a:r>
              <a:rPr lang="en-US" altLang="en-US" sz="1600" dirty="0">
                <a:solidFill>
                  <a:srgbClr val="880000"/>
                </a:solidFill>
                <a:latin typeface="Consolas" panose="020B0609020204030204" pitchFamily="49" charset="0"/>
              </a:rPr>
              <a:t>code that knows mongo and a nice abstraction layer</a:t>
            </a:r>
            <a:endParaRPr kumimoji="0" lang="en-US" altLang="en-US" sz="1600" i="0" u="none" strike="noStrike" cap="none" normalizeH="0" baseline="0" dirty="0" smtClean="0">
              <a:ln>
                <a:noFill/>
              </a:ln>
              <a:solidFill>
                <a:srgbClr val="88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88"/>
                </a:solidFill>
                <a:effectLst/>
                <a:latin typeface="Consolas" panose="020B0609020204030204" pitchFamily="49" charset="0"/>
                <a:cs typeface="Courier New" panose="02070309020205020404" pitchFamily="49" charset="0"/>
              </a:rPr>
              <a:t>var</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mongo </a:t>
            </a:r>
            <a:r>
              <a:rPr kumimoji="0" lang="en-US" altLang="en-US" sz="16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6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require</a:t>
            </a:r>
            <a:r>
              <a:rPr kumimoji="0" lang="en-US" altLang="en-US" sz="16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600" b="0" i="0" u="none" strike="noStrike" cap="none" normalizeH="0" baseline="0" dirty="0" smtClean="0">
                <a:ln>
                  <a:noFill/>
                </a:ln>
                <a:solidFill>
                  <a:srgbClr val="008800"/>
                </a:solidFill>
                <a:effectLst/>
                <a:latin typeface="Consolas" panose="020B0609020204030204" pitchFamily="49" charset="0"/>
                <a:cs typeface="Courier New" panose="02070309020205020404" pitchFamily="49" charset="0"/>
              </a:rPr>
              <a:t>'</a:t>
            </a:r>
            <a:r>
              <a:rPr kumimoji="0" lang="en-US" altLang="en-US" sz="1600" b="0" i="0" u="none" strike="noStrike" cap="none" normalizeH="0" baseline="0" dirty="0" err="1" smtClean="0">
                <a:ln>
                  <a:noFill/>
                </a:ln>
                <a:solidFill>
                  <a:srgbClr val="008800"/>
                </a:solidFill>
                <a:effectLst/>
                <a:latin typeface="Consolas" panose="020B0609020204030204" pitchFamily="49" charset="0"/>
                <a:cs typeface="Courier New" panose="02070309020205020404" pitchFamily="49" charset="0"/>
              </a:rPr>
              <a:t>mongodb</a:t>
            </a:r>
            <a:r>
              <a:rPr kumimoji="0" lang="en-US" altLang="en-US" sz="1600" b="0" i="0" u="none" strike="noStrike" cap="none" normalizeH="0" baseline="0" dirty="0" smtClean="0">
                <a:ln>
                  <a:noFill/>
                </a:ln>
                <a:solidFill>
                  <a:srgbClr val="008800"/>
                </a:solidFill>
                <a:effectLst/>
                <a:latin typeface="Consolas" panose="020B0609020204030204" pitchFamily="49" charset="0"/>
                <a:cs typeface="Courier New" panose="02070309020205020404" pitchFamily="49" charset="0"/>
              </a:rPr>
              <a:t>'</a:t>
            </a:r>
            <a:r>
              <a:rPr kumimoji="0" lang="en-US" altLang="en-US" sz="16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88"/>
                </a:solidFill>
                <a:effectLst/>
                <a:latin typeface="Consolas" panose="020B0609020204030204" pitchFamily="49" charset="0"/>
                <a:cs typeface="Courier New" panose="02070309020205020404" pitchFamily="49" charset="0"/>
              </a:rPr>
              <a:t>var</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monk </a:t>
            </a:r>
            <a:r>
              <a:rPr kumimoji="0" lang="en-US" altLang="en-US" sz="16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6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require</a:t>
            </a:r>
            <a:r>
              <a:rPr kumimoji="0" lang="en-US" altLang="en-US" sz="16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600" b="0" i="0" u="none" strike="noStrike" cap="none" normalizeH="0" baseline="0" dirty="0" smtClean="0">
                <a:ln>
                  <a:noFill/>
                </a:ln>
                <a:solidFill>
                  <a:srgbClr val="008800"/>
                </a:solidFill>
                <a:effectLst/>
                <a:latin typeface="Consolas" panose="020B0609020204030204" pitchFamily="49" charset="0"/>
                <a:cs typeface="Courier New" panose="02070309020205020404" pitchFamily="49" charset="0"/>
              </a:rPr>
              <a:t>'monk'</a:t>
            </a:r>
            <a:r>
              <a:rPr kumimoji="0" lang="en-US" altLang="en-US" sz="16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p>
          <a:p>
            <a:pPr marL="0" indent="0" eaLnBrk="0" fontAlgn="base" hangingPunct="0">
              <a:spcBef>
                <a:spcPct val="0"/>
              </a:spcBef>
              <a:spcAft>
                <a:spcPct val="0"/>
              </a:spcAft>
              <a:buNone/>
            </a:pPr>
            <a:endParaRPr lang="en-US" altLang="en-US" sz="1600" dirty="0" smtClean="0">
              <a:solidFill>
                <a:srgbClr val="880000"/>
              </a:solidFill>
              <a:latin typeface="Consolas" panose="020B0609020204030204" pitchFamily="49" charset="0"/>
            </a:endParaRPr>
          </a:p>
          <a:p>
            <a:pPr marL="0" indent="0" eaLnBrk="0" fontAlgn="base" hangingPunct="0">
              <a:spcBef>
                <a:spcPct val="0"/>
              </a:spcBef>
              <a:spcAft>
                <a:spcPct val="0"/>
              </a:spcAft>
              <a:buNone/>
            </a:pPr>
            <a:r>
              <a:rPr lang="en-US" altLang="en-US" sz="1600" dirty="0" smtClean="0">
                <a:solidFill>
                  <a:srgbClr val="880000"/>
                </a:solidFill>
                <a:latin typeface="Consolas" panose="020B0609020204030204" pitchFamily="49" charset="0"/>
              </a:rPr>
              <a:t>// </a:t>
            </a:r>
            <a:r>
              <a:rPr lang="en-US" altLang="en-US" sz="1600" dirty="0">
                <a:solidFill>
                  <a:srgbClr val="880000"/>
                </a:solidFill>
                <a:latin typeface="Consolas" panose="020B0609020204030204" pitchFamily="49" charset="0"/>
              </a:rPr>
              <a:t>add a connection string to mlab.com</a:t>
            </a:r>
            <a:endParaRPr lang="en-US" altLang="en-US" sz="1600" dirty="0"/>
          </a:p>
          <a:p>
            <a:pPr marL="0" lvl="0" indent="0" eaLnBrk="0" fontAlgn="base" hangingPunct="0">
              <a:spcBef>
                <a:spcPct val="0"/>
              </a:spcBef>
              <a:spcAft>
                <a:spcPct val="0"/>
              </a:spcAft>
              <a:buNone/>
            </a:pPr>
            <a:r>
              <a:rPr lang="en-US" altLang="en-US" sz="1600" dirty="0">
                <a:solidFill>
                  <a:srgbClr val="880000"/>
                </a:solidFill>
                <a:latin typeface="Consolas" panose="020B0609020204030204" pitchFamily="49" charset="0"/>
              </a:rPr>
              <a:t>// not using local </a:t>
            </a:r>
            <a:r>
              <a:rPr lang="en-US" altLang="en-US" sz="1600" dirty="0" err="1">
                <a:solidFill>
                  <a:srgbClr val="880000"/>
                </a:solidFill>
                <a:latin typeface="Consolas" panose="020B0609020204030204" pitchFamily="49" charset="0"/>
              </a:rPr>
              <a:t>db</a:t>
            </a:r>
            <a:r>
              <a:rPr lang="en-US" altLang="en-US" sz="1600" dirty="0" smtClean="0">
                <a:solidFill>
                  <a:srgbClr val="880000"/>
                </a:solidFill>
                <a:latin typeface="Consolas" panose="020B0609020204030204" pitchFamily="49" charset="0"/>
              </a:rPr>
              <a:t>:  </a:t>
            </a:r>
            <a:r>
              <a:rPr kumimoji="0" lang="en-US" altLang="en-US" sz="1600" b="0" i="0" u="none" strike="noStrike" cap="none" normalizeH="0" baseline="0" dirty="0" err="1" smtClean="0">
                <a:ln>
                  <a:noFill/>
                </a:ln>
                <a:solidFill>
                  <a:srgbClr val="000088"/>
                </a:solidFill>
                <a:effectLst/>
                <a:latin typeface="Consolas" panose="020B0609020204030204" pitchFamily="49" charset="0"/>
                <a:cs typeface="Courier New" panose="02070309020205020404" pitchFamily="49" charset="0"/>
              </a:rPr>
              <a:t>var</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db</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6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monk</a:t>
            </a:r>
            <a:r>
              <a:rPr kumimoji="0" lang="en-US" altLang="en-US" sz="16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600" b="0" i="0" u="none" strike="noStrike" cap="none" normalizeH="0" baseline="0" dirty="0" smtClean="0">
                <a:ln>
                  <a:noFill/>
                </a:ln>
                <a:solidFill>
                  <a:srgbClr val="008800"/>
                </a:solidFill>
                <a:effectLst/>
                <a:latin typeface="Consolas" panose="020B0609020204030204" pitchFamily="49" charset="0"/>
                <a:cs typeface="Courier New" panose="02070309020205020404" pitchFamily="49" charset="0"/>
              </a:rPr>
              <a:t>'localhost:27017/nodetest2'</a:t>
            </a:r>
            <a:r>
              <a:rPr kumimoji="0" lang="en-US" altLang="en-US" sz="16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p>
          <a:p>
            <a:pPr marL="0" lvl="0" indent="0" eaLnBrk="0" fontAlgn="base" hangingPunct="0">
              <a:spcBef>
                <a:spcPct val="0"/>
              </a:spcBef>
              <a:spcAft>
                <a:spcPct val="0"/>
              </a:spcAft>
              <a:buNone/>
            </a:pPr>
            <a:r>
              <a:rPr lang="en-US" altLang="en-US" sz="1600" dirty="0">
                <a:solidFill>
                  <a:srgbClr val="880000"/>
                </a:solidFill>
                <a:latin typeface="Consolas" panose="020B0609020204030204" pitchFamily="49" charset="0"/>
              </a:rPr>
              <a:t>// </a:t>
            </a:r>
            <a:r>
              <a:rPr lang="en-US" altLang="en-US" sz="1600" dirty="0" smtClean="0">
                <a:solidFill>
                  <a:srgbClr val="880000"/>
                </a:solidFill>
                <a:latin typeface="Consolas" panose="020B0609020204030204" pitchFamily="49" charset="0"/>
              </a:rPr>
              <a:t>use our connection string copied from the cloud mongo.</a:t>
            </a:r>
            <a:endParaRPr kumimoji="0" lang="en-US" altLang="en-US" sz="16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endParaRPr>
          </a:p>
          <a:p>
            <a:pPr marL="0" indent="0" eaLnBrk="0" fontAlgn="base" hangingPunct="0">
              <a:spcBef>
                <a:spcPct val="0"/>
              </a:spcBef>
              <a:spcAft>
                <a:spcPct val="0"/>
              </a:spcAft>
              <a:buNone/>
            </a:pPr>
            <a:r>
              <a:rPr lang="en-US" altLang="en-US" sz="1600" dirty="0" err="1">
                <a:solidFill>
                  <a:srgbClr val="000088"/>
                </a:solidFill>
                <a:latin typeface="Consolas" panose="020B0609020204030204" pitchFamily="49" charset="0"/>
              </a:rPr>
              <a:t>var</a:t>
            </a:r>
            <a:r>
              <a:rPr lang="en-US" altLang="en-US" sz="1600" dirty="0">
                <a:solidFill>
                  <a:srgbClr val="000000"/>
                </a:solidFill>
                <a:latin typeface="Consolas" panose="020B0609020204030204" pitchFamily="49" charset="0"/>
              </a:rPr>
              <a:t> </a:t>
            </a:r>
            <a:r>
              <a:rPr lang="en-US" altLang="en-US" sz="1600" dirty="0" err="1">
                <a:solidFill>
                  <a:srgbClr val="000000"/>
                </a:solidFill>
                <a:latin typeface="Consolas" panose="020B0609020204030204" pitchFamily="49" charset="0"/>
              </a:rPr>
              <a:t>db</a:t>
            </a:r>
            <a:r>
              <a:rPr lang="en-US" altLang="en-US" sz="1600" dirty="0">
                <a:solidFill>
                  <a:srgbClr val="000000"/>
                </a:solidFill>
                <a:latin typeface="Consolas" panose="020B0609020204030204" pitchFamily="49" charset="0"/>
              </a:rPr>
              <a:t> </a:t>
            </a:r>
            <a:r>
              <a:rPr lang="en-US" altLang="en-US" sz="1600" dirty="0">
                <a:solidFill>
                  <a:srgbClr val="666600"/>
                </a:solidFill>
                <a:latin typeface="Consolas" panose="020B0609020204030204" pitchFamily="49" charset="0"/>
              </a:rPr>
              <a:t>=</a:t>
            </a:r>
            <a:r>
              <a:rPr lang="en-US" altLang="en-US" sz="1600" dirty="0">
                <a:solidFill>
                  <a:srgbClr val="000000"/>
                </a:solidFill>
                <a:latin typeface="Consolas" panose="020B0609020204030204" pitchFamily="49" charset="0"/>
              </a:rPr>
              <a:t> monk</a:t>
            </a:r>
            <a:r>
              <a:rPr lang="en-US" altLang="en-US" sz="1600" dirty="0">
                <a:solidFill>
                  <a:srgbClr val="666600"/>
                </a:solidFill>
                <a:latin typeface="Consolas" panose="020B0609020204030204" pitchFamily="49" charset="0"/>
              </a:rPr>
              <a:t>(</a:t>
            </a:r>
            <a:r>
              <a:rPr lang="en-US" altLang="en-US" sz="1600" dirty="0">
                <a:solidFill>
                  <a:srgbClr val="008800"/>
                </a:solidFill>
                <a:latin typeface="Consolas" panose="020B0609020204030204" pitchFamily="49" charset="0"/>
              </a:rPr>
              <a:t>'</a:t>
            </a:r>
            <a:r>
              <a:rPr lang="en-US" altLang="en-US" sz="1600" dirty="0" err="1">
                <a:solidFill>
                  <a:srgbClr val="008800"/>
                </a:solidFill>
                <a:latin typeface="Consolas" panose="020B0609020204030204" pitchFamily="49" charset="0"/>
              </a:rPr>
              <a:t>mongodb</a:t>
            </a:r>
            <a:r>
              <a:rPr lang="en-US" altLang="en-US" sz="1600" dirty="0">
                <a:solidFill>
                  <a:srgbClr val="008800"/>
                </a:solidFill>
                <a:latin typeface="Consolas" panose="020B0609020204030204" pitchFamily="49" charset="0"/>
              </a:rPr>
              <a:t>://&lt;user&gt;:&lt;pw&gt;@ds053658.mlab.com:53658/</a:t>
            </a:r>
            <a:r>
              <a:rPr lang="en-US" altLang="en-US" sz="1600" dirty="0" err="1">
                <a:solidFill>
                  <a:srgbClr val="008800"/>
                </a:solidFill>
                <a:latin typeface="Consolas" panose="020B0609020204030204" pitchFamily="49" charset="0"/>
              </a:rPr>
              <a:t>somedb</a:t>
            </a:r>
            <a:r>
              <a:rPr lang="en-US" altLang="en-US" sz="1600" dirty="0">
                <a:solidFill>
                  <a:srgbClr val="008800"/>
                </a:solidFill>
                <a:latin typeface="Consolas" panose="020B0609020204030204" pitchFamily="49" charset="0"/>
              </a:rPr>
              <a:t>'</a:t>
            </a:r>
            <a:r>
              <a:rPr lang="en-US" altLang="en-US" sz="1600" dirty="0">
                <a:solidFill>
                  <a:srgbClr val="666600"/>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1140724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2800" dirty="0">
                <a:solidFill>
                  <a:srgbClr val="444444"/>
                </a:solidFill>
                <a:latin typeface="opensans"/>
              </a:rPr>
              <a:t>need to make our database accessible to our various http </a:t>
            </a:r>
            <a:r>
              <a:rPr lang="en-US" altLang="en-US" sz="2800" dirty="0" smtClean="0">
                <a:solidFill>
                  <a:srgbClr val="444444"/>
                </a:solidFill>
                <a:latin typeface="opensans"/>
              </a:rPr>
              <a:t>requests </a:t>
            </a:r>
            <a:r>
              <a:rPr lang="en-US" altLang="en-US" sz="2800" dirty="0">
                <a:solidFill>
                  <a:srgbClr val="444444"/>
                </a:solidFill>
                <a:latin typeface="opensans"/>
              </a:rPr>
              <a:t>as we did in the first tutorial</a:t>
            </a:r>
            <a:endParaRPr lang="en-US" sz="2800" dirty="0"/>
          </a:p>
        </p:txBody>
      </p:sp>
      <p:sp>
        <p:nvSpPr>
          <p:cNvPr id="4" name="Rectangle 1"/>
          <p:cNvSpPr>
            <a:spLocks noGrp="1" noChangeArrowheads="1"/>
          </p:cNvSpPr>
          <p:nvPr>
            <p:ph idx="1"/>
          </p:nvPr>
        </p:nvSpPr>
        <p:spPr bwMode="auto">
          <a:xfrm>
            <a:off x="457200" y="1467050"/>
            <a:ext cx="8156079" cy="47922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44444"/>
                </a:solidFill>
                <a:effectLst/>
                <a:latin typeface="opensans"/>
              </a:rPr>
              <a:t>find this section:</a:t>
            </a:r>
            <a:endParaRPr kumimoji="0" lang="en-US" altLang="en-US" sz="1050" b="1" i="0" u="none" strike="noStrike" cap="none" normalizeH="0" baseline="0" dirty="0" smtClean="0">
              <a:ln>
                <a:noFill/>
              </a:ln>
              <a:solidFill>
                <a:srgbClr val="000000"/>
              </a:solidFill>
              <a:effectLst/>
              <a:latin typeface="corber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1" i="0" u="none" strike="noStrike" cap="none" normalizeH="0" baseline="0" dirty="0" smtClean="0">
              <a:ln>
                <a:noFill/>
              </a:ln>
              <a:solidFill>
                <a:srgbClr val="000000"/>
              </a:solidFill>
              <a:effectLst/>
              <a:latin typeface="corbert"/>
            </a:endParaRPr>
          </a:p>
          <a:p>
            <a:pPr marL="0" lvl="0" indent="0">
              <a:buNone/>
            </a:pPr>
            <a:r>
              <a:rPr kumimoji="0" lang="en-US" altLang="en-US"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app</a:t>
            </a:r>
            <a:r>
              <a:rPr kumimoji="0" lang="en-US" altLang="en-US" sz="20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use</a:t>
            </a: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routes</a:t>
            </a: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  </a:t>
            </a:r>
            <a:r>
              <a:rPr lang="en-US" altLang="en-US" sz="2000" dirty="0">
                <a:solidFill>
                  <a:srgbClr val="666600"/>
                </a:solidFill>
                <a:latin typeface="Courier New" panose="02070309020205020404" pitchFamily="49" charset="0"/>
                <a:cs typeface="Courier New" panose="02070309020205020404" pitchFamily="49" charset="0"/>
              </a:rPr>
              <a:t>(might be </a:t>
            </a:r>
            <a:r>
              <a:rPr lang="en-US" altLang="en-US" sz="2000" dirty="0" err="1">
                <a:solidFill>
                  <a:srgbClr val="666600"/>
                </a:solidFill>
                <a:latin typeface="Courier New" panose="02070309020205020404" pitchFamily="49" charset="0"/>
                <a:cs typeface="Courier New" panose="02070309020205020404" pitchFamily="49" charset="0"/>
              </a:rPr>
              <a:t>app.use</a:t>
            </a:r>
            <a:r>
              <a:rPr lang="en-US" altLang="en-US" sz="2000" dirty="0">
                <a:solidFill>
                  <a:srgbClr val="666600"/>
                </a:solidFill>
                <a:latin typeface="Courier New" panose="02070309020205020404" pitchFamily="49" charset="0"/>
                <a:cs typeface="Courier New" panose="02070309020205020404" pitchFamily="49" charset="0"/>
              </a:rPr>
              <a:t>('/', index);</a:t>
            </a:r>
            <a:endPar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app</a:t>
            </a:r>
            <a:r>
              <a:rPr kumimoji="0" lang="en-US" altLang="en-US" sz="20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use</a:t>
            </a: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'/users'</a:t>
            </a: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users</a:t>
            </a: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444444"/>
              </a:solidFill>
              <a:effectLst/>
              <a:latin typeface="open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44444"/>
                </a:solidFill>
                <a:effectLst/>
                <a:latin typeface="opensans"/>
              </a:rPr>
              <a:t>Add just </a:t>
            </a:r>
            <a:r>
              <a:rPr kumimoji="0" lang="en-US" altLang="en-US" b="1" i="0" u="none" strike="noStrike" cap="none" normalizeH="0" baseline="0" dirty="0" smtClean="0">
                <a:ln>
                  <a:noFill/>
                </a:ln>
                <a:solidFill>
                  <a:srgbClr val="444444"/>
                </a:solidFill>
                <a:effectLst/>
                <a:latin typeface="opensans"/>
              </a:rPr>
              <a:t>above it</a:t>
            </a:r>
            <a:endParaRPr kumimoji="0" lang="en-US" altLang="en-US" sz="1050" b="1" i="0" u="none" strike="noStrike" cap="none" normalizeH="0" baseline="0" dirty="0" smtClean="0">
              <a:ln>
                <a:noFill/>
              </a:ln>
              <a:solidFill>
                <a:srgbClr val="000000"/>
              </a:solidFill>
              <a:effectLst/>
              <a:latin typeface="corber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1" i="0" u="none" strike="noStrike" cap="none" normalizeH="0" baseline="0" dirty="0" smtClean="0">
              <a:ln>
                <a:noFill/>
              </a:ln>
              <a:solidFill>
                <a:srgbClr val="000000"/>
              </a:solidFill>
              <a:effectLst/>
              <a:latin typeface="corber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 Make our </a:t>
            </a:r>
            <a:r>
              <a:rPr kumimoji="0" lang="en-US" altLang="en-US" sz="2000" b="0" i="0" u="none" strike="noStrike" cap="none" normalizeH="0" baseline="0" dirty="0" err="1" smtClean="0">
                <a:ln>
                  <a:noFill/>
                </a:ln>
                <a:solidFill>
                  <a:srgbClr val="880000"/>
                </a:solidFill>
                <a:effectLst/>
                <a:latin typeface="Courier New" panose="02070309020205020404" pitchFamily="49" charset="0"/>
                <a:cs typeface="Courier New" panose="02070309020205020404" pitchFamily="49" charset="0"/>
              </a:rPr>
              <a:t>db</a:t>
            </a:r>
            <a:r>
              <a:rPr kumimoji="0" lang="en-US" altLang="en-US" sz="20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 accessible to our router</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app</a:t>
            </a:r>
            <a:r>
              <a:rPr kumimoji="0" lang="en-US" altLang="en-US" sz="20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use</a:t>
            </a: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function</a:t>
            </a: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req</a:t>
            </a:r>
            <a:r>
              <a:rPr kumimoji="0" lang="en-US" altLang="en-US" sz="20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a:t>
            </a:r>
            <a:r>
              <a:rPr kumimoji="0" lang="en-US" altLang="en-US" sz="20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next</a:t>
            </a: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smtClean="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req</a:t>
            </a:r>
            <a:r>
              <a:rPr kumimoji="0" lang="en-US" altLang="en-US" sz="20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db</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db</a:t>
            </a: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6666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next</a:t>
            </a: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chemeClr val="tx1"/>
                </a:solidFill>
                <a:effectLst/>
              </a:rPr>
              <a:t/>
            </a:r>
            <a:br>
              <a:rPr kumimoji="0" lang="en-US" altLang="en-US" sz="1200" b="0" i="0" u="none" strike="noStrike" cap="none" normalizeH="0" baseline="0" dirty="0" smtClean="0">
                <a:ln>
                  <a:noFill/>
                </a:ln>
                <a:solidFill>
                  <a:schemeClr val="tx1"/>
                </a:solidFill>
                <a:effectLst/>
              </a:rPr>
            </a:b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6885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move on to routing</a:t>
            </a:r>
          </a:p>
        </p:txBody>
      </p:sp>
      <p:sp>
        <p:nvSpPr>
          <p:cNvPr id="3" name="Content Placeholder 2"/>
          <p:cNvSpPr>
            <a:spLocks noGrp="1"/>
          </p:cNvSpPr>
          <p:nvPr>
            <p:ph idx="1"/>
          </p:nvPr>
        </p:nvSpPr>
        <p:spPr/>
        <p:txBody>
          <a:bodyPr>
            <a:normAutofit fontScale="92500"/>
          </a:bodyPr>
          <a:lstStyle/>
          <a:p>
            <a:r>
              <a:rPr lang="en-US" dirty="0" smtClean="0"/>
              <a:t>Express </a:t>
            </a:r>
            <a:r>
              <a:rPr lang="en-US" dirty="0"/>
              <a:t>auto-creates a /users route file. </a:t>
            </a:r>
            <a:endParaRPr lang="en-US" dirty="0" smtClean="0"/>
          </a:p>
          <a:p>
            <a:pPr lvl="1"/>
            <a:r>
              <a:rPr lang="en-US" dirty="0" smtClean="0"/>
              <a:t>We're </a:t>
            </a:r>
            <a:r>
              <a:rPr lang="en-US" dirty="0"/>
              <a:t>going to </a:t>
            </a:r>
            <a:r>
              <a:rPr lang="en-US" dirty="0" smtClean="0"/>
              <a:t>use </a:t>
            </a:r>
            <a:r>
              <a:rPr lang="en-US" dirty="0"/>
              <a:t>i</a:t>
            </a:r>
            <a:r>
              <a:rPr lang="en-US" dirty="0" smtClean="0"/>
              <a:t>t</a:t>
            </a:r>
            <a:r>
              <a:rPr lang="en-US" dirty="0"/>
              <a:t>, but </a:t>
            </a:r>
            <a:r>
              <a:rPr lang="en-US" dirty="0" smtClean="0"/>
              <a:t>won't </a:t>
            </a:r>
            <a:r>
              <a:rPr lang="en-US" dirty="0"/>
              <a:t>be creating any views for </a:t>
            </a:r>
            <a:r>
              <a:rPr lang="en-US" dirty="0" smtClean="0"/>
              <a:t>it, </a:t>
            </a:r>
            <a:r>
              <a:rPr lang="en-US" dirty="0"/>
              <a:t>because since this is a single-page app, we're using the Index route and view for display purposes. </a:t>
            </a:r>
            <a:endParaRPr lang="en-US" dirty="0" smtClean="0"/>
          </a:p>
          <a:p>
            <a:pPr lvl="1"/>
            <a:r>
              <a:rPr lang="en-US" dirty="0" smtClean="0"/>
              <a:t>We're </a:t>
            </a:r>
            <a:r>
              <a:rPr lang="en-US" dirty="0"/>
              <a:t>going to use the user route to set up our data I/O … the services we want to create to show, add, and delete users from our database. </a:t>
            </a:r>
            <a:endParaRPr lang="en-US" dirty="0" smtClean="0"/>
          </a:p>
          <a:p>
            <a:pPr lvl="1"/>
            <a:r>
              <a:rPr lang="en-US" dirty="0" smtClean="0"/>
              <a:t>We'll </a:t>
            </a:r>
            <a:r>
              <a:rPr lang="en-US" dirty="0"/>
              <a:t>access these with JavaScript, rather than navigating to them in a browser, and display the collected data </a:t>
            </a:r>
            <a:r>
              <a:rPr lang="en-US" dirty="0" smtClean="0"/>
              <a:t>over on </a:t>
            </a:r>
            <a:r>
              <a:rPr lang="en-US" dirty="0"/>
              <a:t>the index page.</a:t>
            </a:r>
          </a:p>
        </p:txBody>
      </p:sp>
    </p:spTree>
    <p:extLst>
      <p:ext uri="{BB962C8B-B14F-4D97-AF65-F5344CB8AC3E}">
        <p14:creationId xmlns:p14="http://schemas.microsoft.com/office/powerpoint/2010/main" val="1882089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a:t> replace it with our own code</a:t>
            </a:r>
          </a:p>
        </p:txBody>
      </p:sp>
      <p:sp>
        <p:nvSpPr>
          <p:cNvPr id="3" name="Content Placeholder 2"/>
          <p:cNvSpPr>
            <a:spLocks noGrp="1"/>
          </p:cNvSpPr>
          <p:nvPr>
            <p:ph idx="1"/>
          </p:nvPr>
        </p:nvSpPr>
        <p:spPr>
          <a:xfrm>
            <a:off x="304800" y="997974"/>
            <a:ext cx="8229600" cy="4525963"/>
          </a:xfrm>
        </p:spPr>
        <p:txBody>
          <a:bodyPr>
            <a:normAutofit/>
          </a:bodyPr>
          <a:lstStyle/>
          <a:p>
            <a:r>
              <a:rPr lang="en-US" sz="2400" dirty="0" smtClean="0"/>
              <a:t>Delete the </a:t>
            </a:r>
            <a:r>
              <a:rPr lang="en-US" altLang="en-US" sz="2000" dirty="0">
                <a:solidFill>
                  <a:srgbClr val="880000"/>
                </a:solidFill>
                <a:latin typeface="Courier New" panose="02070309020205020404" pitchFamily="49" charset="0"/>
                <a:cs typeface="Courier New" panose="02070309020205020404" pitchFamily="49" charset="0"/>
              </a:rPr>
              <a:t>GET </a:t>
            </a:r>
            <a:r>
              <a:rPr lang="en-US" altLang="en-US" sz="2000" dirty="0" err="1">
                <a:solidFill>
                  <a:srgbClr val="880000"/>
                </a:solidFill>
                <a:latin typeface="Courier New" panose="02070309020205020404" pitchFamily="49" charset="0"/>
                <a:cs typeface="Courier New" panose="02070309020205020404" pitchFamily="49" charset="0"/>
              </a:rPr>
              <a:t>userlist</a:t>
            </a:r>
            <a:r>
              <a:rPr lang="en-US" altLang="en-US" sz="2000" dirty="0"/>
              <a:t> </a:t>
            </a:r>
            <a:r>
              <a:rPr lang="en-US" sz="2400" dirty="0" smtClean="0"/>
              <a:t>comment and 3 lines below it</a:t>
            </a:r>
          </a:p>
          <a:p>
            <a:r>
              <a:rPr lang="en-US" sz="2400" dirty="0" smtClean="0"/>
              <a:t>Add instead:</a:t>
            </a:r>
          </a:p>
          <a:p>
            <a:pPr marL="0" indent="0">
              <a:buNone/>
            </a:pPr>
            <a:r>
              <a:rPr lang="en-US" altLang="en-US" sz="2400" dirty="0">
                <a:solidFill>
                  <a:srgbClr val="880000"/>
                </a:solidFill>
                <a:latin typeface="Courier New" panose="02070309020205020404" pitchFamily="49" charset="0"/>
                <a:cs typeface="Courier New" panose="02070309020205020404" pitchFamily="49" charset="0"/>
              </a:rPr>
              <a:t>/* </a:t>
            </a:r>
            <a:r>
              <a:rPr lang="en-US" altLang="en-US" sz="2400" dirty="0" smtClean="0">
                <a:solidFill>
                  <a:srgbClr val="880000"/>
                </a:solidFill>
                <a:latin typeface="Courier New" panose="02070309020205020404" pitchFamily="49" charset="0"/>
                <a:cs typeface="Courier New" panose="02070309020205020404" pitchFamily="49" charset="0"/>
              </a:rPr>
              <a:t>GET </a:t>
            </a:r>
            <a:r>
              <a:rPr lang="en-US" altLang="en-US" sz="2400" dirty="0" err="1">
                <a:solidFill>
                  <a:srgbClr val="880000"/>
                </a:solidFill>
                <a:latin typeface="Courier New" panose="02070309020205020404" pitchFamily="49" charset="0"/>
                <a:cs typeface="Courier New" panose="02070309020205020404" pitchFamily="49" charset="0"/>
              </a:rPr>
              <a:t>userlist</a:t>
            </a:r>
            <a:r>
              <a:rPr lang="en-US" altLang="en-US" sz="2400" dirty="0">
                <a:solidFill>
                  <a:srgbClr val="880000"/>
                </a:solidFill>
                <a:latin typeface="Courier New" panose="02070309020205020404" pitchFamily="49" charset="0"/>
                <a:cs typeface="Courier New" panose="02070309020205020404" pitchFamily="49" charset="0"/>
              </a:rPr>
              <a:t>. */</a:t>
            </a:r>
            <a:r>
              <a:rPr lang="en-US" altLang="en-US" sz="2400" dirty="0">
                <a:solidFill>
                  <a:srgbClr val="000000"/>
                </a:solidFill>
                <a:latin typeface="Courier New" panose="02070309020205020404" pitchFamily="49" charset="0"/>
                <a:cs typeface="Courier New" panose="02070309020205020404" pitchFamily="49" charset="0"/>
              </a:rPr>
              <a:t> </a:t>
            </a:r>
            <a:endParaRPr lang="en-US" altLang="en-US" sz="2400" dirty="0" smtClean="0">
              <a:solidFill>
                <a:srgbClr val="000000"/>
              </a:solidFill>
              <a:latin typeface="Courier New" panose="02070309020205020404" pitchFamily="49" charset="0"/>
              <a:cs typeface="Courier New" panose="02070309020205020404" pitchFamily="49" charset="0"/>
            </a:endParaRPr>
          </a:p>
          <a:p>
            <a:pPr marL="0" indent="0">
              <a:buNone/>
            </a:pPr>
            <a:r>
              <a:rPr lang="en-US" altLang="en-US" sz="2400" dirty="0" err="1" smtClean="0">
                <a:solidFill>
                  <a:srgbClr val="000000"/>
                </a:solidFill>
                <a:latin typeface="Courier New" panose="02070309020205020404" pitchFamily="49" charset="0"/>
                <a:cs typeface="Courier New" panose="02070309020205020404" pitchFamily="49" charset="0"/>
              </a:rPr>
              <a:t>router</a:t>
            </a:r>
            <a:r>
              <a:rPr lang="en-US" altLang="en-US" sz="2400" dirty="0" err="1" smtClean="0">
                <a:solidFill>
                  <a:srgbClr val="666600"/>
                </a:solidFill>
                <a:latin typeface="Courier New" panose="02070309020205020404" pitchFamily="49" charset="0"/>
                <a:cs typeface="Courier New" panose="02070309020205020404" pitchFamily="49" charset="0"/>
              </a:rPr>
              <a:t>.</a:t>
            </a:r>
            <a:r>
              <a:rPr lang="en-US" altLang="en-US" sz="2400" dirty="0" err="1" smtClean="0">
                <a:solidFill>
                  <a:srgbClr val="000088"/>
                </a:solidFill>
                <a:latin typeface="Courier New" panose="02070309020205020404" pitchFamily="49" charset="0"/>
                <a:cs typeface="Courier New" panose="02070309020205020404" pitchFamily="49" charset="0"/>
              </a:rPr>
              <a:t>get</a:t>
            </a:r>
            <a:r>
              <a:rPr lang="en-US" altLang="en-US" sz="2400" dirty="0">
                <a:solidFill>
                  <a:srgbClr val="666600"/>
                </a:solidFill>
                <a:latin typeface="Courier New" panose="02070309020205020404" pitchFamily="49" charset="0"/>
                <a:cs typeface="Courier New" panose="02070309020205020404" pitchFamily="49" charset="0"/>
              </a:rPr>
              <a:t>(</a:t>
            </a:r>
            <a:r>
              <a:rPr lang="en-US" altLang="en-US" sz="2400" dirty="0">
                <a:solidFill>
                  <a:srgbClr val="008800"/>
                </a:solidFill>
                <a:latin typeface="Courier New" panose="02070309020205020404" pitchFamily="49" charset="0"/>
                <a:cs typeface="Courier New" panose="02070309020205020404" pitchFamily="49" charset="0"/>
              </a:rPr>
              <a:t>'/</a:t>
            </a:r>
            <a:r>
              <a:rPr lang="en-US" altLang="en-US" sz="2400" dirty="0" err="1">
                <a:solidFill>
                  <a:srgbClr val="008800"/>
                </a:solidFill>
                <a:latin typeface="Courier New" panose="02070309020205020404" pitchFamily="49" charset="0"/>
                <a:cs typeface="Courier New" panose="02070309020205020404" pitchFamily="49" charset="0"/>
              </a:rPr>
              <a:t>userlist</a:t>
            </a:r>
            <a:r>
              <a:rPr lang="en-US" altLang="en-US" sz="2400" dirty="0">
                <a:solidFill>
                  <a:srgbClr val="008800"/>
                </a:solidFill>
                <a:latin typeface="Courier New" panose="02070309020205020404" pitchFamily="49" charset="0"/>
                <a:cs typeface="Courier New" panose="02070309020205020404" pitchFamily="49" charset="0"/>
              </a:rPr>
              <a:t>'</a:t>
            </a:r>
            <a:r>
              <a:rPr lang="en-US" altLang="en-US" sz="2400" dirty="0">
                <a:solidFill>
                  <a:srgbClr val="666600"/>
                </a:solidFill>
                <a:latin typeface="Courier New" panose="02070309020205020404" pitchFamily="49" charset="0"/>
                <a:cs typeface="Courier New" panose="02070309020205020404" pitchFamily="49" charset="0"/>
              </a:rPr>
              <a:t>,</a:t>
            </a:r>
            <a:r>
              <a:rPr lang="en-US" altLang="en-US" sz="2400" dirty="0">
                <a:solidFill>
                  <a:srgbClr val="000000"/>
                </a:solidFill>
                <a:latin typeface="Courier New" panose="02070309020205020404" pitchFamily="49" charset="0"/>
                <a:cs typeface="Courier New" panose="02070309020205020404" pitchFamily="49" charset="0"/>
              </a:rPr>
              <a:t> </a:t>
            </a:r>
            <a:r>
              <a:rPr lang="en-US" altLang="en-US" sz="2400" dirty="0">
                <a:solidFill>
                  <a:srgbClr val="000088"/>
                </a:solidFill>
                <a:latin typeface="Courier New" panose="02070309020205020404" pitchFamily="49" charset="0"/>
                <a:cs typeface="Courier New" panose="02070309020205020404" pitchFamily="49" charset="0"/>
              </a:rPr>
              <a:t>function</a:t>
            </a:r>
            <a:r>
              <a:rPr lang="en-US" altLang="en-US" sz="2400" dirty="0">
                <a:solidFill>
                  <a:srgbClr val="666600"/>
                </a:solidFill>
                <a:latin typeface="Courier New" panose="02070309020205020404" pitchFamily="49" charset="0"/>
                <a:cs typeface="Courier New" panose="02070309020205020404" pitchFamily="49" charset="0"/>
              </a:rPr>
              <a:t>(</a:t>
            </a:r>
            <a:r>
              <a:rPr lang="en-US" altLang="en-US" sz="2400" dirty="0" err="1">
                <a:solidFill>
                  <a:srgbClr val="000000"/>
                </a:solidFill>
                <a:latin typeface="Courier New" panose="02070309020205020404" pitchFamily="49" charset="0"/>
                <a:cs typeface="Courier New" panose="02070309020205020404" pitchFamily="49" charset="0"/>
              </a:rPr>
              <a:t>req</a:t>
            </a:r>
            <a:r>
              <a:rPr lang="en-US" altLang="en-US" sz="2400" dirty="0">
                <a:solidFill>
                  <a:srgbClr val="666600"/>
                </a:solidFill>
                <a:latin typeface="Courier New" panose="02070309020205020404" pitchFamily="49" charset="0"/>
                <a:cs typeface="Courier New" panose="02070309020205020404" pitchFamily="49" charset="0"/>
              </a:rPr>
              <a:t>,</a:t>
            </a:r>
            <a:r>
              <a:rPr lang="en-US" altLang="en-US" sz="2400" dirty="0">
                <a:solidFill>
                  <a:srgbClr val="000000"/>
                </a:solidFill>
                <a:latin typeface="Courier New" panose="02070309020205020404" pitchFamily="49" charset="0"/>
                <a:cs typeface="Courier New" panose="02070309020205020404" pitchFamily="49" charset="0"/>
              </a:rPr>
              <a:t> res</a:t>
            </a:r>
            <a:r>
              <a:rPr lang="en-US" altLang="en-US" sz="2400" dirty="0" smtClean="0">
                <a:solidFill>
                  <a:srgbClr val="666600"/>
                </a:solidFill>
                <a:latin typeface="Courier New" panose="02070309020205020404" pitchFamily="49" charset="0"/>
                <a:cs typeface="Courier New" panose="02070309020205020404" pitchFamily="49" charset="0"/>
              </a:rPr>
              <a:t>){</a:t>
            </a:r>
            <a:endParaRPr lang="en-US" altLang="en-US" sz="2400" dirty="0" smtClean="0">
              <a:solidFill>
                <a:srgbClr val="000000"/>
              </a:solidFill>
              <a:latin typeface="Courier New" panose="02070309020205020404" pitchFamily="49" charset="0"/>
              <a:cs typeface="Courier New" panose="02070309020205020404" pitchFamily="49" charset="0"/>
            </a:endParaRPr>
          </a:p>
          <a:p>
            <a:pPr marL="0" indent="0">
              <a:buNone/>
            </a:pPr>
            <a:r>
              <a:rPr lang="en-US" altLang="en-US" sz="2400" dirty="0" smtClean="0">
                <a:solidFill>
                  <a:srgbClr val="000088"/>
                </a:solidFill>
                <a:latin typeface="Courier New" panose="02070309020205020404" pitchFamily="49" charset="0"/>
                <a:cs typeface="Courier New" panose="02070309020205020404" pitchFamily="49" charset="0"/>
              </a:rPr>
              <a:t>  </a:t>
            </a:r>
            <a:r>
              <a:rPr lang="en-US" altLang="en-US" sz="2400" dirty="0" err="1" smtClean="0">
                <a:solidFill>
                  <a:srgbClr val="000088"/>
                </a:solidFill>
                <a:latin typeface="Courier New" panose="02070309020205020404" pitchFamily="49" charset="0"/>
                <a:cs typeface="Courier New" panose="02070309020205020404" pitchFamily="49" charset="0"/>
              </a:rPr>
              <a:t>var</a:t>
            </a:r>
            <a:r>
              <a:rPr lang="en-US" altLang="en-US" sz="2400" dirty="0" smtClean="0">
                <a:solidFill>
                  <a:srgbClr val="000000"/>
                </a:solidFill>
                <a:latin typeface="Courier New" panose="02070309020205020404" pitchFamily="49" charset="0"/>
                <a:cs typeface="Courier New" panose="02070309020205020404" pitchFamily="49" charset="0"/>
              </a:rPr>
              <a:t> </a:t>
            </a:r>
            <a:r>
              <a:rPr lang="en-US" altLang="en-US" sz="2400" dirty="0" err="1">
                <a:solidFill>
                  <a:srgbClr val="000000"/>
                </a:solidFill>
                <a:latin typeface="Courier New" panose="02070309020205020404" pitchFamily="49" charset="0"/>
                <a:cs typeface="Courier New" panose="02070309020205020404" pitchFamily="49" charset="0"/>
              </a:rPr>
              <a:t>db</a:t>
            </a:r>
            <a:r>
              <a:rPr lang="en-US" altLang="en-US" sz="2400" dirty="0">
                <a:solidFill>
                  <a:srgbClr val="000000"/>
                </a:solidFill>
                <a:latin typeface="Courier New" panose="02070309020205020404" pitchFamily="49" charset="0"/>
                <a:cs typeface="Courier New" panose="02070309020205020404" pitchFamily="49" charset="0"/>
              </a:rPr>
              <a:t> </a:t>
            </a:r>
            <a:r>
              <a:rPr lang="en-US" altLang="en-US" sz="2400" dirty="0">
                <a:solidFill>
                  <a:srgbClr val="666600"/>
                </a:solidFill>
                <a:latin typeface="Courier New" panose="02070309020205020404" pitchFamily="49" charset="0"/>
                <a:cs typeface="Courier New" panose="02070309020205020404" pitchFamily="49" charset="0"/>
              </a:rPr>
              <a:t>=</a:t>
            </a:r>
            <a:r>
              <a:rPr lang="en-US" altLang="en-US" sz="2400" dirty="0">
                <a:solidFill>
                  <a:srgbClr val="000000"/>
                </a:solidFill>
                <a:latin typeface="Courier New" panose="02070309020205020404" pitchFamily="49" charset="0"/>
                <a:cs typeface="Courier New" panose="02070309020205020404" pitchFamily="49" charset="0"/>
              </a:rPr>
              <a:t> </a:t>
            </a:r>
            <a:r>
              <a:rPr lang="en-US" altLang="en-US" sz="2400" dirty="0" err="1">
                <a:solidFill>
                  <a:srgbClr val="000000"/>
                </a:solidFill>
                <a:latin typeface="Courier New" panose="02070309020205020404" pitchFamily="49" charset="0"/>
                <a:cs typeface="Courier New" panose="02070309020205020404" pitchFamily="49" charset="0"/>
              </a:rPr>
              <a:t>req</a:t>
            </a:r>
            <a:r>
              <a:rPr lang="en-US" altLang="en-US" sz="2400" dirty="0" err="1">
                <a:solidFill>
                  <a:srgbClr val="666600"/>
                </a:solidFill>
                <a:latin typeface="Courier New" panose="02070309020205020404" pitchFamily="49" charset="0"/>
                <a:cs typeface="Courier New" panose="02070309020205020404" pitchFamily="49" charset="0"/>
              </a:rPr>
              <a:t>.</a:t>
            </a:r>
            <a:r>
              <a:rPr lang="en-US" altLang="en-US" sz="2400" dirty="0" err="1">
                <a:solidFill>
                  <a:srgbClr val="000000"/>
                </a:solidFill>
                <a:latin typeface="Courier New" panose="02070309020205020404" pitchFamily="49" charset="0"/>
                <a:cs typeface="Courier New" panose="02070309020205020404" pitchFamily="49" charset="0"/>
              </a:rPr>
              <a:t>db</a:t>
            </a:r>
            <a:r>
              <a:rPr lang="en-US" altLang="en-US" sz="2400" dirty="0" smtClean="0">
                <a:solidFill>
                  <a:srgbClr val="666600"/>
                </a:solidFill>
                <a:latin typeface="Courier New" panose="02070309020205020404" pitchFamily="49" charset="0"/>
                <a:cs typeface="Courier New" panose="02070309020205020404" pitchFamily="49" charset="0"/>
              </a:rPr>
              <a:t>;</a:t>
            </a:r>
          </a:p>
          <a:p>
            <a:pPr marL="0" indent="0">
              <a:buNone/>
            </a:pPr>
            <a:r>
              <a:rPr lang="en-US" altLang="en-US" sz="2400" dirty="0" smtClean="0">
                <a:solidFill>
                  <a:srgbClr val="000000"/>
                </a:solidFill>
                <a:latin typeface="Courier New" panose="02070309020205020404" pitchFamily="49" charset="0"/>
                <a:cs typeface="Courier New" panose="02070309020205020404" pitchFamily="49" charset="0"/>
              </a:rPr>
              <a:t>  </a:t>
            </a:r>
            <a:r>
              <a:rPr lang="en-US" altLang="en-US" sz="2400" dirty="0" err="1" smtClean="0">
                <a:solidFill>
                  <a:srgbClr val="000088"/>
                </a:solidFill>
                <a:latin typeface="Courier New" panose="02070309020205020404" pitchFamily="49" charset="0"/>
                <a:cs typeface="Courier New" panose="02070309020205020404" pitchFamily="49" charset="0"/>
              </a:rPr>
              <a:t>var</a:t>
            </a:r>
            <a:r>
              <a:rPr lang="en-US" altLang="en-US" sz="2400" dirty="0" smtClean="0">
                <a:solidFill>
                  <a:srgbClr val="000000"/>
                </a:solidFill>
                <a:latin typeface="Courier New" panose="02070309020205020404" pitchFamily="49" charset="0"/>
                <a:cs typeface="Courier New" panose="02070309020205020404" pitchFamily="49" charset="0"/>
              </a:rPr>
              <a:t> </a:t>
            </a:r>
            <a:r>
              <a:rPr lang="en-US" altLang="en-US" sz="2400" dirty="0">
                <a:solidFill>
                  <a:srgbClr val="000000"/>
                </a:solidFill>
                <a:latin typeface="Courier New" panose="02070309020205020404" pitchFamily="49" charset="0"/>
                <a:cs typeface="Courier New" panose="02070309020205020404" pitchFamily="49" charset="0"/>
              </a:rPr>
              <a:t>collection </a:t>
            </a:r>
            <a:r>
              <a:rPr lang="en-US" altLang="en-US" sz="2400" dirty="0">
                <a:solidFill>
                  <a:srgbClr val="666600"/>
                </a:solidFill>
                <a:latin typeface="Courier New" panose="02070309020205020404" pitchFamily="49" charset="0"/>
                <a:cs typeface="Courier New" panose="02070309020205020404" pitchFamily="49" charset="0"/>
              </a:rPr>
              <a:t>=</a:t>
            </a:r>
            <a:r>
              <a:rPr lang="en-US" altLang="en-US" sz="2400" dirty="0">
                <a:solidFill>
                  <a:srgbClr val="000000"/>
                </a:solidFill>
                <a:latin typeface="Courier New" panose="02070309020205020404" pitchFamily="49" charset="0"/>
                <a:cs typeface="Courier New" panose="02070309020205020404" pitchFamily="49" charset="0"/>
              </a:rPr>
              <a:t> </a:t>
            </a:r>
            <a:r>
              <a:rPr lang="en-US" altLang="en-US" sz="2400" dirty="0" err="1">
                <a:solidFill>
                  <a:srgbClr val="000000"/>
                </a:solidFill>
                <a:latin typeface="Courier New" panose="02070309020205020404" pitchFamily="49" charset="0"/>
                <a:cs typeface="Courier New" panose="02070309020205020404" pitchFamily="49" charset="0"/>
              </a:rPr>
              <a:t>db</a:t>
            </a:r>
            <a:r>
              <a:rPr lang="en-US" altLang="en-US" sz="2400" dirty="0" err="1">
                <a:solidFill>
                  <a:srgbClr val="666600"/>
                </a:solidFill>
                <a:latin typeface="Courier New" panose="02070309020205020404" pitchFamily="49" charset="0"/>
                <a:cs typeface="Courier New" panose="02070309020205020404" pitchFamily="49" charset="0"/>
              </a:rPr>
              <a:t>.</a:t>
            </a:r>
            <a:r>
              <a:rPr lang="en-US" altLang="en-US" sz="2400" dirty="0" err="1">
                <a:solidFill>
                  <a:srgbClr val="000088"/>
                </a:solidFill>
                <a:latin typeface="Courier New" panose="02070309020205020404" pitchFamily="49" charset="0"/>
                <a:cs typeface="Courier New" panose="02070309020205020404" pitchFamily="49" charset="0"/>
              </a:rPr>
              <a:t>get</a:t>
            </a:r>
            <a:r>
              <a:rPr lang="en-US" altLang="en-US" sz="2400" dirty="0">
                <a:solidFill>
                  <a:srgbClr val="666600"/>
                </a:solidFill>
                <a:latin typeface="Courier New" panose="02070309020205020404" pitchFamily="49" charset="0"/>
                <a:cs typeface="Courier New" panose="02070309020205020404" pitchFamily="49" charset="0"/>
              </a:rPr>
              <a:t>(</a:t>
            </a:r>
            <a:r>
              <a:rPr lang="en-US" altLang="en-US" sz="2400" dirty="0">
                <a:solidFill>
                  <a:srgbClr val="008800"/>
                </a:solidFill>
                <a:latin typeface="Courier New" panose="02070309020205020404" pitchFamily="49" charset="0"/>
                <a:cs typeface="Courier New" panose="02070309020205020404" pitchFamily="49" charset="0"/>
              </a:rPr>
              <a:t>'</a:t>
            </a:r>
            <a:r>
              <a:rPr lang="en-US" altLang="en-US" sz="2400" dirty="0" err="1">
                <a:solidFill>
                  <a:srgbClr val="008800"/>
                </a:solidFill>
                <a:latin typeface="Courier New" panose="02070309020205020404" pitchFamily="49" charset="0"/>
                <a:cs typeface="Courier New" panose="02070309020205020404" pitchFamily="49" charset="0"/>
              </a:rPr>
              <a:t>userlist</a:t>
            </a:r>
            <a:r>
              <a:rPr lang="en-US" altLang="en-US" sz="2400" dirty="0" smtClean="0">
                <a:solidFill>
                  <a:srgbClr val="008800"/>
                </a:solidFill>
                <a:latin typeface="Courier New" panose="02070309020205020404" pitchFamily="49" charset="0"/>
                <a:cs typeface="Courier New" panose="02070309020205020404" pitchFamily="49" charset="0"/>
              </a:rPr>
              <a:t>'</a:t>
            </a:r>
            <a:r>
              <a:rPr lang="en-US" altLang="en-US" sz="2400" dirty="0" smtClean="0">
                <a:solidFill>
                  <a:srgbClr val="666600"/>
                </a:solidFill>
                <a:latin typeface="Courier New" panose="02070309020205020404" pitchFamily="49" charset="0"/>
                <a:cs typeface="Courier New" panose="02070309020205020404" pitchFamily="49" charset="0"/>
              </a:rPr>
              <a:t>);</a:t>
            </a:r>
          </a:p>
          <a:p>
            <a:pPr marL="0" indent="0">
              <a:buNone/>
            </a:pPr>
            <a:r>
              <a:rPr lang="en-US" altLang="en-US" sz="2400" dirty="0">
                <a:solidFill>
                  <a:srgbClr val="666600"/>
                </a:solidFill>
                <a:latin typeface="Courier New" panose="02070309020205020404" pitchFamily="49" charset="0"/>
                <a:cs typeface="Courier New" panose="02070309020205020404" pitchFamily="49" charset="0"/>
              </a:rPr>
              <a:t> </a:t>
            </a:r>
            <a:r>
              <a:rPr lang="en-US" altLang="en-US" sz="2400" dirty="0" smtClean="0">
                <a:solidFill>
                  <a:srgbClr val="000000"/>
                </a:solidFill>
                <a:latin typeface="Courier New" panose="02070309020205020404" pitchFamily="49" charset="0"/>
                <a:cs typeface="Courier New" panose="02070309020205020404" pitchFamily="49" charset="0"/>
              </a:rPr>
              <a:t> </a:t>
            </a:r>
            <a:r>
              <a:rPr lang="en-US" altLang="en-US" sz="2400" dirty="0" err="1">
                <a:solidFill>
                  <a:srgbClr val="000000"/>
                </a:solidFill>
                <a:latin typeface="Courier New" panose="02070309020205020404" pitchFamily="49" charset="0"/>
                <a:cs typeface="Courier New" panose="02070309020205020404" pitchFamily="49" charset="0"/>
              </a:rPr>
              <a:t>collection</a:t>
            </a:r>
            <a:r>
              <a:rPr lang="en-US" altLang="en-US" sz="2400" dirty="0" err="1">
                <a:solidFill>
                  <a:srgbClr val="666600"/>
                </a:solidFill>
                <a:latin typeface="Courier New" panose="02070309020205020404" pitchFamily="49" charset="0"/>
                <a:cs typeface="Courier New" panose="02070309020205020404" pitchFamily="49" charset="0"/>
              </a:rPr>
              <a:t>.</a:t>
            </a:r>
            <a:r>
              <a:rPr lang="en-US" altLang="en-US" sz="2400" dirty="0" err="1">
                <a:solidFill>
                  <a:srgbClr val="000000"/>
                </a:solidFill>
                <a:latin typeface="Courier New" panose="02070309020205020404" pitchFamily="49" charset="0"/>
                <a:cs typeface="Courier New" panose="02070309020205020404" pitchFamily="49" charset="0"/>
              </a:rPr>
              <a:t>find</a:t>
            </a:r>
            <a:r>
              <a:rPr lang="en-US" altLang="en-US" sz="2400" dirty="0">
                <a:solidFill>
                  <a:srgbClr val="666600"/>
                </a:solidFill>
                <a:latin typeface="Courier New" panose="02070309020205020404" pitchFamily="49" charset="0"/>
                <a:cs typeface="Courier New" panose="02070309020205020404" pitchFamily="49" charset="0"/>
              </a:rPr>
              <a:t>({},{},</a:t>
            </a:r>
            <a:r>
              <a:rPr lang="en-US" altLang="en-US" sz="2400" dirty="0">
                <a:solidFill>
                  <a:srgbClr val="000088"/>
                </a:solidFill>
                <a:latin typeface="Courier New" panose="02070309020205020404" pitchFamily="49" charset="0"/>
                <a:cs typeface="Courier New" panose="02070309020205020404" pitchFamily="49" charset="0"/>
              </a:rPr>
              <a:t>function</a:t>
            </a:r>
            <a:r>
              <a:rPr lang="en-US" altLang="en-US" sz="2400" dirty="0">
                <a:solidFill>
                  <a:srgbClr val="666600"/>
                </a:solidFill>
                <a:latin typeface="Courier New" panose="02070309020205020404" pitchFamily="49" charset="0"/>
                <a:cs typeface="Courier New" panose="02070309020205020404" pitchFamily="49" charset="0"/>
              </a:rPr>
              <a:t>(</a:t>
            </a:r>
            <a:r>
              <a:rPr lang="en-US" altLang="en-US" sz="2400" dirty="0" err="1">
                <a:solidFill>
                  <a:srgbClr val="000000"/>
                </a:solidFill>
                <a:latin typeface="Courier New" panose="02070309020205020404" pitchFamily="49" charset="0"/>
                <a:cs typeface="Courier New" panose="02070309020205020404" pitchFamily="49" charset="0"/>
              </a:rPr>
              <a:t>e</a:t>
            </a:r>
            <a:r>
              <a:rPr lang="en-US" altLang="en-US" sz="2400" dirty="0" err="1">
                <a:solidFill>
                  <a:srgbClr val="666600"/>
                </a:solidFill>
                <a:latin typeface="Courier New" panose="02070309020205020404" pitchFamily="49" charset="0"/>
                <a:cs typeface="Courier New" panose="02070309020205020404" pitchFamily="49" charset="0"/>
              </a:rPr>
              <a:t>,</a:t>
            </a:r>
            <a:r>
              <a:rPr lang="en-US" altLang="en-US" sz="2400" dirty="0" err="1">
                <a:solidFill>
                  <a:srgbClr val="000000"/>
                </a:solidFill>
                <a:latin typeface="Courier New" panose="02070309020205020404" pitchFamily="49" charset="0"/>
                <a:cs typeface="Courier New" panose="02070309020205020404" pitchFamily="49" charset="0"/>
              </a:rPr>
              <a:t>docs</a:t>
            </a:r>
            <a:r>
              <a:rPr lang="en-US" altLang="en-US" sz="2400" dirty="0" smtClean="0">
                <a:solidFill>
                  <a:srgbClr val="666600"/>
                </a:solidFill>
                <a:latin typeface="Courier New" panose="02070309020205020404" pitchFamily="49" charset="0"/>
                <a:cs typeface="Courier New" panose="02070309020205020404" pitchFamily="49" charset="0"/>
              </a:rPr>
              <a:t>){</a:t>
            </a:r>
          </a:p>
          <a:p>
            <a:pPr marL="0" indent="0">
              <a:buNone/>
            </a:pPr>
            <a:r>
              <a:rPr lang="en-US" altLang="en-US" sz="2400" dirty="0" smtClean="0">
                <a:solidFill>
                  <a:srgbClr val="000000"/>
                </a:solidFill>
                <a:latin typeface="Courier New" panose="02070309020205020404" pitchFamily="49" charset="0"/>
                <a:cs typeface="Courier New" panose="02070309020205020404" pitchFamily="49" charset="0"/>
              </a:rPr>
              <a:t>    </a:t>
            </a:r>
            <a:r>
              <a:rPr lang="en-US" altLang="en-US" sz="2400" dirty="0" err="1" smtClean="0">
                <a:solidFill>
                  <a:srgbClr val="000000"/>
                </a:solidFill>
                <a:latin typeface="Courier New" panose="02070309020205020404" pitchFamily="49" charset="0"/>
                <a:cs typeface="Courier New" panose="02070309020205020404" pitchFamily="49" charset="0"/>
              </a:rPr>
              <a:t>res</a:t>
            </a:r>
            <a:r>
              <a:rPr lang="en-US" altLang="en-US" sz="2400" dirty="0" err="1" smtClean="0">
                <a:solidFill>
                  <a:srgbClr val="666600"/>
                </a:solidFill>
                <a:latin typeface="Courier New" panose="02070309020205020404" pitchFamily="49" charset="0"/>
                <a:cs typeface="Courier New" panose="02070309020205020404" pitchFamily="49" charset="0"/>
              </a:rPr>
              <a:t>.</a:t>
            </a:r>
            <a:r>
              <a:rPr lang="en-US" altLang="en-US" sz="2400" dirty="0" err="1" smtClean="0">
                <a:solidFill>
                  <a:srgbClr val="000000"/>
                </a:solidFill>
                <a:latin typeface="Courier New" panose="02070309020205020404" pitchFamily="49" charset="0"/>
                <a:cs typeface="Courier New" panose="02070309020205020404" pitchFamily="49" charset="0"/>
              </a:rPr>
              <a:t>json</a:t>
            </a:r>
            <a:r>
              <a:rPr lang="en-US" altLang="en-US" sz="2400" dirty="0" smtClean="0">
                <a:solidFill>
                  <a:srgbClr val="666600"/>
                </a:solidFill>
                <a:latin typeface="Courier New" panose="02070309020205020404" pitchFamily="49" charset="0"/>
                <a:cs typeface="Courier New" panose="02070309020205020404" pitchFamily="49" charset="0"/>
              </a:rPr>
              <a:t>(</a:t>
            </a:r>
            <a:r>
              <a:rPr lang="en-US" altLang="en-US" sz="2400" dirty="0" smtClean="0">
                <a:solidFill>
                  <a:srgbClr val="000000"/>
                </a:solidFill>
                <a:latin typeface="Courier New" panose="02070309020205020404" pitchFamily="49" charset="0"/>
                <a:cs typeface="Courier New" panose="02070309020205020404" pitchFamily="49" charset="0"/>
              </a:rPr>
              <a:t>docs</a:t>
            </a:r>
            <a:r>
              <a:rPr lang="en-US" altLang="en-US" sz="2400" dirty="0" smtClean="0">
                <a:solidFill>
                  <a:srgbClr val="666600"/>
                </a:solidFill>
                <a:latin typeface="Courier New" panose="02070309020205020404" pitchFamily="49" charset="0"/>
                <a:cs typeface="Courier New" panose="02070309020205020404" pitchFamily="49" charset="0"/>
              </a:rPr>
              <a:t>);</a:t>
            </a:r>
          </a:p>
          <a:p>
            <a:pPr marL="0" indent="0">
              <a:buNone/>
            </a:pPr>
            <a:r>
              <a:rPr lang="en-US" altLang="en-US" sz="2400" dirty="0" smtClean="0">
                <a:solidFill>
                  <a:srgbClr val="000000"/>
                </a:solidFill>
                <a:latin typeface="Courier New" panose="02070309020205020404" pitchFamily="49" charset="0"/>
                <a:cs typeface="Courier New" panose="02070309020205020404" pitchFamily="49" charset="0"/>
              </a:rPr>
              <a:t> </a:t>
            </a:r>
            <a:r>
              <a:rPr lang="en-US" altLang="en-US" sz="2400" dirty="0" smtClean="0">
                <a:solidFill>
                  <a:srgbClr val="666600"/>
                </a:solidFill>
                <a:latin typeface="Courier New" panose="02070309020205020404" pitchFamily="49" charset="0"/>
                <a:cs typeface="Courier New" panose="02070309020205020404" pitchFamily="49" charset="0"/>
              </a:rPr>
              <a:t>});</a:t>
            </a:r>
          </a:p>
          <a:p>
            <a:pPr marL="0" indent="0">
              <a:buNone/>
            </a:pPr>
            <a:r>
              <a:rPr lang="en-US" altLang="en-US" sz="2400" dirty="0" smtClean="0">
                <a:solidFill>
                  <a:srgbClr val="666600"/>
                </a:solidFill>
                <a:latin typeface="Courier New" panose="02070309020205020404" pitchFamily="49" charset="0"/>
                <a:cs typeface="Courier New" panose="02070309020205020404" pitchFamily="49" charset="0"/>
              </a:rPr>
              <a:t>});</a:t>
            </a:r>
            <a:r>
              <a:rPr lang="en-US" altLang="en-US" sz="800" dirty="0" smtClean="0"/>
              <a:t> </a:t>
            </a:r>
            <a:endParaRPr lang="en-US" altLang="en-US" sz="4800" dirty="0">
              <a:latin typeface="Arial" panose="020B0604020202020204" pitchFamily="34" charset="0"/>
            </a:endParaRPr>
          </a:p>
          <a:p>
            <a:endParaRPr lang="en-US" sz="2400" dirty="0"/>
          </a:p>
        </p:txBody>
      </p:sp>
      <p:sp>
        <p:nvSpPr>
          <p:cNvPr id="6" name="TextBox 5"/>
          <p:cNvSpPr txBox="1"/>
          <p:nvPr/>
        </p:nvSpPr>
        <p:spPr>
          <a:xfrm>
            <a:off x="152400" y="5410200"/>
            <a:ext cx="8596905" cy="1200329"/>
          </a:xfrm>
          <a:prstGeom prst="rect">
            <a:avLst/>
          </a:prstGeom>
          <a:noFill/>
        </p:spPr>
        <p:txBody>
          <a:bodyPr wrap="none" rtlCol="0">
            <a:spAutoFit/>
          </a:bodyPr>
          <a:lstStyle/>
          <a:p>
            <a:r>
              <a:rPr lang="en-US" dirty="0" smtClean="0"/>
              <a:t>Now </a:t>
            </a:r>
            <a:r>
              <a:rPr lang="en-US" dirty="0"/>
              <a:t>if you do an HTTP GET to /</a:t>
            </a:r>
            <a:r>
              <a:rPr lang="en-US" dirty="0" smtClean="0"/>
              <a:t>users/</a:t>
            </a:r>
            <a:r>
              <a:rPr lang="en-US" dirty="0" err="1" smtClean="0"/>
              <a:t>userlist</a:t>
            </a:r>
            <a:endParaRPr lang="en-US" dirty="0" smtClean="0"/>
          </a:p>
          <a:p>
            <a:r>
              <a:rPr lang="en-US" dirty="0" smtClean="0"/>
              <a:t>the </a:t>
            </a:r>
            <a:r>
              <a:rPr lang="en-US" dirty="0"/>
              <a:t>server </a:t>
            </a:r>
            <a:r>
              <a:rPr lang="en-US" dirty="0" smtClean="0"/>
              <a:t>will run this function and  </a:t>
            </a:r>
            <a:r>
              <a:rPr lang="en-US" dirty="0"/>
              <a:t>return JSON that lists all of the users in the database</a:t>
            </a:r>
            <a:r>
              <a:rPr lang="en-US" dirty="0" smtClean="0"/>
              <a:t>.</a:t>
            </a:r>
          </a:p>
          <a:p>
            <a:r>
              <a:rPr lang="en-US" dirty="0" smtClean="0"/>
              <a:t>For </a:t>
            </a:r>
            <a:r>
              <a:rPr lang="en-US" dirty="0"/>
              <a:t>a large-scale project you'd want to put in limits as to how much data gets </a:t>
            </a:r>
            <a:r>
              <a:rPr lang="en-US" dirty="0" smtClean="0"/>
              <a:t>listed </a:t>
            </a:r>
            <a:r>
              <a:rPr lang="en-US" dirty="0"/>
              <a:t>at </a:t>
            </a:r>
            <a:endParaRPr lang="en-US" dirty="0" smtClean="0"/>
          </a:p>
          <a:p>
            <a:r>
              <a:rPr lang="en-US" dirty="0" smtClean="0"/>
              <a:t>one </a:t>
            </a:r>
            <a:r>
              <a:rPr lang="en-US" dirty="0"/>
              <a:t>time</a:t>
            </a:r>
            <a:r>
              <a:rPr lang="en-US" dirty="0" smtClean="0"/>
              <a:t>, for </a:t>
            </a:r>
            <a:r>
              <a:rPr lang="en-US" dirty="0"/>
              <a:t>example by adding paging to your </a:t>
            </a:r>
            <a:r>
              <a:rPr lang="en-US" dirty="0" smtClean="0"/>
              <a:t>front-end.</a:t>
            </a:r>
            <a:endParaRPr lang="en-US" dirty="0"/>
          </a:p>
        </p:txBody>
      </p:sp>
    </p:spTree>
    <p:extLst>
      <p:ext uri="{BB962C8B-B14F-4D97-AF65-F5344CB8AC3E}">
        <p14:creationId xmlns:p14="http://schemas.microsoft.com/office/powerpoint/2010/main" val="3570252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Now </a:t>
            </a:r>
            <a:r>
              <a:rPr lang="en-US" sz="3600" dirty="0"/>
              <a:t>get </a:t>
            </a:r>
            <a:r>
              <a:rPr lang="en-US" sz="3600" dirty="0" smtClean="0"/>
              <a:t>our returned data (Bob Smith) to show on our index page</a:t>
            </a:r>
            <a:endParaRPr lang="en-US" sz="3600" dirty="0"/>
          </a:p>
        </p:txBody>
      </p:sp>
      <p:sp>
        <p:nvSpPr>
          <p:cNvPr id="3" name="Content Placeholder 2"/>
          <p:cNvSpPr>
            <a:spLocks noGrp="1"/>
          </p:cNvSpPr>
          <p:nvPr>
            <p:ph idx="1"/>
          </p:nvPr>
        </p:nvSpPr>
        <p:spPr>
          <a:xfrm>
            <a:off x="457200" y="1646237"/>
            <a:ext cx="8229600" cy="4525963"/>
          </a:xfrm>
        </p:spPr>
        <p:txBody>
          <a:bodyPr>
            <a:noAutofit/>
          </a:bodyPr>
          <a:lstStyle/>
          <a:p>
            <a:r>
              <a:rPr lang="en-US" sz="2400" dirty="0" smtClean="0"/>
              <a:t>create </a:t>
            </a:r>
            <a:r>
              <a:rPr lang="en-US" sz="2400" dirty="0"/>
              <a:t>our global.js file </a:t>
            </a:r>
            <a:r>
              <a:rPr lang="en-US" sz="2400" dirty="0" smtClean="0"/>
              <a:t>and save </a:t>
            </a:r>
            <a:r>
              <a:rPr lang="en-US" sz="2400" dirty="0"/>
              <a:t>it as /nodetest2/public/</a:t>
            </a:r>
            <a:r>
              <a:rPr lang="en-US" sz="2400" dirty="0" err="1"/>
              <a:t>javascripts</a:t>
            </a:r>
            <a:r>
              <a:rPr lang="en-US" sz="2400" dirty="0"/>
              <a:t>/global.js</a:t>
            </a:r>
          </a:p>
          <a:p>
            <a:r>
              <a:rPr lang="en-US" sz="2400" dirty="0" smtClean="0"/>
              <a:t>From the author: </a:t>
            </a:r>
            <a:r>
              <a:rPr lang="en-US" sz="2400" dirty="0" smtClean="0">
                <a:solidFill>
                  <a:schemeClr val="tx2">
                    <a:lumMod val="75000"/>
                  </a:schemeClr>
                </a:solidFill>
              </a:rPr>
              <a:t>“A </a:t>
            </a:r>
            <a:r>
              <a:rPr lang="en-US" sz="2400" dirty="0">
                <a:solidFill>
                  <a:schemeClr val="tx2">
                    <a:lumMod val="75000"/>
                  </a:schemeClr>
                </a:solidFill>
              </a:rPr>
              <a:t>few notes on my coding style: I like braces and use them always, even for single-line if statements and the like. I like variable names that mean something, rather than trying to be short. I favor single quotes above double quotes. I prefer comments above lines, as opposed to on the right-hand side. I use a LOT of comments, because JS can always be minified so there's really no reason to worry about comments contributing to </a:t>
            </a:r>
            <a:r>
              <a:rPr lang="en-US" sz="2400" dirty="0" err="1">
                <a:solidFill>
                  <a:schemeClr val="tx2">
                    <a:lumMod val="75000"/>
                  </a:schemeClr>
                </a:solidFill>
              </a:rPr>
              <a:t>filesize</a:t>
            </a:r>
            <a:r>
              <a:rPr lang="en-US" sz="2400" dirty="0">
                <a:solidFill>
                  <a:schemeClr val="tx2">
                    <a:lumMod val="75000"/>
                  </a:schemeClr>
                </a:solidFill>
              </a:rPr>
              <a:t>. I use a decent amount of whitespace for the same reason. Oh, and I like my opening braces on the same line, not a new line</a:t>
            </a:r>
            <a:r>
              <a:rPr lang="en-US" sz="2400" dirty="0" smtClean="0">
                <a:solidFill>
                  <a:schemeClr val="tx2">
                    <a:lumMod val="75000"/>
                  </a:schemeClr>
                </a:solidFill>
              </a:rPr>
              <a:t>.”</a:t>
            </a:r>
            <a:endParaRPr lang="en-US" sz="2400" dirty="0">
              <a:solidFill>
                <a:schemeClr val="tx2">
                  <a:lumMod val="75000"/>
                </a:schemeClr>
              </a:solidFill>
            </a:endParaRPr>
          </a:p>
          <a:p>
            <a:endParaRPr lang="en-US" sz="2400" dirty="0"/>
          </a:p>
        </p:txBody>
      </p:sp>
    </p:spTree>
    <p:extLst>
      <p:ext uri="{BB962C8B-B14F-4D97-AF65-F5344CB8AC3E}">
        <p14:creationId xmlns:p14="http://schemas.microsoft.com/office/powerpoint/2010/main" val="908590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685800"/>
          </a:xfrm>
        </p:spPr>
        <p:txBody>
          <a:bodyPr>
            <a:noAutofit/>
          </a:bodyPr>
          <a:lstStyle/>
          <a:p>
            <a:r>
              <a:rPr lang="en-US" sz="3200" cap="all" dirty="0"/>
              <a:t>WHAT THE </a:t>
            </a:r>
            <a:r>
              <a:rPr lang="en-US" sz="3200" cap="all" dirty="0" smtClean="0"/>
              <a:t>HECK </a:t>
            </a:r>
            <a:r>
              <a:rPr lang="en-US" sz="3200" cap="all" dirty="0"/>
              <a:t>IS </a:t>
            </a:r>
            <a:r>
              <a:rPr lang="en-US" sz="3200" cap="all" dirty="0" smtClean="0"/>
              <a:t>REST?</a:t>
            </a:r>
            <a:endParaRPr lang="en-US" sz="3200" cap="all" dirty="0"/>
          </a:p>
        </p:txBody>
      </p:sp>
      <p:sp>
        <p:nvSpPr>
          <p:cNvPr id="3" name="Content Placeholder 2"/>
          <p:cNvSpPr>
            <a:spLocks noGrp="1"/>
          </p:cNvSpPr>
          <p:nvPr>
            <p:ph idx="1"/>
          </p:nvPr>
        </p:nvSpPr>
        <p:spPr/>
        <p:txBody>
          <a:bodyPr>
            <a:normAutofit lnSpcReduction="10000"/>
          </a:bodyPr>
          <a:lstStyle/>
          <a:p>
            <a:r>
              <a:rPr lang="en-US" dirty="0"/>
              <a:t>B</a:t>
            </a:r>
            <a:r>
              <a:rPr lang="en-US" dirty="0" smtClean="0"/>
              <a:t>orrow </a:t>
            </a:r>
            <a:r>
              <a:rPr lang="en-US" dirty="0"/>
              <a:t>four basic design principles from </a:t>
            </a:r>
            <a:r>
              <a:rPr lang="en-US" dirty="0">
                <a:hlinkClick r:id="rId2"/>
              </a:rPr>
              <a:t>IBM's </a:t>
            </a:r>
            <a:r>
              <a:rPr lang="en-US" dirty="0" err="1">
                <a:hlinkClick r:id="rId2"/>
              </a:rPr>
              <a:t>developerWorks</a:t>
            </a:r>
            <a:r>
              <a:rPr lang="en-US" dirty="0">
                <a:hlinkClick r:id="rId2"/>
              </a:rPr>
              <a:t> website</a:t>
            </a:r>
            <a:r>
              <a:rPr lang="en-US" dirty="0" smtClean="0"/>
              <a:t>,</a:t>
            </a:r>
          </a:p>
          <a:p>
            <a:endParaRPr lang="en-US" sz="1700" dirty="0" smtClean="0"/>
          </a:p>
          <a:p>
            <a:pPr marL="971550" lvl="1" indent="-514350">
              <a:buFont typeface="+mj-lt"/>
              <a:buAutoNum type="arabicPeriod"/>
            </a:pPr>
            <a:r>
              <a:rPr lang="en-US" dirty="0"/>
              <a:t>Use HTTP </a:t>
            </a:r>
            <a:r>
              <a:rPr lang="en-US" dirty="0" smtClean="0"/>
              <a:t>methods (get, post, </a:t>
            </a:r>
            <a:r>
              <a:rPr lang="en-US" dirty="0" err="1" smtClean="0"/>
              <a:t>etc</a:t>
            </a:r>
            <a:r>
              <a:rPr lang="en-US" dirty="0" smtClean="0"/>
              <a:t>) </a:t>
            </a:r>
            <a:r>
              <a:rPr lang="en-US" dirty="0"/>
              <a:t>explicitly.</a:t>
            </a:r>
          </a:p>
          <a:p>
            <a:pPr marL="971550" lvl="1" indent="-514350">
              <a:buFont typeface="+mj-lt"/>
              <a:buAutoNum type="arabicPeriod"/>
            </a:pPr>
            <a:r>
              <a:rPr lang="en-US" dirty="0"/>
              <a:t>Be stateless.</a:t>
            </a:r>
          </a:p>
          <a:p>
            <a:pPr marL="971550" lvl="1" indent="-514350">
              <a:buFont typeface="+mj-lt"/>
              <a:buAutoNum type="arabicPeriod"/>
            </a:pPr>
            <a:r>
              <a:rPr lang="en-US" dirty="0"/>
              <a:t>Expose directory structure-like URIs.</a:t>
            </a:r>
          </a:p>
          <a:p>
            <a:pPr marL="971550" lvl="1" indent="-514350">
              <a:buFont typeface="+mj-lt"/>
              <a:buAutoNum type="arabicPeriod"/>
            </a:pPr>
            <a:r>
              <a:rPr lang="en-US" dirty="0" smtClean="0"/>
              <a:t>Use </a:t>
            </a:r>
            <a:r>
              <a:rPr lang="en-US" dirty="0"/>
              <a:t>XML, JavaScript Object Notation (JSON), or </a:t>
            </a:r>
            <a:r>
              <a:rPr lang="en-US" dirty="0" smtClean="0"/>
              <a:t>both to send data either way.</a:t>
            </a:r>
            <a:endParaRPr lang="en-US" dirty="0"/>
          </a:p>
          <a:p>
            <a:r>
              <a:rPr lang="en-US" dirty="0" smtClean="0"/>
              <a:t>(These are sort of “back to basics” as HTTP was originally designed.)</a:t>
            </a:r>
            <a:endParaRPr lang="en-US" dirty="0"/>
          </a:p>
        </p:txBody>
      </p:sp>
    </p:spTree>
    <p:extLst>
      <p:ext uri="{BB962C8B-B14F-4D97-AF65-F5344CB8AC3E}">
        <p14:creationId xmlns:p14="http://schemas.microsoft.com/office/powerpoint/2010/main" val="3742361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In our DOM ready, we call a </a:t>
            </a:r>
            <a:r>
              <a:rPr lang="en-US" sz="3200" dirty="0"/>
              <a:t>table-filling method </a:t>
            </a:r>
            <a:r>
              <a:rPr lang="en-US" sz="3200" i="1" dirty="0" err="1"/>
              <a:t>populateTable</a:t>
            </a:r>
            <a:r>
              <a:rPr lang="en-US" sz="3200" i="1" dirty="0" smtClean="0"/>
              <a:t>()</a:t>
            </a:r>
            <a:br>
              <a:rPr lang="en-US" sz="3200" i="1" dirty="0" smtClean="0"/>
            </a:br>
            <a:r>
              <a:rPr lang="en-US" sz="3200" i="1" dirty="0" smtClean="0"/>
              <a:t>(which we’ll define next)</a:t>
            </a:r>
            <a:endParaRPr lang="en-US" sz="3200" dirty="0"/>
          </a:p>
        </p:txBody>
      </p:sp>
      <p:sp>
        <p:nvSpPr>
          <p:cNvPr id="4" name="Rectangle 1"/>
          <p:cNvSpPr>
            <a:spLocks noGrp="1" noChangeArrowheads="1"/>
          </p:cNvSpPr>
          <p:nvPr>
            <p:ph idx="1"/>
          </p:nvPr>
        </p:nvSpPr>
        <p:spPr bwMode="auto">
          <a:xfrm>
            <a:off x="533400" y="2428841"/>
            <a:ext cx="7282443" cy="28686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880000"/>
                </a:solidFill>
                <a:effectLst/>
                <a:latin typeface="Courier New" panose="02070309020205020404" pitchFamily="49" charset="0"/>
                <a:cs typeface="Courier New" panose="02070309020205020404" pitchFamily="49" charset="0"/>
              </a:rPr>
              <a:t>Userlist</a:t>
            </a:r>
            <a:r>
              <a:rPr kumimoji="0" lang="en-US" altLang="en-US" sz="16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 data array for filling in info box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var</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userListData</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6666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 do this</a:t>
            </a:r>
            <a:r>
              <a:rPr kumimoji="0" lang="en-US" altLang="en-US" sz="1600" b="0" i="0" u="none" strike="noStrike" cap="none" normalizeH="0" dirty="0" smtClean="0">
                <a:ln>
                  <a:noFill/>
                </a:ln>
                <a:solidFill>
                  <a:srgbClr val="880000"/>
                </a:solidFill>
                <a:effectLst/>
                <a:latin typeface="Courier New" panose="02070309020205020404" pitchFamily="49" charset="0"/>
                <a:cs typeface="Courier New" panose="02070309020205020404" pitchFamily="49" charset="0"/>
              </a:rPr>
              <a:t> when the </a:t>
            </a:r>
            <a:r>
              <a:rPr kumimoji="0" lang="en-US" altLang="en-US" sz="16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DOM is Ready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document</a:t>
            </a:r>
            <a:r>
              <a:rPr kumimoji="0" lang="en-US" alt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ready</a:t>
            </a:r>
            <a:r>
              <a:rPr kumimoji="0" lang="en-US" alt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function</a:t>
            </a:r>
            <a:r>
              <a:rPr kumimoji="0" lang="en-US" alt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6666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  // Populate the user table on initial page load</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populateTable</a:t>
            </a:r>
            <a:r>
              <a:rPr kumimoji="0" lang="en-US" alt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smtClean="0">
              <a:latin typeface="Arial" panose="020B0604020202020204" pitchFamily="34" charset="0"/>
            </a:endParaRPr>
          </a:p>
          <a:p>
            <a:pPr marL="0" lvl="0" indent="0" eaLnBrk="0" fontAlgn="base" hangingPunct="0">
              <a:spcBef>
                <a:spcPct val="0"/>
              </a:spcBef>
              <a:spcAft>
                <a:spcPct val="0"/>
              </a:spcAft>
              <a:buNone/>
            </a:pPr>
            <a:r>
              <a:rPr lang="en-US" altLang="en-US" sz="1600" dirty="0">
                <a:solidFill>
                  <a:srgbClr val="880000"/>
                </a:solidFill>
                <a:latin typeface="Courier New" panose="02070309020205020404" pitchFamily="49" charset="0"/>
                <a:cs typeface="Courier New" panose="02070309020205020404" pitchFamily="49" charset="0"/>
              </a:rPr>
              <a:t> // </a:t>
            </a:r>
            <a:r>
              <a:rPr lang="en-US" altLang="en-US" sz="1600" dirty="0" smtClean="0">
                <a:solidFill>
                  <a:srgbClr val="880000"/>
                </a:solidFill>
                <a:latin typeface="Courier New" panose="02070309020205020404" pitchFamily="49" charset="0"/>
                <a:cs typeface="Courier New" panose="02070309020205020404" pitchFamily="49" charset="0"/>
              </a:rPr>
              <a:t>Functions come next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5910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76200" y="1752600"/>
            <a:ext cx="8665834" cy="47768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80000"/>
                </a:solidFill>
                <a:effectLst/>
                <a:latin typeface="Consolas" panose="020B0609020204030204" pitchFamily="49" charset="0"/>
                <a:cs typeface="Courier New" panose="02070309020205020404" pitchFamily="49" charset="0"/>
              </a:rPr>
              <a:t>// Functions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88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80000"/>
                </a:solidFill>
                <a:effectLst/>
                <a:latin typeface="Consolas" panose="020B0609020204030204" pitchFamily="49" charset="0"/>
                <a:cs typeface="Courier New" panose="02070309020205020404" pitchFamily="49" charset="0"/>
              </a:rPr>
              <a:t>// Fill table with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populateTable</a:t>
            </a:r>
            <a:r>
              <a:rPr kumimoji="0" lang="en-US" altLang="en-US" sz="12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880000"/>
                </a:solidFill>
                <a:effectLst/>
                <a:latin typeface="Consolas" panose="020B0609020204030204" pitchFamily="49" charset="0"/>
                <a:cs typeface="Courier New" panose="02070309020205020404" pitchFamily="49" charset="0"/>
              </a:rPr>
              <a:t>// Empty content string</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880000"/>
                </a:solidFill>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88"/>
                </a:solidFill>
                <a:effectLst/>
                <a:latin typeface="Consolas" panose="020B0609020204030204" pitchFamily="49" charset="0"/>
                <a:cs typeface="Courier New" panose="02070309020205020404" pitchFamily="49" charset="0"/>
              </a:rPr>
              <a:t>var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tableContent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008800"/>
                </a:solidFill>
                <a:effectLst/>
                <a:latin typeface="Consolas" panose="020B0609020204030204" pitchFamily="49" charset="0"/>
                <a:cs typeface="Courier New" panose="02070309020205020404" pitchFamily="49" charset="0"/>
              </a:rPr>
              <a:t>''</a:t>
            </a:r>
            <a:r>
              <a:rPr kumimoji="0" lang="en-US" altLang="en-US" sz="12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666600"/>
              </a:solidFill>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880000"/>
                </a:solidFill>
                <a:effectLst/>
                <a:latin typeface="Consolas" panose="020B0609020204030204" pitchFamily="49" charset="0"/>
                <a:cs typeface="Courier New" panose="02070309020205020404" pitchFamily="49" charset="0"/>
              </a:rPr>
              <a:t>// jQuery AJAX call for JSON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Consolas" panose="020B0609020204030204" pitchFamily="49" charset="0"/>
                <a:cs typeface="Courier New" panose="02070309020205020404" pitchFamily="49" charset="0"/>
              </a:rPr>
              <a:t> </a:t>
            </a:r>
            <a:r>
              <a:rPr lang="en-US" altLang="en-US" sz="1200" dirty="0" smtClean="0">
                <a:solidFill>
                  <a:srgbClr val="000000"/>
                </a:solidFill>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a:t>
            </a:r>
            <a:r>
              <a:rPr kumimoji="0" lang="en-US" altLang="en-US" sz="12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getJSON</a:t>
            </a:r>
            <a:r>
              <a:rPr kumimoji="0" lang="en-US" altLang="en-US" sz="12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008800"/>
                </a:solidFill>
                <a:effectLst/>
                <a:latin typeface="Consolas" panose="020B0609020204030204" pitchFamily="49" charset="0"/>
                <a:cs typeface="Courier New" panose="02070309020205020404" pitchFamily="49" charset="0"/>
              </a:rPr>
              <a:t>'/users/</a:t>
            </a:r>
            <a:r>
              <a:rPr kumimoji="0" lang="en-US" altLang="en-US" sz="1200" b="0" i="0" u="none" strike="noStrike" cap="none" normalizeH="0" baseline="0" dirty="0" err="1" smtClean="0">
                <a:ln>
                  <a:noFill/>
                </a:ln>
                <a:solidFill>
                  <a:srgbClr val="008800"/>
                </a:solidFill>
                <a:effectLst/>
                <a:latin typeface="Consolas" panose="020B0609020204030204" pitchFamily="49" charset="0"/>
                <a:cs typeface="Courier New" panose="02070309020205020404" pitchFamily="49" charset="0"/>
              </a:rPr>
              <a:t>userlist</a:t>
            </a:r>
            <a:r>
              <a:rPr kumimoji="0" lang="en-US" altLang="en-US" sz="1200" b="0" i="0" u="none" strike="noStrike" cap="none" normalizeH="0" baseline="0" dirty="0" smtClean="0">
                <a:ln>
                  <a:noFill/>
                </a:ln>
                <a:solidFill>
                  <a:srgbClr val="008800"/>
                </a:solidFill>
                <a:effectLst/>
                <a:latin typeface="Consolas" panose="020B0609020204030204" pitchFamily="49" charset="0"/>
                <a:cs typeface="Courier New" panose="02070309020205020404" pitchFamily="49" charset="0"/>
              </a:rPr>
              <a:t>'</a:t>
            </a:r>
            <a:r>
              <a:rPr kumimoji="0" lang="en-US" altLang="en-US" sz="12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data </a:t>
            </a:r>
            <a:r>
              <a:rPr kumimoji="0" lang="en-US" altLang="en-US" sz="12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880000"/>
                </a:solidFill>
                <a:effectLst/>
                <a:latin typeface="Consolas" panose="020B0609020204030204" pitchFamily="49" charset="0"/>
                <a:cs typeface="Courier New" panose="02070309020205020404" pitchFamily="49" charset="0"/>
              </a:rPr>
              <a:t>// For each item in our JSON, add a table row and cells to the content string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each</a:t>
            </a:r>
            <a:r>
              <a:rPr kumimoji="0" lang="en-US" altLang="en-US" sz="12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data</a:t>
            </a:r>
            <a:r>
              <a:rPr kumimoji="0" lang="en-US" altLang="en-US" sz="12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000088"/>
                </a:solidFill>
                <a:effectLst/>
                <a:latin typeface="Consolas" panose="020B06090202040302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666600"/>
                </a:solidFill>
                <a:latin typeface="Consolas" panose="020B0609020204030204" pitchFamily="49" charset="0"/>
                <a:cs typeface="Courier New" panose="02070309020205020404" pitchFamily="49" charset="0"/>
              </a:rPr>
              <a:t> </a:t>
            </a:r>
            <a:r>
              <a:rPr lang="en-US" altLang="en-US" sz="1200" dirty="0" smtClean="0">
                <a:solidFill>
                  <a:srgbClr val="666600"/>
                </a:solidFill>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tableContent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008800"/>
                </a:solidFill>
                <a:effectLst/>
                <a:latin typeface="Consolas" panose="020B0609020204030204" pitchFamily="49" charset="0"/>
                <a:cs typeface="Courier New" panose="02070309020205020404" pitchFamily="49" charset="0"/>
              </a:rPr>
              <a:t>'&lt;</a:t>
            </a:r>
            <a:r>
              <a:rPr kumimoji="0" lang="en-US" altLang="en-US" sz="1200" b="0" i="0" u="none" strike="noStrike" cap="none" normalizeH="0" baseline="0" dirty="0" err="1" smtClean="0">
                <a:ln>
                  <a:noFill/>
                </a:ln>
                <a:solidFill>
                  <a:srgbClr val="008800"/>
                </a:solidFill>
                <a:effectLst/>
                <a:latin typeface="Consolas" panose="020B0609020204030204" pitchFamily="49" charset="0"/>
                <a:cs typeface="Courier New" panose="02070309020205020404" pitchFamily="49" charset="0"/>
              </a:rPr>
              <a:t>tr</a:t>
            </a:r>
            <a:r>
              <a:rPr kumimoji="0" lang="en-US" altLang="en-US" sz="1200" b="0" i="0" u="none" strike="noStrike" cap="none" normalizeH="0" baseline="0" dirty="0" smtClean="0">
                <a:ln>
                  <a:noFill/>
                </a:ln>
                <a:solidFill>
                  <a:srgbClr val="008800"/>
                </a:solidFill>
                <a:effectLst/>
                <a:latin typeface="Consolas" panose="020B0609020204030204" pitchFamily="49" charset="0"/>
                <a:cs typeface="Courier New" panose="02070309020205020404" pitchFamily="49" charset="0"/>
              </a:rPr>
              <a:t>&gt;'</a:t>
            </a:r>
            <a:r>
              <a:rPr kumimoji="0" lang="en-US" altLang="en-US" sz="12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666600"/>
                </a:solidFill>
                <a:latin typeface="Consolas" panose="020B0609020204030204" pitchFamily="49" charset="0"/>
                <a:cs typeface="Courier New" panose="02070309020205020404" pitchFamily="49" charset="0"/>
              </a:rPr>
              <a:t> </a:t>
            </a:r>
            <a:r>
              <a:rPr lang="en-US" altLang="en-US" sz="1200" dirty="0" smtClean="0">
                <a:solidFill>
                  <a:srgbClr val="666600"/>
                </a:solidFill>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tableContent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008800"/>
                </a:solidFill>
                <a:effectLst/>
                <a:latin typeface="Consolas" panose="020B0609020204030204" pitchFamily="49" charset="0"/>
                <a:cs typeface="Courier New" panose="02070309020205020404" pitchFamily="49" charset="0"/>
              </a:rPr>
              <a:t>'&lt;td&gt;&lt;a </a:t>
            </a:r>
            <a:r>
              <a:rPr kumimoji="0" lang="en-US" altLang="en-US" sz="1200" b="0" i="0" u="none" strike="noStrike" cap="none" normalizeH="0" baseline="0" dirty="0" err="1" smtClean="0">
                <a:ln>
                  <a:noFill/>
                </a:ln>
                <a:solidFill>
                  <a:srgbClr val="008800"/>
                </a:solidFill>
                <a:effectLst/>
                <a:latin typeface="Consolas" panose="020B0609020204030204" pitchFamily="49" charset="0"/>
                <a:cs typeface="Courier New" panose="02070309020205020404" pitchFamily="49" charset="0"/>
              </a:rPr>
              <a:t>href</a:t>
            </a:r>
            <a:r>
              <a:rPr kumimoji="0" lang="en-US" altLang="en-US" sz="1200" b="0" i="0" u="none" strike="noStrike" cap="none" normalizeH="0" baseline="0" dirty="0" smtClean="0">
                <a:ln>
                  <a:noFill/>
                </a:ln>
                <a:solidFill>
                  <a:srgbClr val="008800"/>
                </a:solidFill>
                <a:effectLst/>
                <a:latin typeface="Consolas" panose="020B0609020204030204" pitchFamily="49" charset="0"/>
                <a:cs typeface="Courier New" panose="02070309020205020404" pitchFamily="49" charset="0"/>
              </a:rPr>
              <a:t>="#" class="</a:t>
            </a:r>
            <a:r>
              <a:rPr kumimoji="0" lang="en-US" altLang="en-US" sz="1200" b="0" i="0" u="none" strike="noStrike" cap="none" normalizeH="0" baseline="0" dirty="0" err="1" smtClean="0">
                <a:ln>
                  <a:noFill/>
                </a:ln>
                <a:solidFill>
                  <a:srgbClr val="008800"/>
                </a:solidFill>
                <a:effectLst/>
                <a:latin typeface="Consolas" panose="020B0609020204030204" pitchFamily="49" charset="0"/>
                <a:cs typeface="Courier New" panose="02070309020205020404" pitchFamily="49" charset="0"/>
              </a:rPr>
              <a:t>linkshowuser</a:t>
            </a:r>
            <a:r>
              <a:rPr kumimoji="0" lang="en-US" altLang="en-US" sz="1200" b="0" i="0" u="none" strike="noStrike" cap="none" normalizeH="0" baseline="0" dirty="0" smtClean="0">
                <a:ln>
                  <a:noFill/>
                </a:ln>
                <a:solidFill>
                  <a:srgbClr val="0088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8800"/>
                </a:solidFill>
                <a:effectLst/>
                <a:latin typeface="Consolas" panose="020B0609020204030204" pitchFamily="49" charset="0"/>
                <a:cs typeface="Courier New" panose="02070309020205020404" pitchFamily="49" charset="0"/>
              </a:rPr>
              <a:t>rel</a:t>
            </a:r>
            <a:r>
              <a:rPr kumimoji="0" lang="en-US" altLang="en-US" sz="1200" b="0" i="0" u="none" strike="noStrike" cap="none" normalizeH="0" baseline="0" dirty="0" smtClean="0">
                <a:ln>
                  <a:noFill/>
                </a:ln>
                <a:solidFill>
                  <a:srgbClr val="008800"/>
                </a:solidFill>
                <a:effectLst/>
                <a:latin typeface="Consolas" panose="020B06090202040302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88"/>
                </a:solidFill>
                <a:effectLst/>
                <a:latin typeface="Consolas" panose="020B06090202040302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username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008800"/>
                </a:solidFill>
                <a:effectLst/>
                <a:latin typeface="Consolas" panose="020B0609020204030204" pitchFamily="49" charset="0"/>
                <a:cs typeface="Courier New" panose="020703090202050204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Consolas" panose="020B0609020204030204" pitchFamily="49" charset="0"/>
                <a:cs typeface="Courier New" panose="02070309020205020404" pitchFamily="49" charset="0"/>
              </a:rPr>
              <a:t> </a:t>
            </a:r>
            <a:r>
              <a:rPr lang="en-US" altLang="en-US" sz="1200" dirty="0" smtClean="0">
                <a:solidFill>
                  <a:srgbClr val="000000"/>
                </a:solidFill>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88"/>
                </a:solidFill>
                <a:effectLst/>
                <a:latin typeface="Consolas" panose="020B06090202040302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username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008800"/>
                </a:solidFill>
                <a:effectLst/>
                <a:latin typeface="Consolas" panose="020B0609020204030204" pitchFamily="49" charset="0"/>
                <a:cs typeface="Courier New" panose="02070309020205020404" pitchFamily="49" charset="0"/>
              </a:rPr>
              <a:t>'&lt;/a&gt;&lt;/td&gt;'</a:t>
            </a:r>
            <a:r>
              <a:rPr kumimoji="0" lang="en-US" altLang="en-US" sz="12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666600"/>
                </a:solidFill>
                <a:latin typeface="Consolas" panose="020B0609020204030204" pitchFamily="49" charset="0"/>
                <a:cs typeface="Courier New" panose="02070309020205020404" pitchFamily="49" charset="0"/>
              </a:rPr>
              <a:t> </a:t>
            </a:r>
            <a:r>
              <a:rPr lang="en-US" altLang="en-US" sz="1200" dirty="0" smtClean="0">
                <a:solidFill>
                  <a:srgbClr val="666600"/>
                </a:solidFill>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tableContent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008800"/>
                </a:solidFill>
                <a:effectLst/>
                <a:latin typeface="Consolas" panose="020B0609020204030204" pitchFamily="49" charset="0"/>
                <a:cs typeface="Courier New" panose="02070309020205020404" pitchFamily="49" charset="0"/>
              </a:rPr>
              <a:t>'&lt;td&gt;'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88"/>
                </a:solidFill>
                <a:effectLst/>
                <a:latin typeface="Consolas" panose="020B06090202040302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email</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008800"/>
                </a:solidFill>
                <a:effectLst/>
                <a:latin typeface="Consolas" panose="020B0609020204030204" pitchFamily="49" charset="0"/>
                <a:cs typeface="Courier New" panose="02070309020205020404" pitchFamily="49" charset="0"/>
              </a:rPr>
              <a:t>'&lt;/td&gt;'</a:t>
            </a:r>
            <a:r>
              <a:rPr kumimoji="0" lang="en-US" altLang="en-US" sz="12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666600"/>
                </a:solidFill>
                <a:latin typeface="Consolas" panose="020B0609020204030204" pitchFamily="49" charset="0"/>
                <a:cs typeface="Courier New" panose="02070309020205020404" pitchFamily="49" charset="0"/>
              </a:rPr>
              <a:t> </a:t>
            </a:r>
            <a:r>
              <a:rPr lang="en-US" altLang="en-US" sz="1200" dirty="0" smtClean="0">
                <a:solidFill>
                  <a:srgbClr val="666600"/>
                </a:solidFill>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tableContent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008800"/>
                </a:solidFill>
                <a:effectLst/>
                <a:latin typeface="Consolas" panose="020B0609020204030204" pitchFamily="49" charset="0"/>
                <a:cs typeface="Courier New" panose="02070309020205020404" pitchFamily="49" charset="0"/>
              </a:rPr>
              <a:t>'&lt;td&gt;&lt;a </a:t>
            </a:r>
            <a:r>
              <a:rPr kumimoji="0" lang="en-US" altLang="en-US" sz="1200" b="0" i="0" u="none" strike="noStrike" cap="none" normalizeH="0" baseline="0" dirty="0" err="1" smtClean="0">
                <a:ln>
                  <a:noFill/>
                </a:ln>
                <a:solidFill>
                  <a:srgbClr val="008800"/>
                </a:solidFill>
                <a:effectLst/>
                <a:latin typeface="Consolas" panose="020B0609020204030204" pitchFamily="49" charset="0"/>
                <a:cs typeface="Courier New" panose="02070309020205020404" pitchFamily="49" charset="0"/>
              </a:rPr>
              <a:t>href</a:t>
            </a:r>
            <a:r>
              <a:rPr kumimoji="0" lang="en-US" altLang="en-US" sz="1200" b="0" i="0" u="none" strike="noStrike" cap="none" normalizeH="0" baseline="0" dirty="0" smtClean="0">
                <a:ln>
                  <a:noFill/>
                </a:ln>
                <a:solidFill>
                  <a:srgbClr val="008800"/>
                </a:solidFill>
                <a:effectLst/>
                <a:latin typeface="Consolas" panose="020B0609020204030204" pitchFamily="49" charset="0"/>
                <a:cs typeface="Courier New" panose="02070309020205020404" pitchFamily="49" charset="0"/>
              </a:rPr>
              <a:t>="#" class="</a:t>
            </a:r>
            <a:r>
              <a:rPr kumimoji="0" lang="en-US" altLang="en-US" sz="1200" b="0" i="0" u="none" strike="noStrike" cap="none" normalizeH="0" baseline="0" dirty="0" err="1" smtClean="0">
                <a:ln>
                  <a:noFill/>
                </a:ln>
                <a:solidFill>
                  <a:srgbClr val="008800"/>
                </a:solidFill>
                <a:effectLst/>
                <a:latin typeface="Consolas" panose="020B0609020204030204" pitchFamily="49" charset="0"/>
                <a:cs typeface="Courier New" panose="02070309020205020404" pitchFamily="49" charset="0"/>
              </a:rPr>
              <a:t>linkdeleteuser</a:t>
            </a:r>
            <a:r>
              <a:rPr kumimoji="0" lang="en-US" altLang="en-US" sz="1200" b="0" i="0" u="none" strike="noStrike" cap="none" normalizeH="0" baseline="0" dirty="0" smtClean="0">
                <a:ln>
                  <a:noFill/>
                </a:ln>
                <a:solidFill>
                  <a:srgbClr val="0088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8800"/>
                </a:solidFill>
                <a:effectLst/>
                <a:latin typeface="Consolas" panose="020B0609020204030204" pitchFamily="49" charset="0"/>
                <a:cs typeface="Courier New" panose="02070309020205020404" pitchFamily="49" charset="0"/>
              </a:rPr>
              <a:t>rel</a:t>
            </a:r>
            <a:r>
              <a:rPr kumimoji="0" lang="en-US" altLang="en-US" sz="1200" b="0" i="0" u="none" strike="noStrike" cap="none" normalizeH="0" baseline="0" dirty="0" smtClean="0">
                <a:ln>
                  <a:noFill/>
                </a:ln>
                <a:solidFill>
                  <a:srgbClr val="008800"/>
                </a:solidFill>
                <a:effectLst/>
                <a:latin typeface="Consolas" panose="020B06090202040302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88"/>
                </a:solidFill>
                <a:effectLst/>
                <a:latin typeface="Consolas" panose="020B06090202040302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_id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008800"/>
                </a:solidFill>
                <a:effectLst/>
                <a:latin typeface="Consolas" panose="020B0609020204030204" pitchFamily="49" charset="0"/>
                <a:cs typeface="Courier New" panose="02070309020205020404" pitchFamily="49" charset="0"/>
              </a:rPr>
              <a:t>'"&gt;delete&lt;/a&gt;&lt;/td&gt;'</a:t>
            </a:r>
            <a:r>
              <a:rPr kumimoji="0" lang="en-US" altLang="en-US" sz="12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666600"/>
                </a:solidFill>
                <a:latin typeface="Consolas" panose="020B0609020204030204" pitchFamily="49" charset="0"/>
                <a:cs typeface="Courier New" panose="02070309020205020404" pitchFamily="49" charset="0"/>
              </a:rPr>
              <a:t> </a:t>
            </a:r>
            <a:r>
              <a:rPr lang="en-US" altLang="en-US" sz="1200" dirty="0" smtClean="0">
                <a:solidFill>
                  <a:srgbClr val="666600"/>
                </a:solidFill>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tableContent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008800"/>
                </a:solidFill>
                <a:effectLst/>
                <a:latin typeface="Consolas" panose="020B0609020204030204" pitchFamily="49" charset="0"/>
                <a:cs typeface="Courier New" panose="02070309020205020404" pitchFamily="49" charset="0"/>
              </a:rPr>
              <a:t>'&lt;/</a:t>
            </a:r>
            <a:r>
              <a:rPr kumimoji="0" lang="en-US" altLang="en-US" sz="1200" b="0" i="0" u="none" strike="noStrike" cap="none" normalizeH="0" baseline="0" dirty="0" err="1" smtClean="0">
                <a:ln>
                  <a:noFill/>
                </a:ln>
                <a:solidFill>
                  <a:srgbClr val="008800"/>
                </a:solidFill>
                <a:effectLst/>
                <a:latin typeface="Consolas" panose="020B0609020204030204" pitchFamily="49" charset="0"/>
                <a:cs typeface="Courier New" panose="02070309020205020404" pitchFamily="49" charset="0"/>
              </a:rPr>
              <a:t>tr</a:t>
            </a:r>
            <a:r>
              <a:rPr kumimoji="0" lang="en-US" altLang="en-US" sz="1200" b="0" i="0" u="none" strike="noStrike" cap="none" normalizeH="0" baseline="0" dirty="0" smtClean="0">
                <a:ln>
                  <a:noFill/>
                </a:ln>
                <a:solidFill>
                  <a:srgbClr val="008800"/>
                </a:solidFill>
                <a:effectLst/>
                <a:latin typeface="Consolas" panose="020B0609020204030204" pitchFamily="49" charset="0"/>
                <a:cs typeface="Courier New" panose="02070309020205020404" pitchFamily="49" charset="0"/>
              </a:rPr>
              <a:t>&gt;'</a:t>
            </a:r>
            <a:r>
              <a:rPr kumimoji="0" lang="en-US" altLang="en-US" sz="12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666600"/>
                </a:solidFill>
                <a:latin typeface="Consolas" panose="020B0609020204030204" pitchFamily="49" charset="0"/>
                <a:cs typeface="Courier New" panose="02070309020205020404" pitchFamily="49" charset="0"/>
              </a:rPr>
              <a:t> </a:t>
            </a:r>
            <a:r>
              <a:rPr lang="en-US" altLang="en-US" sz="1200" dirty="0" smtClean="0">
                <a:solidFill>
                  <a:srgbClr val="666600"/>
                </a:solidFill>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80000"/>
                </a:solidFill>
                <a:effectLst/>
                <a:latin typeface="Consolas" panose="020B0609020204030204" pitchFamily="49" charset="0"/>
                <a:cs typeface="Courier New" panose="02070309020205020404" pitchFamily="49" charset="0"/>
              </a:rPr>
              <a:t>    // Inject the whole content string into our existing HTML table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880000"/>
                </a:solidFill>
                <a:latin typeface="Consolas" panose="020B0609020204030204" pitchFamily="49" charset="0"/>
                <a:cs typeface="Courier New" panose="02070309020205020404" pitchFamily="49" charset="0"/>
              </a:rPr>
              <a:t> </a:t>
            </a:r>
            <a:r>
              <a:rPr lang="en-US" altLang="en-US" sz="1200" dirty="0" smtClean="0">
                <a:solidFill>
                  <a:srgbClr val="880000"/>
                </a:solidFill>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200" b="0" i="0" u="none" strike="noStrike" cap="none" normalizeH="0" baseline="0" dirty="0" smtClean="0">
                <a:ln>
                  <a:noFill/>
                </a:ln>
                <a:solidFill>
                  <a:srgbClr val="008800"/>
                </a:solidFill>
                <a:effectLst/>
                <a:latin typeface="Consolas" panose="020B0609020204030204" pitchFamily="49" charset="0"/>
                <a:cs typeface="Courier New" panose="02070309020205020404" pitchFamily="49" charset="0"/>
              </a:rPr>
              <a:t>'#</a:t>
            </a:r>
            <a:r>
              <a:rPr kumimoji="0" lang="en-US" altLang="en-US" sz="1200" b="0" i="0" u="none" strike="noStrike" cap="none" normalizeH="0" baseline="0" dirty="0" err="1" smtClean="0">
                <a:ln>
                  <a:noFill/>
                </a:ln>
                <a:solidFill>
                  <a:srgbClr val="008800"/>
                </a:solidFill>
                <a:effectLst/>
                <a:latin typeface="Consolas" panose="020B0609020204030204" pitchFamily="49" charset="0"/>
                <a:cs typeface="Courier New" panose="02070309020205020404" pitchFamily="49" charset="0"/>
              </a:rPr>
              <a:t>userList</a:t>
            </a:r>
            <a:r>
              <a:rPr kumimoji="0" lang="en-US" altLang="en-US" sz="1200" b="0" i="0" u="none" strike="noStrike" cap="none" normalizeH="0" baseline="0" dirty="0" smtClean="0">
                <a:ln>
                  <a:noFill/>
                </a:ln>
                <a:solidFill>
                  <a:srgbClr val="008800"/>
                </a:solidFill>
                <a:effectLst/>
                <a:latin typeface="Consolas" panose="020B0609020204030204" pitchFamily="49" charset="0"/>
                <a:cs typeface="Courier New" panose="02070309020205020404" pitchFamily="49" charset="0"/>
              </a:rPr>
              <a:t> table </a:t>
            </a:r>
            <a:r>
              <a:rPr kumimoji="0" lang="en-US" altLang="en-US" sz="1200" b="0" i="0" u="none" strike="noStrike" cap="none" normalizeH="0" baseline="0" dirty="0" err="1" smtClean="0">
                <a:ln>
                  <a:noFill/>
                </a:ln>
                <a:solidFill>
                  <a:srgbClr val="008800"/>
                </a:solidFill>
                <a:effectLst/>
                <a:latin typeface="Consolas" panose="020B0609020204030204" pitchFamily="49" charset="0"/>
                <a:cs typeface="Courier New" panose="02070309020205020404" pitchFamily="49" charset="0"/>
              </a:rPr>
              <a:t>tbody</a:t>
            </a:r>
            <a:r>
              <a:rPr kumimoji="0" lang="en-US" altLang="en-US" sz="1200" b="0" i="0" u="none" strike="noStrike" cap="none" normalizeH="0" baseline="0" dirty="0" smtClean="0">
                <a:ln>
                  <a:noFill/>
                </a:ln>
                <a:solidFill>
                  <a:srgbClr val="008800"/>
                </a:solidFill>
                <a:effectLst/>
                <a:latin typeface="Consolas" panose="020B0609020204030204" pitchFamily="49" charset="0"/>
                <a:cs typeface="Courier New" panose="02070309020205020404" pitchFamily="49" charset="0"/>
              </a:rPr>
              <a:t>'</a:t>
            </a:r>
            <a:r>
              <a:rPr kumimoji="0" lang="en-US" altLang="en-US" sz="12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html</a:t>
            </a:r>
            <a:r>
              <a:rPr kumimoji="0" lang="en-US" altLang="en-US" sz="12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tableContent</a:t>
            </a:r>
            <a:r>
              <a:rPr kumimoji="0" lang="en-US" altLang="en-US" sz="12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en-US" sz="12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666600"/>
                </a:solidFill>
                <a:effectLst/>
                <a:latin typeface="Consolas" panose="020B0609020204030204" pitchFamily="49" charset="0"/>
                <a:cs typeface="Courier New" panose="02070309020205020404" pitchFamily="49" charset="0"/>
              </a:rPr>
              <a:t>};</a:t>
            </a:r>
            <a:r>
              <a:rPr kumimoji="0" lang="en-US" altLang="en-US" sz="1200" b="0" i="0" u="none" strike="noStrike" cap="none" normalizeH="0" baseline="0" dirty="0" smtClean="0">
                <a:ln>
                  <a:noFill/>
                </a:ln>
                <a:solidFill>
                  <a:schemeClr val="tx1"/>
                </a:solidFill>
                <a:effectLst/>
                <a:latin typeface="Consolas" panose="020B0609020204030204" pitchFamily="49" charset="0"/>
              </a:rPr>
              <a:t> </a:t>
            </a:r>
          </a:p>
        </p:txBody>
      </p:sp>
      <p:sp>
        <p:nvSpPr>
          <p:cNvPr id="6" name="TextBox 5"/>
          <p:cNvSpPr txBox="1"/>
          <p:nvPr/>
        </p:nvSpPr>
        <p:spPr>
          <a:xfrm>
            <a:off x="304800" y="381000"/>
            <a:ext cx="8257260" cy="923330"/>
          </a:xfrm>
          <a:prstGeom prst="rect">
            <a:avLst/>
          </a:prstGeom>
          <a:noFill/>
        </p:spPr>
        <p:txBody>
          <a:bodyPr wrap="none" rtlCol="0">
            <a:spAutoFit/>
          </a:bodyPr>
          <a:lstStyle/>
          <a:p>
            <a:r>
              <a:rPr lang="en-US" dirty="0"/>
              <a:t>We make </a:t>
            </a:r>
            <a:r>
              <a:rPr lang="en-US" dirty="0" smtClean="0"/>
              <a:t>an </a:t>
            </a:r>
            <a:r>
              <a:rPr lang="en-US" dirty="0"/>
              <a:t>AJAX call via jQuery</a:t>
            </a:r>
            <a:r>
              <a:rPr lang="en-US" dirty="0" smtClean="0"/>
              <a:t>, to our server route that returns our collection data.</a:t>
            </a:r>
          </a:p>
          <a:p>
            <a:r>
              <a:rPr lang="en-US" dirty="0" smtClean="0"/>
              <a:t>Then we  </a:t>
            </a:r>
            <a:r>
              <a:rPr lang="en-US" dirty="0"/>
              <a:t>iterate over the </a:t>
            </a:r>
            <a:r>
              <a:rPr lang="en-US" dirty="0" smtClean="0"/>
              <a:t>returned </a:t>
            </a:r>
            <a:r>
              <a:rPr lang="en-US" dirty="0"/>
              <a:t>JSON to create a </a:t>
            </a:r>
            <a:r>
              <a:rPr lang="en-US" dirty="0" smtClean="0"/>
              <a:t>content string in which we</a:t>
            </a:r>
          </a:p>
          <a:p>
            <a:r>
              <a:rPr lang="en-US" dirty="0"/>
              <a:t>c</a:t>
            </a:r>
            <a:r>
              <a:rPr lang="en-US" dirty="0" smtClean="0"/>
              <a:t>oncatenate all </a:t>
            </a:r>
            <a:r>
              <a:rPr lang="en-US" dirty="0"/>
              <a:t>our </a:t>
            </a:r>
            <a:r>
              <a:rPr lang="en-US" dirty="0" smtClean="0"/>
              <a:t>HTML into, </a:t>
            </a:r>
            <a:r>
              <a:rPr lang="en-US" dirty="0"/>
              <a:t>and then inject that HTML into our existing table.</a:t>
            </a:r>
          </a:p>
        </p:txBody>
      </p:sp>
    </p:spTree>
    <p:extLst>
      <p:ext uri="{BB962C8B-B14F-4D97-AF65-F5344CB8AC3E}">
        <p14:creationId xmlns:p14="http://schemas.microsoft.com/office/powerpoint/2010/main" val="3535804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 </a:t>
            </a:r>
            <a:r>
              <a:rPr lang="en-US" sz="3600" dirty="0" smtClean="0"/>
              <a:t>restart app, and again go to </a:t>
            </a:r>
            <a:r>
              <a:rPr lang="en-US" sz="3600" dirty="0"/>
              <a:t> </a:t>
            </a:r>
            <a:r>
              <a:rPr lang="en-US" sz="3600" dirty="0">
                <a:hlinkClick r:id="rId2"/>
              </a:rPr>
              <a:t>http://localhost:3000/</a:t>
            </a:r>
            <a:endParaRPr lang="en-US" sz="3600" dirty="0"/>
          </a:p>
        </p:txBody>
      </p:sp>
      <p:sp>
        <p:nvSpPr>
          <p:cNvPr id="3" name="Content Placeholder 2"/>
          <p:cNvSpPr>
            <a:spLocks noGrp="1"/>
          </p:cNvSpPr>
          <p:nvPr>
            <p:ph idx="1"/>
          </p:nvPr>
        </p:nvSpPr>
        <p:spPr>
          <a:xfrm>
            <a:off x="457200" y="1600201"/>
            <a:ext cx="8229600" cy="1371600"/>
          </a:xfrm>
        </p:spPr>
        <p:txBody>
          <a:bodyPr/>
          <a:lstStyle/>
          <a:p>
            <a:r>
              <a:rPr lang="en-US" dirty="0"/>
              <a:t> </a:t>
            </a:r>
            <a:r>
              <a:rPr lang="en-US" dirty="0" smtClean="0"/>
              <a:t>should see our data, after our index page made its call to the server for the data.</a:t>
            </a:r>
            <a:endParaRPr lang="en-US" dirty="0"/>
          </a:p>
        </p:txBody>
      </p:sp>
      <p:pic>
        <p:nvPicPr>
          <p:cNvPr id="9218" name="Picture 2" descr="Restful Web App Screensho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971801"/>
            <a:ext cx="5715000" cy="271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247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But we are </a:t>
            </a:r>
            <a:r>
              <a:rPr lang="en-US" sz="3200" dirty="0"/>
              <a:t>not displaying everything we have in our database</a:t>
            </a:r>
          </a:p>
        </p:txBody>
      </p:sp>
      <p:sp>
        <p:nvSpPr>
          <p:cNvPr id="3" name="Content Placeholder 2"/>
          <p:cNvSpPr>
            <a:spLocks noGrp="1"/>
          </p:cNvSpPr>
          <p:nvPr>
            <p:ph idx="1"/>
          </p:nvPr>
        </p:nvSpPr>
        <p:spPr/>
        <p:txBody>
          <a:bodyPr>
            <a:normAutofit lnSpcReduction="10000"/>
          </a:bodyPr>
          <a:lstStyle/>
          <a:p>
            <a:r>
              <a:rPr lang="en-US" sz="2400" dirty="0" smtClean="0"/>
              <a:t>Let's </a:t>
            </a:r>
            <a:r>
              <a:rPr lang="en-US" sz="2400" dirty="0"/>
              <a:t>set up an info box that will display the full set of user information when we click on </a:t>
            </a:r>
            <a:r>
              <a:rPr lang="en-US" sz="2400" dirty="0" smtClean="0"/>
              <a:t>a username.</a:t>
            </a:r>
          </a:p>
          <a:p>
            <a:r>
              <a:rPr lang="en-US" sz="2400" dirty="0"/>
              <a:t> </a:t>
            </a:r>
            <a:r>
              <a:rPr lang="en-US" sz="2400" dirty="0" smtClean="0"/>
              <a:t>Edit global.js</a:t>
            </a:r>
            <a:r>
              <a:rPr lang="en-US" sz="2400" dirty="0"/>
              <a:t>, </a:t>
            </a:r>
            <a:r>
              <a:rPr lang="en-US" sz="2400" dirty="0" smtClean="0"/>
              <a:t>to </a:t>
            </a:r>
            <a:r>
              <a:rPr lang="en-US" sz="2400" dirty="0"/>
              <a:t>add one </a:t>
            </a:r>
            <a:r>
              <a:rPr lang="en-US" sz="2400" dirty="0" smtClean="0"/>
              <a:t>line </a:t>
            </a:r>
            <a:r>
              <a:rPr lang="en-US" sz="2400" dirty="0"/>
              <a:t>to </a:t>
            </a:r>
            <a:r>
              <a:rPr lang="en-US" sz="2400" dirty="0" smtClean="0"/>
              <a:t>the </a:t>
            </a:r>
            <a:r>
              <a:rPr lang="en-US" sz="2400" dirty="0" err="1" smtClean="0"/>
              <a:t>populateTable</a:t>
            </a:r>
            <a:r>
              <a:rPr lang="en-US" sz="2400" dirty="0"/>
              <a:t>() function. This line will stick </a:t>
            </a:r>
            <a:r>
              <a:rPr lang="en-US" sz="2400" i="1" dirty="0"/>
              <a:t>all</a:t>
            </a:r>
            <a:r>
              <a:rPr lang="en-US" sz="2400" dirty="0"/>
              <a:t> of our user data into the array we established earlier. </a:t>
            </a:r>
            <a:r>
              <a:rPr lang="en-US" sz="2400" dirty="0" smtClean="0"/>
              <a:t>(Not a </a:t>
            </a:r>
            <a:r>
              <a:rPr lang="en-US" sz="2400" dirty="0"/>
              <a:t>recommend taking this route if you're dealing with thousands of users. It's not a performance-friendly approach</a:t>
            </a:r>
            <a:r>
              <a:rPr lang="en-US" sz="2400" dirty="0" smtClean="0"/>
              <a:t>.)</a:t>
            </a:r>
          </a:p>
          <a:p>
            <a:pPr marL="0" indent="0">
              <a:buNone/>
            </a:pPr>
            <a:endParaRPr lang="en-US" altLang="en-US" sz="1200" dirty="0" smtClean="0">
              <a:solidFill>
                <a:srgbClr val="880000"/>
              </a:solidFill>
              <a:latin typeface="Courier New" panose="02070309020205020404" pitchFamily="49" charset="0"/>
              <a:cs typeface="Courier New" panose="02070309020205020404" pitchFamily="49" charset="0"/>
            </a:endParaRPr>
          </a:p>
          <a:p>
            <a:pPr marL="0" indent="0">
              <a:buNone/>
            </a:pPr>
            <a:r>
              <a:rPr lang="en-US" altLang="en-US" sz="1200" dirty="0" smtClean="0">
                <a:solidFill>
                  <a:srgbClr val="880000"/>
                </a:solidFill>
                <a:latin typeface="Courier New" panose="02070309020205020404" pitchFamily="49" charset="0"/>
                <a:cs typeface="Courier New" panose="02070309020205020404" pitchFamily="49" charset="0"/>
              </a:rPr>
              <a:t>Find this line, and insert this comment and code before the $.each right after it</a:t>
            </a:r>
          </a:p>
          <a:p>
            <a:pPr marL="0" indent="0">
              <a:buNone/>
            </a:pPr>
            <a:r>
              <a:rPr lang="en-US" altLang="en-US" sz="1200" dirty="0" smtClean="0">
                <a:solidFill>
                  <a:srgbClr val="880000"/>
                </a:solidFill>
                <a:latin typeface="Courier New" panose="02070309020205020404" pitchFamily="49" charset="0"/>
                <a:cs typeface="Courier New" panose="02070309020205020404" pitchFamily="49" charset="0"/>
              </a:rPr>
              <a:t>// </a:t>
            </a:r>
            <a:r>
              <a:rPr lang="en-US" altLang="en-US" sz="1200" dirty="0">
                <a:solidFill>
                  <a:srgbClr val="880000"/>
                </a:solidFill>
                <a:latin typeface="Courier New" panose="02070309020205020404" pitchFamily="49" charset="0"/>
                <a:cs typeface="Courier New" panose="02070309020205020404" pitchFamily="49" charset="0"/>
              </a:rPr>
              <a:t>For each item in our JSON, add a table row and cells to the </a:t>
            </a:r>
            <a:r>
              <a:rPr lang="en-US" altLang="en-US" sz="1200" dirty="0" smtClean="0">
                <a:solidFill>
                  <a:srgbClr val="880000"/>
                </a:solidFill>
                <a:latin typeface="Courier New" panose="02070309020205020404" pitchFamily="49" charset="0"/>
                <a:cs typeface="Courier New" panose="02070309020205020404" pitchFamily="49" charset="0"/>
              </a:rPr>
              <a:t>content </a:t>
            </a:r>
            <a:r>
              <a:rPr lang="en-US" altLang="en-US" sz="1200" dirty="0">
                <a:solidFill>
                  <a:srgbClr val="880000"/>
                </a:solidFill>
                <a:latin typeface="Courier New" panose="02070309020205020404" pitchFamily="49" charset="0"/>
                <a:cs typeface="Courier New" panose="02070309020205020404" pitchFamily="49" charset="0"/>
              </a:rPr>
              <a:t>string</a:t>
            </a:r>
            <a:r>
              <a:rPr lang="en-US" altLang="en-US" sz="1200" dirty="0">
                <a:solidFill>
                  <a:srgbClr val="000000"/>
                </a:solidFill>
                <a:latin typeface="Courier New" panose="02070309020205020404" pitchFamily="49" charset="0"/>
                <a:cs typeface="Courier New" panose="02070309020205020404" pitchFamily="49" charset="0"/>
              </a:rPr>
              <a:t> </a:t>
            </a:r>
            <a:endParaRPr lang="en-US" altLang="en-US" sz="1200" dirty="0" smtClean="0">
              <a:solidFill>
                <a:srgbClr val="000000"/>
              </a:solidFill>
              <a:latin typeface="Courier New" panose="02070309020205020404" pitchFamily="49" charset="0"/>
              <a:cs typeface="Courier New" panose="02070309020205020404" pitchFamily="49" charset="0"/>
            </a:endParaRPr>
          </a:p>
          <a:p>
            <a:pPr marL="0" indent="0">
              <a:buNone/>
            </a:pPr>
            <a:endParaRPr lang="en-US" altLang="en-US" sz="1200" dirty="0">
              <a:solidFill>
                <a:srgbClr val="000000"/>
              </a:solidFill>
              <a:latin typeface="Courier New" panose="02070309020205020404" pitchFamily="49" charset="0"/>
              <a:cs typeface="Courier New" panose="02070309020205020404" pitchFamily="49" charset="0"/>
            </a:endParaRPr>
          </a:p>
          <a:p>
            <a:pPr marL="0" indent="0">
              <a:buNone/>
            </a:pPr>
            <a:r>
              <a:rPr lang="en-US" altLang="en-US" sz="1200" dirty="0">
                <a:solidFill>
                  <a:srgbClr val="880000"/>
                </a:solidFill>
                <a:latin typeface="Courier New" panose="02070309020205020404" pitchFamily="49" charset="0"/>
                <a:cs typeface="Courier New" panose="02070309020205020404" pitchFamily="49" charset="0"/>
              </a:rPr>
              <a:t>// </a:t>
            </a:r>
            <a:r>
              <a:rPr lang="en-US" altLang="en-US" sz="1200" dirty="0" smtClean="0">
                <a:solidFill>
                  <a:srgbClr val="880000"/>
                </a:solidFill>
                <a:latin typeface="Courier New" panose="02070309020205020404" pitchFamily="49" charset="0"/>
                <a:cs typeface="Courier New" panose="02070309020205020404" pitchFamily="49" charset="0"/>
              </a:rPr>
              <a:t>Put our </a:t>
            </a:r>
            <a:r>
              <a:rPr lang="en-US" altLang="en-US" sz="1200" dirty="0">
                <a:solidFill>
                  <a:srgbClr val="880000"/>
                </a:solidFill>
                <a:latin typeface="Courier New" panose="02070309020205020404" pitchFamily="49" charset="0"/>
                <a:cs typeface="Courier New" panose="02070309020205020404" pitchFamily="49" charset="0"/>
              </a:rPr>
              <a:t>user data array into a </a:t>
            </a:r>
            <a:r>
              <a:rPr lang="en-US" altLang="en-US" sz="1200" dirty="0" err="1">
                <a:solidFill>
                  <a:srgbClr val="880000"/>
                </a:solidFill>
                <a:latin typeface="Courier New" panose="02070309020205020404" pitchFamily="49" charset="0"/>
                <a:cs typeface="Courier New" panose="02070309020205020404" pitchFamily="49" charset="0"/>
              </a:rPr>
              <a:t>userlist</a:t>
            </a:r>
            <a:r>
              <a:rPr lang="en-US" altLang="en-US" sz="1200" dirty="0">
                <a:solidFill>
                  <a:srgbClr val="880000"/>
                </a:solidFill>
                <a:latin typeface="Courier New" panose="02070309020205020404" pitchFamily="49" charset="0"/>
                <a:cs typeface="Courier New" panose="02070309020205020404" pitchFamily="49" charset="0"/>
              </a:rPr>
              <a:t> variable in the global object</a:t>
            </a:r>
            <a:r>
              <a:rPr lang="en-US" altLang="en-US" sz="1200" dirty="0">
                <a:solidFill>
                  <a:srgbClr val="000000"/>
                </a:solidFill>
                <a:latin typeface="Courier New" panose="02070309020205020404" pitchFamily="49" charset="0"/>
                <a:cs typeface="Courier New" panose="02070309020205020404" pitchFamily="49" charset="0"/>
              </a:rPr>
              <a:t> </a:t>
            </a:r>
            <a:endParaRPr lang="en-US" altLang="en-US" sz="1200" dirty="0" smtClean="0">
              <a:solidFill>
                <a:srgbClr val="000000"/>
              </a:solidFill>
              <a:latin typeface="Courier New" panose="02070309020205020404" pitchFamily="49" charset="0"/>
              <a:cs typeface="Courier New" panose="02070309020205020404" pitchFamily="49" charset="0"/>
            </a:endParaRPr>
          </a:p>
          <a:p>
            <a:pPr marL="0" indent="0">
              <a:buNone/>
            </a:pPr>
            <a:r>
              <a:rPr lang="en-US" altLang="en-US" sz="1200" dirty="0" err="1" smtClean="0">
                <a:solidFill>
                  <a:srgbClr val="000000"/>
                </a:solidFill>
                <a:latin typeface="Courier New" panose="02070309020205020404" pitchFamily="49" charset="0"/>
                <a:cs typeface="Courier New" panose="02070309020205020404" pitchFamily="49" charset="0"/>
              </a:rPr>
              <a:t>userListData</a:t>
            </a:r>
            <a:r>
              <a:rPr lang="en-US" altLang="en-US" sz="1200" dirty="0" smtClean="0">
                <a:solidFill>
                  <a:srgbClr val="000000"/>
                </a:solidFill>
                <a:latin typeface="Courier New" panose="02070309020205020404" pitchFamily="49" charset="0"/>
                <a:cs typeface="Courier New" panose="02070309020205020404" pitchFamily="49" charset="0"/>
              </a:rPr>
              <a:t> </a:t>
            </a:r>
            <a:r>
              <a:rPr lang="en-US" altLang="en-US" sz="1200" dirty="0">
                <a:solidFill>
                  <a:srgbClr val="666600"/>
                </a:solidFill>
                <a:latin typeface="Courier New" panose="02070309020205020404" pitchFamily="49" charset="0"/>
                <a:cs typeface="Courier New" panose="02070309020205020404" pitchFamily="49" charset="0"/>
              </a:rPr>
              <a:t>=</a:t>
            </a:r>
            <a:r>
              <a:rPr lang="en-US" altLang="en-US" sz="1200" dirty="0">
                <a:solidFill>
                  <a:srgbClr val="000000"/>
                </a:solidFill>
                <a:latin typeface="Courier New" panose="02070309020205020404" pitchFamily="49" charset="0"/>
                <a:cs typeface="Courier New" panose="02070309020205020404" pitchFamily="49" charset="0"/>
              </a:rPr>
              <a:t> data</a:t>
            </a:r>
            <a:r>
              <a:rPr lang="en-US" altLang="en-US" sz="1200" dirty="0">
                <a:solidFill>
                  <a:srgbClr val="666600"/>
                </a:solidFill>
                <a:latin typeface="Courier New" panose="02070309020205020404" pitchFamily="49" charset="0"/>
                <a:cs typeface="Courier New" panose="02070309020205020404" pitchFamily="49" charset="0"/>
              </a:rPr>
              <a:t>;</a:t>
            </a:r>
            <a:r>
              <a:rPr lang="en-US" altLang="en-US" sz="800" dirty="0"/>
              <a:t> </a:t>
            </a:r>
            <a:endParaRPr lang="en-US" altLang="en-US" sz="2800" dirty="0">
              <a:latin typeface="Arial" panose="020B0604020202020204" pitchFamily="34" charset="0"/>
            </a:endParaRPr>
          </a:p>
          <a:p>
            <a:pPr marL="0" indent="0">
              <a:buNone/>
            </a:pPr>
            <a:endParaRPr lang="en-US" altLang="en-US" sz="1200" dirty="0" smtClean="0">
              <a:solidFill>
                <a:srgbClr val="000000"/>
              </a:solidFill>
              <a:latin typeface="Courier New" panose="02070309020205020404" pitchFamily="49" charset="0"/>
              <a:cs typeface="Courier New" panose="02070309020205020404" pitchFamily="49" charset="0"/>
            </a:endParaRPr>
          </a:p>
          <a:p>
            <a:pPr marL="0" indent="0">
              <a:buNone/>
            </a:pPr>
            <a:r>
              <a:rPr lang="en-US" altLang="en-US" sz="1200" dirty="0" smtClean="0">
                <a:solidFill>
                  <a:srgbClr val="880000"/>
                </a:solidFill>
                <a:latin typeface="Courier New" panose="02070309020205020404" pitchFamily="49" charset="0"/>
                <a:cs typeface="Courier New" panose="02070309020205020404" pitchFamily="49" charset="0"/>
              </a:rPr>
              <a:t>// this line </a:t>
            </a:r>
            <a:endParaRPr lang="en-US" altLang="en-US" sz="1200" dirty="0">
              <a:solidFill>
                <a:srgbClr val="000000"/>
              </a:solidFill>
              <a:latin typeface="Courier New" panose="02070309020205020404" pitchFamily="49" charset="0"/>
              <a:cs typeface="Courier New" panose="02070309020205020404" pitchFamily="49" charset="0"/>
            </a:endParaRPr>
          </a:p>
          <a:p>
            <a:pPr marL="0" indent="0">
              <a:buNone/>
            </a:pPr>
            <a:r>
              <a:rPr lang="en-US" altLang="en-US" sz="1200" dirty="0" smtClean="0">
                <a:solidFill>
                  <a:srgbClr val="000000"/>
                </a:solidFill>
                <a:latin typeface="Courier New" panose="02070309020205020404" pitchFamily="49" charset="0"/>
                <a:cs typeface="Courier New" panose="02070309020205020404" pitchFamily="49" charset="0"/>
              </a:rPr>
              <a:t>$</a:t>
            </a:r>
            <a:r>
              <a:rPr lang="en-US" altLang="en-US" sz="1200" dirty="0" smtClean="0">
                <a:solidFill>
                  <a:srgbClr val="666600"/>
                </a:solidFill>
                <a:latin typeface="Courier New" panose="02070309020205020404" pitchFamily="49" charset="0"/>
                <a:cs typeface="Courier New" panose="02070309020205020404" pitchFamily="49" charset="0"/>
              </a:rPr>
              <a:t>.</a:t>
            </a:r>
            <a:r>
              <a:rPr lang="en-US" altLang="en-US" sz="1200" dirty="0">
                <a:solidFill>
                  <a:srgbClr val="000000"/>
                </a:solidFill>
                <a:latin typeface="Courier New" panose="02070309020205020404" pitchFamily="49" charset="0"/>
                <a:cs typeface="Courier New" panose="02070309020205020404" pitchFamily="49" charset="0"/>
              </a:rPr>
              <a:t>each</a:t>
            </a:r>
            <a:r>
              <a:rPr lang="en-US" altLang="en-US" sz="1200" dirty="0">
                <a:solidFill>
                  <a:srgbClr val="666600"/>
                </a:solidFill>
                <a:latin typeface="Courier New" panose="02070309020205020404" pitchFamily="49" charset="0"/>
                <a:cs typeface="Courier New" panose="02070309020205020404" pitchFamily="49" charset="0"/>
              </a:rPr>
              <a:t>(</a:t>
            </a:r>
            <a:r>
              <a:rPr lang="en-US" altLang="en-US" sz="1200" dirty="0">
                <a:solidFill>
                  <a:srgbClr val="000000"/>
                </a:solidFill>
                <a:latin typeface="Courier New" panose="02070309020205020404" pitchFamily="49" charset="0"/>
                <a:cs typeface="Courier New" panose="02070309020205020404" pitchFamily="49" charset="0"/>
              </a:rPr>
              <a:t>data</a:t>
            </a:r>
            <a:r>
              <a:rPr lang="en-US" altLang="en-US" sz="1200" dirty="0">
                <a:solidFill>
                  <a:srgbClr val="666600"/>
                </a:solidFill>
                <a:latin typeface="Courier New" panose="02070309020205020404" pitchFamily="49" charset="0"/>
                <a:cs typeface="Courier New" panose="02070309020205020404" pitchFamily="49" charset="0"/>
              </a:rPr>
              <a:t>,</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a:solidFill>
                  <a:srgbClr val="000088"/>
                </a:solidFill>
                <a:latin typeface="Courier New" panose="02070309020205020404" pitchFamily="49" charset="0"/>
                <a:cs typeface="Courier New" panose="02070309020205020404" pitchFamily="49" charset="0"/>
              </a:rPr>
              <a:t>function</a:t>
            </a:r>
            <a:r>
              <a:rPr lang="en-US" altLang="en-US" sz="1200" dirty="0">
                <a:solidFill>
                  <a:srgbClr val="666600"/>
                </a:solidFill>
                <a:latin typeface="Courier New" panose="02070309020205020404" pitchFamily="49" charset="0"/>
                <a:cs typeface="Courier New" panose="02070309020205020404" pitchFamily="49" charset="0"/>
              </a:rPr>
              <a:t>(){</a:t>
            </a:r>
            <a:r>
              <a:rPr lang="en-US" altLang="en-US" sz="1200" dirty="0"/>
              <a:t> </a:t>
            </a:r>
            <a:endParaRPr lang="en-US" altLang="en-US" sz="1200" dirty="0">
              <a:latin typeface="Arial" panose="020B0604020202020204" pitchFamily="34" charset="0"/>
            </a:endParaRPr>
          </a:p>
          <a:p>
            <a:endParaRPr lang="en-US" sz="2400" dirty="0"/>
          </a:p>
        </p:txBody>
      </p:sp>
    </p:spTree>
    <p:extLst>
      <p:ext uri="{BB962C8B-B14F-4D97-AF65-F5344CB8AC3E}">
        <p14:creationId xmlns:p14="http://schemas.microsoft.com/office/powerpoint/2010/main" val="2652294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a:t>What this is doing</a:t>
            </a:r>
          </a:p>
        </p:txBody>
      </p:sp>
      <p:sp>
        <p:nvSpPr>
          <p:cNvPr id="3" name="Content Placeholder 2"/>
          <p:cNvSpPr>
            <a:spLocks noGrp="1"/>
          </p:cNvSpPr>
          <p:nvPr>
            <p:ph idx="1"/>
          </p:nvPr>
        </p:nvSpPr>
        <p:spPr/>
        <p:txBody>
          <a:bodyPr>
            <a:normAutofit fontScale="85000" lnSpcReduction="10000"/>
          </a:bodyPr>
          <a:lstStyle/>
          <a:p>
            <a:r>
              <a:rPr lang="en-US" dirty="0" smtClean="0"/>
              <a:t>This is putting </a:t>
            </a:r>
            <a:r>
              <a:rPr lang="en-US" dirty="0"/>
              <a:t>all of our returned user data, from </a:t>
            </a:r>
            <a:r>
              <a:rPr lang="en-US" dirty="0" err="1" smtClean="0"/>
              <a:t>mongodb</a:t>
            </a:r>
            <a:r>
              <a:rPr lang="en-US" dirty="0" smtClean="0"/>
              <a:t>, </a:t>
            </a:r>
            <a:r>
              <a:rPr lang="en-US" dirty="0"/>
              <a:t>into our global variable, so that we can access it without repeatedly </a:t>
            </a:r>
            <a:r>
              <a:rPr lang="en-US" dirty="0" smtClean="0"/>
              <a:t>going back up to the server </a:t>
            </a:r>
            <a:r>
              <a:rPr lang="en-US" dirty="0"/>
              <a:t>database each time we click a name in our table</a:t>
            </a:r>
            <a:r>
              <a:rPr lang="en-US" dirty="0" smtClean="0"/>
              <a:t>.</a:t>
            </a:r>
          </a:p>
          <a:p>
            <a:r>
              <a:rPr lang="en-US" dirty="0" smtClean="0"/>
              <a:t>For </a:t>
            </a:r>
            <a:r>
              <a:rPr lang="en-US" dirty="0"/>
              <a:t>large-scale operations, this is </a:t>
            </a:r>
            <a:r>
              <a:rPr lang="en-US" b="1" dirty="0"/>
              <a:t>not a great idea</a:t>
            </a:r>
            <a:r>
              <a:rPr lang="en-US" dirty="0"/>
              <a:t>. You would not want to do this if you were loading tens of thousands of users at once (but you probably wouldn't want to load tens of thousands of users at once, either). You'd want to implement paging, and only load the data you really needed </a:t>
            </a:r>
            <a:r>
              <a:rPr lang="en-US" dirty="0" smtClean="0"/>
              <a:t>for each page.</a:t>
            </a:r>
            <a:endParaRPr lang="en-US" dirty="0"/>
          </a:p>
        </p:txBody>
      </p:sp>
    </p:spTree>
    <p:extLst>
      <p:ext uri="{BB962C8B-B14F-4D97-AF65-F5344CB8AC3E}">
        <p14:creationId xmlns:p14="http://schemas.microsoft.com/office/powerpoint/2010/main" val="4065477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At </a:t>
            </a:r>
            <a:r>
              <a:rPr lang="en-US" sz="3200" dirty="0"/>
              <a:t>the end of the file, where </a:t>
            </a:r>
            <a:r>
              <a:rPr lang="en-US" sz="3200" dirty="0" smtClean="0"/>
              <a:t>our functions are, add </a:t>
            </a:r>
            <a:r>
              <a:rPr lang="en-US" sz="3200" dirty="0"/>
              <a:t>this code on a new line at the bottom:</a:t>
            </a:r>
          </a:p>
        </p:txBody>
      </p:sp>
      <p:sp>
        <p:nvSpPr>
          <p:cNvPr id="4" name="Rectangle 1"/>
          <p:cNvSpPr>
            <a:spLocks noGrp="1" noChangeArrowheads="1"/>
          </p:cNvSpPr>
          <p:nvPr>
            <p:ph idx="1"/>
          </p:nvPr>
        </p:nvSpPr>
        <p:spPr bwMode="auto">
          <a:xfrm>
            <a:off x="174812" y="1431056"/>
            <a:ext cx="8617744" cy="20069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 Show User Info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function</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showUserInfo</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event</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 Prevent Link from Firing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event</a:t>
            </a:r>
            <a:r>
              <a:rPr kumimoji="0" lang="en-US" altLang="en-US" sz="10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preventDefault</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6666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 Retrieve username from link </a:t>
            </a:r>
            <a:r>
              <a:rPr kumimoji="0" lang="en-US" altLang="en-US" sz="1000" b="0" i="0" u="none" strike="noStrike" cap="none" normalizeH="0" baseline="0" dirty="0" err="1" smtClean="0">
                <a:ln>
                  <a:noFill/>
                </a:ln>
                <a:solidFill>
                  <a:srgbClr val="880000"/>
                </a:solidFill>
                <a:effectLst/>
                <a:latin typeface="Courier New" panose="02070309020205020404" pitchFamily="49" charset="0"/>
                <a:cs typeface="Courier New" panose="02070309020205020404" pitchFamily="49" charset="0"/>
              </a:rPr>
              <a:t>rel</a:t>
            </a:r>
            <a:r>
              <a:rPr kumimoji="0" lang="en-US" altLang="en-US" sz="10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 attribute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var</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thisUserName</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this</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attr</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008800"/>
                </a:solidFill>
                <a:effectLst/>
                <a:latin typeface="Courier New" panose="02070309020205020404" pitchFamily="49" charset="0"/>
                <a:cs typeface="Courier New" panose="02070309020205020404" pitchFamily="49" charset="0"/>
              </a:rPr>
              <a:t>rel</a:t>
            </a:r>
            <a:r>
              <a:rPr kumimoji="0" lang="en-US" altLang="en-US" sz="10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6666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 Get Index of object based on id value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var</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arrayPosition</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userListData</a:t>
            </a:r>
            <a:r>
              <a:rPr kumimoji="0" lang="en-US" altLang="en-US" sz="10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map</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function</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arrayItem</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return</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arrayItem</a:t>
            </a:r>
            <a:r>
              <a:rPr kumimoji="0" lang="en-US" altLang="en-US" sz="10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username</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indexOf</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thisUserName</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chemeClr val="tx1"/>
                </a:solidFill>
                <a:effectLst/>
              </a:rPr>
              <a:t/>
            </a:r>
            <a:br>
              <a:rPr kumimoji="0" lang="en-US" altLang="en-US" sz="1000" b="0" i="0" u="none" strike="noStrike" cap="none" normalizeH="0" baseline="0" dirty="0" smtClean="0">
                <a:ln>
                  <a:noFill/>
                </a:ln>
                <a:solidFill>
                  <a:schemeClr val="tx1"/>
                </a:solidFill>
                <a:effectLst/>
              </a:rPr>
            </a:br>
            <a:endParaRPr kumimoji="0" lang="en-US" altLang="en-US" sz="10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187828" y="3276600"/>
            <a:ext cx="8591711" cy="3693319"/>
          </a:xfrm>
          <a:prstGeom prst="rect">
            <a:avLst/>
          </a:prstGeom>
          <a:noFill/>
        </p:spPr>
        <p:txBody>
          <a:bodyPr wrap="none" rtlCol="0">
            <a:spAutoFit/>
          </a:bodyPr>
          <a:lstStyle/>
          <a:p>
            <a:r>
              <a:rPr lang="en-US" dirty="0" smtClean="0"/>
              <a:t>First </a:t>
            </a:r>
            <a:r>
              <a:rPr lang="en-US" dirty="0"/>
              <a:t>we're using .map to apply a function to each object in our </a:t>
            </a:r>
            <a:r>
              <a:rPr lang="en-US" dirty="0" err="1"/>
              <a:t>userListData</a:t>
            </a:r>
            <a:r>
              <a:rPr lang="en-US" dirty="0"/>
              <a:t> array</a:t>
            </a:r>
            <a:r>
              <a:rPr lang="en-US" dirty="0" smtClean="0"/>
              <a:t>.</a:t>
            </a:r>
          </a:p>
          <a:p>
            <a:r>
              <a:rPr lang="en-US" dirty="0" smtClean="0"/>
              <a:t>This </a:t>
            </a:r>
            <a:r>
              <a:rPr lang="en-US" dirty="0"/>
              <a:t>will spit out a </a:t>
            </a:r>
            <a:r>
              <a:rPr lang="en-US" b="1" dirty="0"/>
              <a:t>brand new array</a:t>
            </a:r>
            <a:r>
              <a:rPr lang="en-US" dirty="0"/>
              <a:t> containing only whatever the function returns</a:t>
            </a:r>
            <a:r>
              <a:rPr lang="en-US" dirty="0" smtClean="0"/>
              <a:t>.</a:t>
            </a:r>
          </a:p>
          <a:p>
            <a:r>
              <a:rPr lang="en-US" dirty="0" smtClean="0"/>
              <a:t>That </a:t>
            </a:r>
            <a:r>
              <a:rPr lang="en-US" dirty="0"/>
              <a:t>function (the anonymous callback function using the </a:t>
            </a:r>
            <a:r>
              <a:rPr lang="en-US" dirty="0" err="1"/>
              <a:t>userObj</a:t>
            </a:r>
            <a:r>
              <a:rPr lang="en-US" dirty="0"/>
              <a:t> parameter) </a:t>
            </a:r>
            <a:endParaRPr lang="en-US" dirty="0" smtClean="0"/>
          </a:p>
          <a:p>
            <a:r>
              <a:rPr lang="en-US" dirty="0"/>
              <a:t> </a:t>
            </a:r>
            <a:r>
              <a:rPr lang="en-US" dirty="0" smtClean="0"/>
              <a:t> strictly </a:t>
            </a:r>
            <a:r>
              <a:rPr lang="en-US" dirty="0"/>
              <a:t>returns the username. </a:t>
            </a:r>
            <a:endParaRPr lang="en-US" dirty="0" smtClean="0"/>
          </a:p>
          <a:p>
            <a:r>
              <a:rPr lang="en-US" dirty="0" smtClean="0"/>
              <a:t>So</a:t>
            </a:r>
            <a:r>
              <a:rPr lang="en-US" dirty="0"/>
              <a:t>, basically, if our original data array contained two complete user objects, </a:t>
            </a:r>
            <a:endParaRPr lang="en-US" dirty="0" smtClean="0"/>
          </a:p>
          <a:p>
            <a:r>
              <a:rPr lang="en-US" dirty="0"/>
              <a:t> </a:t>
            </a:r>
            <a:r>
              <a:rPr lang="en-US" dirty="0" smtClean="0"/>
              <a:t> then </a:t>
            </a:r>
            <a:r>
              <a:rPr lang="en-US" dirty="0"/>
              <a:t>the array returned by our use of .map here would only contain usernames, </a:t>
            </a:r>
            <a:endParaRPr lang="en-US" dirty="0" smtClean="0"/>
          </a:p>
          <a:p>
            <a:r>
              <a:rPr lang="en-US" dirty="0"/>
              <a:t> </a:t>
            </a:r>
            <a:r>
              <a:rPr lang="en-US" dirty="0" smtClean="0"/>
              <a:t> and </a:t>
            </a:r>
            <a:r>
              <a:rPr lang="en-US" dirty="0"/>
              <a:t>look like this: ['Bob', 'Sue'].</a:t>
            </a:r>
          </a:p>
          <a:p>
            <a:r>
              <a:rPr lang="en-US" dirty="0"/>
              <a:t>So once we have THAT array, provided by .map, we're chaining </a:t>
            </a:r>
            <a:r>
              <a:rPr lang="en-US" dirty="0" err="1"/>
              <a:t>indexOf</a:t>
            </a:r>
            <a:r>
              <a:rPr lang="en-US" dirty="0"/>
              <a:t>, </a:t>
            </a:r>
            <a:endParaRPr lang="en-US" dirty="0" smtClean="0"/>
          </a:p>
          <a:p>
            <a:r>
              <a:rPr lang="en-US" dirty="0"/>
              <a:t> </a:t>
            </a:r>
            <a:r>
              <a:rPr lang="en-US" dirty="0" smtClean="0"/>
              <a:t> in </a:t>
            </a:r>
            <a:r>
              <a:rPr lang="en-US" dirty="0"/>
              <a:t>combination with the username of our choice, </a:t>
            </a:r>
            <a:endParaRPr lang="en-US" dirty="0" smtClean="0"/>
          </a:p>
          <a:p>
            <a:r>
              <a:rPr lang="en-US" dirty="0"/>
              <a:t> </a:t>
            </a:r>
            <a:r>
              <a:rPr lang="en-US" dirty="0" smtClean="0"/>
              <a:t> to </a:t>
            </a:r>
            <a:r>
              <a:rPr lang="en-US" dirty="0"/>
              <a:t>get the array index of that username. So Bob would be zero, and Sue would be one</a:t>
            </a:r>
            <a:r>
              <a:rPr lang="en-US" dirty="0" smtClean="0"/>
              <a:t>.</a:t>
            </a:r>
          </a:p>
          <a:p>
            <a:r>
              <a:rPr lang="en-US" dirty="0" smtClean="0"/>
              <a:t>We </a:t>
            </a:r>
            <a:r>
              <a:rPr lang="en-US" dirty="0"/>
              <a:t>can then use that number, stored as </a:t>
            </a:r>
            <a:r>
              <a:rPr lang="en-US" dirty="0" err="1"/>
              <a:t>arrayPosition</a:t>
            </a:r>
            <a:r>
              <a:rPr lang="en-US" dirty="0"/>
              <a:t>, to go back to our original user </a:t>
            </a:r>
            <a:r>
              <a:rPr lang="en-US" dirty="0" smtClean="0"/>
              <a:t>data</a:t>
            </a:r>
          </a:p>
          <a:p>
            <a:r>
              <a:rPr lang="en-US" dirty="0"/>
              <a:t> </a:t>
            </a:r>
            <a:r>
              <a:rPr lang="en-US" dirty="0" smtClean="0"/>
              <a:t> </a:t>
            </a:r>
            <a:r>
              <a:rPr lang="en-US" dirty="0"/>
              <a:t>array and start pulling data, in the following code.</a:t>
            </a:r>
          </a:p>
          <a:p>
            <a:endParaRPr lang="en-US" dirty="0"/>
          </a:p>
        </p:txBody>
      </p:sp>
    </p:spTree>
    <p:extLst>
      <p:ext uri="{BB962C8B-B14F-4D97-AF65-F5344CB8AC3E}">
        <p14:creationId xmlns:p14="http://schemas.microsoft.com/office/powerpoint/2010/main" val="3821058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S</a:t>
            </a:r>
            <a:r>
              <a:rPr lang="en-US" sz="3200" dirty="0" smtClean="0"/>
              <a:t>till </a:t>
            </a:r>
            <a:r>
              <a:rPr lang="en-US" sz="3200" dirty="0"/>
              <a:t>in that </a:t>
            </a:r>
            <a:r>
              <a:rPr lang="en-US" sz="3200" dirty="0" err="1"/>
              <a:t>showUserInfo</a:t>
            </a:r>
            <a:r>
              <a:rPr lang="en-US" sz="3200" dirty="0"/>
              <a:t> function, add the </a:t>
            </a:r>
            <a:r>
              <a:rPr lang="en-US" sz="3200" dirty="0" smtClean="0"/>
              <a:t>rest of the code:</a:t>
            </a:r>
            <a:endParaRPr lang="en-US" sz="3200" dirty="0"/>
          </a:p>
        </p:txBody>
      </p:sp>
      <p:sp>
        <p:nvSpPr>
          <p:cNvPr id="4" name="Rectangle 1"/>
          <p:cNvSpPr>
            <a:spLocks noGrp="1" noChangeArrowheads="1"/>
          </p:cNvSpPr>
          <p:nvPr>
            <p:ph idx="1"/>
          </p:nvPr>
        </p:nvSpPr>
        <p:spPr bwMode="auto">
          <a:xfrm>
            <a:off x="425824" y="1628001"/>
            <a:ext cx="6054543" cy="20992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 Get our User Object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var</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thisUserObject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userListData</a:t>
            </a:r>
            <a:r>
              <a:rPr kumimoji="0" lang="en-US" altLang="en-US" sz="1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arrayPosition</a:t>
            </a:r>
            <a:r>
              <a:rPr kumimoji="0" lang="en-US" altLang="en-US" sz="1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6666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//Populate Info Box</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8800"/>
                </a:solidFill>
                <a:effectLst/>
                <a:latin typeface="Courier New" panose="02070309020205020404" pitchFamily="49" charset="0"/>
                <a:cs typeface="Courier New" panose="02070309020205020404" pitchFamily="49" charset="0"/>
              </a:rPr>
              <a:t>userInfoName</a:t>
            </a:r>
            <a:r>
              <a:rPr kumimoji="0" lang="en-US" altLang="en-US" sz="14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thisUserObject</a:t>
            </a:r>
            <a:r>
              <a:rPr kumimoji="0" lang="en-US" altLang="en-US" sz="14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fullname</a:t>
            </a:r>
            <a:r>
              <a:rPr kumimoji="0" lang="en-US" altLang="en-US" sz="1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8800"/>
                </a:solidFill>
                <a:effectLst/>
                <a:latin typeface="Courier New" panose="02070309020205020404" pitchFamily="49" charset="0"/>
                <a:cs typeface="Courier New" panose="02070309020205020404" pitchFamily="49" charset="0"/>
              </a:rPr>
              <a:t>userInfoAge</a:t>
            </a:r>
            <a:r>
              <a:rPr kumimoji="0" lang="en-US" altLang="en-US" sz="14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thisUserObject</a:t>
            </a:r>
            <a:r>
              <a:rPr kumimoji="0" lang="en-US" altLang="en-US" sz="14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age</a:t>
            </a:r>
            <a:r>
              <a:rPr kumimoji="0" lang="en-US" altLang="en-US" sz="1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8800"/>
                </a:solidFill>
                <a:effectLst/>
                <a:latin typeface="Courier New" panose="02070309020205020404" pitchFamily="49" charset="0"/>
                <a:cs typeface="Courier New" panose="02070309020205020404" pitchFamily="49" charset="0"/>
              </a:rPr>
              <a:t>userInfoGender</a:t>
            </a:r>
            <a:r>
              <a:rPr kumimoji="0" lang="en-US" altLang="en-US" sz="14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thisUserObject</a:t>
            </a:r>
            <a:r>
              <a:rPr kumimoji="0" lang="en-US" altLang="en-US" sz="14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gender</a:t>
            </a:r>
            <a:r>
              <a:rPr kumimoji="0" lang="en-US" altLang="en-US" sz="1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8800"/>
                </a:solidFill>
                <a:effectLst/>
                <a:latin typeface="Courier New" panose="02070309020205020404" pitchFamily="49" charset="0"/>
                <a:cs typeface="Courier New" panose="02070309020205020404" pitchFamily="49" charset="0"/>
              </a:rPr>
              <a:t>userInfoLocation</a:t>
            </a:r>
            <a:r>
              <a:rPr kumimoji="0" lang="en-US" altLang="en-US" sz="14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thisUserObject</a:t>
            </a:r>
            <a:r>
              <a:rPr kumimoji="0" lang="en-US" altLang="en-US" sz="14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location</a:t>
            </a:r>
            <a:r>
              <a:rPr kumimoji="0" lang="en-US" altLang="en-US" sz="1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chemeClr val="tx1"/>
                </a:solidFill>
                <a:effectLst/>
              </a:rPr>
              <a:t> </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0291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600" dirty="0" smtClean="0"/>
              <a:t>Here is all the function code</a:t>
            </a:r>
            <a:endParaRPr lang="en-US" sz="3600" dirty="0"/>
          </a:p>
        </p:txBody>
      </p:sp>
      <p:sp>
        <p:nvSpPr>
          <p:cNvPr id="4" name="Rectangle 1"/>
          <p:cNvSpPr>
            <a:spLocks noGrp="1" noChangeArrowheads="1"/>
          </p:cNvSpPr>
          <p:nvPr>
            <p:ph idx="1"/>
          </p:nvPr>
        </p:nvSpPr>
        <p:spPr bwMode="auto">
          <a:xfrm>
            <a:off x="152400" y="1676400"/>
            <a:ext cx="8694688" cy="35150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 Show User Info</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function</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showUserInfo</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event</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cs typeface="Courier New" panose="02070309020205020404" pitchFamily="49" charset="0"/>
              </a:rPr>
              <a:t> </a:t>
            </a:r>
            <a:r>
              <a:rPr lang="en-US" altLang="en-US" sz="1000" dirty="0" smtClean="0">
                <a:solidFill>
                  <a:srgbClr val="000000"/>
                </a:solidFill>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 Prevent Link from Firing</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880000"/>
                </a:solidFill>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event</a:t>
            </a:r>
            <a:r>
              <a:rPr kumimoji="0" lang="en-US" altLang="en-US" sz="10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preventDefault</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smtClean="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smtClean="0">
                <a:solidFill>
                  <a:srgbClr val="000000"/>
                </a:solidFill>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 Retrieve username from link </a:t>
            </a:r>
            <a:r>
              <a:rPr kumimoji="0" lang="en-US" altLang="en-US" sz="1000" b="0" i="0" u="none" strike="noStrike" cap="none" normalizeH="0" baseline="0" dirty="0" err="1" smtClean="0">
                <a:ln>
                  <a:noFill/>
                </a:ln>
                <a:solidFill>
                  <a:srgbClr val="880000"/>
                </a:solidFill>
                <a:effectLst/>
                <a:latin typeface="Courier New" panose="02070309020205020404" pitchFamily="49" charset="0"/>
                <a:cs typeface="Courier New" panose="02070309020205020404" pitchFamily="49" charset="0"/>
              </a:rPr>
              <a:t>rel</a:t>
            </a:r>
            <a:r>
              <a:rPr kumimoji="0" lang="en-US" altLang="en-US" sz="10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 attribute</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cs typeface="Courier New" panose="02070309020205020404" pitchFamily="49" charset="0"/>
              </a:rPr>
              <a:t> </a:t>
            </a:r>
            <a:r>
              <a:rPr lang="en-US" altLang="en-US" sz="1000" dirty="0" smtClean="0">
                <a:solidFill>
                  <a:srgbClr val="000000"/>
                </a:solidFill>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var</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thisUserName</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this</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attr</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008800"/>
                </a:solidFill>
                <a:effectLst/>
                <a:latin typeface="Courier New" panose="02070309020205020404" pitchFamily="49" charset="0"/>
                <a:cs typeface="Courier New" panose="02070309020205020404" pitchFamily="49" charset="0"/>
              </a:rPr>
              <a:t>rel</a:t>
            </a:r>
            <a:r>
              <a:rPr kumimoji="0" lang="en-US" altLang="en-US" sz="10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 Get Index of object based on id value</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cs typeface="Courier New" panose="02070309020205020404" pitchFamily="49" charset="0"/>
              </a:rPr>
              <a:t> </a:t>
            </a:r>
            <a:r>
              <a:rPr lang="en-US" altLang="en-US" sz="1000" dirty="0" smtClean="0">
                <a:solidFill>
                  <a:srgbClr val="000000"/>
                </a:solidFill>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var</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arrayPosition</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userListData</a:t>
            </a:r>
            <a:r>
              <a:rPr kumimoji="0" lang="en-US" altLang="en-US" sz="10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map</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function</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arrayItem</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return</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arrayItem</a:t>
            </a:r>
            <a:r>
              <a:rPr kumimoji="0" lang="en-US" altLang="en-US" sz="10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username</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indexOf</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thisUserName</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6666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 Get our User Object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880000"/>
                </a:solidFill>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var</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thisUserObject</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userListData</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arrayPosition</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6666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//Populate Info Box</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880000"/>
                </a:solidFill>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008800"/>
                </a:solidFill>
                <a:effectLst/>
                <a:latin typeface="Courier New" panose="02070309020205020404" pitchFamily="49" charset="0"/>
                <a:cs typeface="Courier New" panose="02070309020205020404" pitchFamily="49" charset="0"/>
              </a:rPr>
              <a:t>userInfoName</a:t>
            </a:r>
            <a:r>
              <a:rPr kumimoji="0" lang="en-US" altLang="en-US" sz="10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text</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thisUserObject</a:t>
            </a:r>
            <a:r>
              <a:rPr kumimoji="0" lang="en-US" altLang="en-US" sz="10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fullname</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666600"/>
                </a:solidFill>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008800"/>
                </a:solidFill>
                <a:effectLst/>
                <a:latin typeface="Courier New" panose="02070309020205020404" pitchFamily="49" charset="0"/>
                <a:cs typeface="Courier New" panose="02070309020205020404" pitchFamily="49" charset="0"/>
              </a:rPr>
              <a:t>userInfoAge</a:t>
            </a:r>
            <a:r>
              <a:rPr kumimoji="0" lang="en-US" altLang="en-US" sz="10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text</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thisUserObject</a:t>
            </a:r>
            <a:r>
              <a:rPr kumimoji="0" lang="en-US" altLang="en-US" sz="10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age</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666600"/>
                </a:solidFill>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008800"/>
                </a:solidFill>
                <a:effectLst/>
                <a:latin typeface="Courier New" panose="02070309020205020404" pitchFamily="49" charset="0"/>
                <a:cs typeface="Courier New" panose="02070309020205020404" pitchFamily="49" charset="0"/>
              </a:rPr>
              <a:t>userInfoGender</a:t>
            </a:r>
            <a:r>
              <a:rPr kumimoji="0" lang="en-US" altLang="en-US" sz="10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text</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thisUserObject</a:t>
            </a:r>
            <a:r>
              <a:rPr kumimoji="0" lang="en-US" altLang="en-US" sz="10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gender</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666600"/>
                </a:solidFill>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008800"/>
                </a:solidFill>
                <a:effectLst/>
                <a:latin typeface="Courier New" panose="02070309020205020404" pitchFamily="49" charset="0"/>
                <a:cs typeface="Courier New" panose="02070309020205020404" pitchFamily="49" charset="0"/>
              </a:rPr>
              <a:t>userInfoLocation</a:t>
            </a:r>
            <a:r>
              <a:rPr kumimoji="0" lang="en-US" altLang="en-US" sz="10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text</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thisUserObject</a:t>
            </a:r>
            <a:r>
              <a:rPr kumimoji="0" lang="en-US" altLang="en-US" sz="10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location</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600" b="0" i="0" u="none" strike="noStrike" cap="none" normalizeH="0" baseline="0" dirty="0" smtClean="0">
                <a:ln>
                  <a:noFill/>
                </a:ln>
                <a:solidFill>
                  <a:schemeClr val="tx1"/>
                </a:solidFill>
                <a:effectLst/>
              </a:rPr>
              <a:t/>
            </a:r>
            <a:br>
              <a:rPr kumimoji="0" lang="en-US" altLang="en-US" sz="600" b="0" i="0" u="none" strike="noStrike" cap="none" normalizeH="0" baseline="0" dirty="0" smtClean="0">
                <a:ln>
                  <a:noFill/>
                </a:ln>
                <a:solidFill>
                  <a:schemeClr val="tx1"/>
                </a:solidFill>
                <a:effectLst/>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01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Need </a:t>
            </a:r>
            <a:r>
              <a:rPr lang="en-US" sz="3200" dirty="0"/>
              <a:t>to trigger that function on a click</a:t>
            </a:r>
          </a:p>
        </p:txBody>
      </p:sp>
      <p:sp>
        <p:nvSpPr>
          <p:cNvPr id="3" name="Content Placeholder 2"/>
          <p:cNvSpPr>
            <a:spLocks noGrp="1"/>
          </p:cNvSpPr>
          <p:nvPr>
            <p:ph idx="1"/>
          </p:nvPr>
        </p:nvSpPr>
        <p:spPr>
          <a:xfrm>
            <a:off x="457200" y="1600200"/>
            <a:ext cx="8534400" cy="4525963"/>
          </a:xfrm>
        </p:spPr>
        <p:txBody>
          <a:bodyPr>
            <a:normAutofit/>
          </a:bodyPr>
          <a:lstStyle/>
          <a:p>
            <a:r>
              <a:rPr lang="en-US" sz="2400" dirty="0" smtClean="0"/>
              <a:t>Go back </a:t>
            </a:r>
            <a:r>
              <a:rPr lang="en-US" sz="2400" dirty="0"/>
              <a:t>up in our DOM ready section, below the initial call to populate the table, add this </a:t>
            </a:r>
            <a:r>
              <a:rPr lang="en-US" sz="2400" dirty="0" smtClean="0"/>
              <a:t>code</a:t>
            </a:r>
          </a:p>
          <a:p>
            <a:pPr marL="0" indent="0">
              <a:buNone/>
            </a:pPr>
            <a:endParaRPr lang="en-US" altLang="en-US" sz="2400" dirty="0" smtClean="0">
              <a:solidFill>
                <a:srgbClr val="880000"/>
              </a:solidFill>
              <a:latin typeface="Courier New" panose="02070309020205020404" pitchFamily="49" charset="0"/>
              <a:cs typeface="Courier New" panose="02070309020205020404" pitchFamily="49" charset="0"/>
            </a:endParaRPr>
          </a:p>
          <a:p>
            <a:pPr marL="0" indent="0">
              <a:buNone/>
            </a:pPr>
            <a:r>
              <a:rPr lang="en-US" altLang="en-US" sz="1400" dirty="0" smtClean="0">
                <a:solidFill>
                  <a:srgbClr val="880000"/>
                </a:solidFill>
                <a:latin typeface="Courier New" panose="02070309020205020404" pitchFamily="49" charset="0"/>
                <a:cs typeface="Courier New" panose="02070309020205020404" pitchFamily="49" charset="0"/>
              </a:rPr>
              <a:t>// </a:t>
            </a:r>
            <a:r>
              <a:rPr lang="en-US" altLang="en-US" sz="1400" dirty="0">
                <a:solidFill>
                  <a:srgbClr val="880000"/>
                </a:solidFill>
                <a:latin typeface="Courier New" panose="02070309020205020404" pitchFamily="49" charset="0"/>
                <a:cs typeface="Courier New" panose="02070309020205020404" pitchFamily="49" charset="0"/>
              </a:rPr>
              <a:t>Username link </a:t>
            </a:r>
            <a:r>
              <a:rPr lang="en-US" altLang="en-US" sz="1400" dirty="0" smtClean="0">
                <a:solidFill>
                  <a:srgbClr val="880000"/>
                </a:solidFill>
                <a:latin typeface="Courier New" panose="02070309020205020404" pitchFamily="49" charset="0"/>
                <a:cs typeface="Courier New" panose="02070309020205020404" pitchFamily="49" charset="0"/>
              </a:rPr>
              <a:t>click</a:t>
            </a:r>
          </a:p>
          <a:p>
            <a:pPr marL="0" indent="0">
              <a:buNone/>
            </a:pPr>
            <a:r>
              <a:rPr lang="en-US" altLang="en-US" sz="1400" dirty="0" smtClean="0">
                <a:solidFill>
                  <a:srgbClr val="000000"/>
                </a:solidFill>
                <a:latin typeface="Courier New" panose="02070309020205020404" pitchFamily="49" charset="0"/>
                <a:cs typeface="Courier New" panose="02070309020205020404" pitchFamily="49" charset="0"/>
              </a:rPr>
              <a:t>$</a:t>
            </a:r>
            <a:r>
              <a:rPr lang="en-US" altLang="en-US" sz="1400" dirty="0" smtClean="0">
                <a:solidFill>
                  <a:srgbClr val="666600"/>
                </a:solidFill>
                <a:latin typeface="Courier New" panose="02070309020205020404" pitchFamily="49" charset="0"/>
                <a:cs typeface="Courier New" panose="02070309020205020404" pitchFamily="49" charset="0"/>
              </a:rPr>
              <a:t>(</a:t>
            </a:r>
            <a:r>
              <a:rPr lang="en-US" altLang="en-US" sz="1400" dirty="0" smtClean="0">
                <a:solidFill>
                  <a:srgbClr val="008800"/>
                </a:solidFill>
                <a:latin typeface="Courier New" panose="02070309020205020404" pitchFamily="49" charset="0"/>
                <a:cs typeface="Courier New" panose="02070309020205020404" pitchFamily="49" charset="0"/>
              </a:rPr>
              <a:t>'#</a:t>
            </a:r>
            <a:r>
              <a:rPr lang="en-US" altLang="en-US" sz="1400" dirty="0" err="1">
                <a:solidFill>
                  <a:srgbClr val="008800"/>
                </a:solidFill>
                <a:latin typeface="Courier New" panose="02070309020205020404" pitchFamily="49" charset="0"/>
                <a:cs typeface="Courier New" panose="02070309020205020404" pitchFamily="49" charset="0"/>
              </a:rPr>
              <a:t>userList</a:t>
            </a:r>
            <a:r>
              <a:rPr lang="en-US" altLang="en-US" sz="1400" dirty="0">
                <a:solidFill>
                  <a:srgbClr val="008800"/>
                </a:solidFill>
                <a:latin typeface="Courier New" panose="02070309020205020404" pitchFamily="49" charset="0"/>
                <a:cs typeface="Courier New" panose="02070309020205020404" pitchFamily="49" charset="0"/>
              </a:rPr>
              <a:t> table </a:t>
            </a:r>
            <a:r>
              <a:rPr lang="en-US" altLang="en-US" sz="1400" dirty="0" err="1">
                <a:solidFill>
                  <a:srgbClr val="008800"/>
                </a:solidFill>
                <a:latin typeface="Courier New" panose="02070309020205020404" pitchFamily="49" charset="0"/>
                <a:cs typeface="Courier New" panose="02070309020205020404" pitchFamily="49" charset="0"/>
              </a:rPr>
              <a:t>tbody</a:t>
            </a:r>
            <a:r>
              <a:rPr lang="en-US" altLang="en-US" sz="1400" dirty="0">
                <a:solidFill>
                  <a:srgbClr val="008800"/>
                </a:solidFill>
                <a:latin typeface="Courier New" panose="02070309020205020404" pitchFamily="49" charset="0"/>
                <a:cs typeface="Courier New" panose="02070309020205020404" pitchFamily="49" charset="0"/>
              </a:rPr>
              <a:t>'</a:t>
            </a:r>
            <a:r>
              <a:rPr lang="en-US" altLang="en-US" sz="1400" dirty="0">
                <a:solidFill>
                  <a:srgbClr val="666600"/>
                </a:solidFill>
                <a:latin typeface="Courier New" panose="02070309020205020404" pitchFamily="49" charset="0"/>
                <a:cs typeface="Courier New" panose="02070309020205020404" pitchFamily="49" charset="0"/>
              </a:rPr>
              <a:t>).</a:t>
            </a:r>
            <a:r>
              <a:rPr lang="en-US" altLang="en-US" sz="1400" dirty="0">
                <a:solidFill>
                  <a:srgbClr val="000000"/>
                </a:solidFill>
                <a:latin typeface="Courier New" panose="02070309020205020404" pitchFamily="49" charset="0"/>
                <a:cs typeface="Courier New" panose="02070309020205020404" pitchFamily="49" charset="0"/>
              </a:rPr>
              <a:t>on</a:t>
            </a:r>
            <a:r>
              <a:rPr lang="en-US" altLang="en-US" sz="1400" dirty="0">
                <a:solidFill>
                  <a:srgbClr val="666600"/>
                </a:solidFill>
                <a:latin typeface="Courier New" panose="02070309020205020404" pitchFamily="49" charset="0"/>
                <a:cs typeface="Courier New" panose="02070309020205020404" pitchFamily="49" charset="0"/>
              </a:rPr>
              <a:t>(</a:t>
            </a:r>
            <a:r>
              <a:rPr lang="en-US" altLang="en-US" sz="1400" dirty="0">
                <a:solidFill>
                  <a:srgbClr val="008800"/>
                </a:solidFill>
                <a:latin typeface="Courier New" panose="02070309020205020404" pitchFamily="49" charset="0"/>
                <a:cs typeface="Courier New" panose="02070309020205020404" pitchFamily="49" charset="0"/>
              </a:rPr>
              <a:t>'click'</a:t>
            </a:r>
            <a:r>
              <a:rPr lang="en-US" altLang="en-US" sz="1400" dirty="0">
                <a:solidFill>
                  <a:srgbClr val="666600"/>
                </a:solidFill>
                <a:latin typeface="Courier New" panose="02070309020205020404" pitchFamily="49" charset="0"/>
                <a:cs typeface="Courier New" panose="02070309020205020404" pitchFamily="49" charset="0"/>
              </a:rPr>
              <a:t>,</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a:solidFill>
                  <a:srgbClr val="008800"/>
                </a:solidFill>
                <a:latin typeface="Courier New" panose="02070309020205020404" pitchFamily="49" charset="0"/>
                <a:cs typeface="Courier New" panose="02070309020205020404" pitchFamily="49" charset="0"/>
              </a:rPr>
              <a:t>'td </a:t>
            </a:r>
            <a:r>
              <a:rPr lang="en-US" altLang="en-US" sz="1400" dirty="0" err="1">
                <a:solidFill>
                  <a:srgbClr val="008800"/>
                </a:solidFill>
                <a:latin typeface="Courier New" panose="02070309020205020404" pitchFamily="49" charset="0"/>
                <a:cs typeface="Courier New" panose="02070309020205020404" pitchFamily="49" charset="0"/>
              </a:rPr>
              <a:t>a.linkshowuser</a:t>
            </a:r>
            <a:r>
              <a:rPr lang="en-US" altLang="en-US" sz="1400" dirty="0">
                <a:solidFill>
                  <a:srgbClr val="008800"/>
                </a:solidFill>
                <a:latin typeface="Courier New" panose="02070309020205020404" pitchFamily="49" charset="0"/>
                <a:cs typeface="Courier New" panose="02070309020205020404" pitchFamily="49" charset="0"/>
              </a:rPr>
              <a:t>'</a:t>
            </a:r>
            <a:r>
              <a:rPr lang="en-US" altLang="en-US" sz="1400" dirty="0">
                <a:solidFill>
                  <a:srgbClr val="666600"/>
                </a:solidFill>
                <a:latin typeface="Courier New" panose="02070309020205020404" pitchFamily="49" charset="0"/>
                <a:cs typeface="Courier New" panose="02070309020205020404" pitchFamily="49" charset="0"/>
              </a:rPr>
              <a:t>,</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err="1">
                <a:solidFill>
                  <a:srgbClr val="000000"/>
                </a:solidFill>
                <a:latin typeface="Courier New" panose="02070309020205020404" pitchFamily="49" charset="0"/>
                <a:cs typeface="Courier New" panose="02070309020205020404" pitchFamily="49" charset="0"/>
              </a:rPr>
              <a:t>showUserInfo</a:t>
            </a:r>
            <a:r>
              <a:rPr lang="en-US" altLang="en-US" sz="1400" dirty="0">
                <a:solidFill>
                  <a:srgbClr val="666600"/>
                </a:solidFill>
                <a:latin typeface="Courier New" panose="02070309020205020404" pitchFamily="49" charset="0"/>
                <a:cs typeface="Courier New" panose="02070309020205020404" pitchFamily="49" charset="0"/>
              </a:rPr>
              <a:t>);</a:t>
            </a:r>
            <a:r>
              <a:rPr lang="en-US" altLang="en-US" sz="1400" dirty="0"/>
              <a:t> </a:t>
            </a:r>
            <a:endParaRPr lang="en-US" altLang="en-US" sz="1400" dirty="0">
              <a:latin typeface="Arial" panose="020B0604020202020204" pitchFamily="34" charset="0"/>
            </a:endParaRPr>
          </a:p>
          <a:p>
            <a:pPr marL="0" indent="0">
              <a:buNone/>
            </a:pPr>
            <a:endParaRPr lang="en-US" sz="2400" dirty="0" smtClean="0"/>
          </a:p>
          <a:p>
            <a:r>
              <a:rPr lang="en-US" sz="2400" dirty="0"/>
              <a:t>We've found our user object and we're populating spans with data. </a:t>
            </a:r>
            <a:endParaRPr lang="en-US" sz="2400" dirty="0" smtClean="0"/>
          </a:p>
          <a:p>
            <a:r>
              <a:rPr lang="en-US" sz="2400" dirty="0" smtClean="0"/>
              <a:t>Better now add the spans</a:t>
            </a:r>
            <a:endParaRPr lang="en-US" sz="2400" dirty="0"/>
          </a:p>
        </p:txBody>
      </p:sp>
    </p:spTree>
    <p:extLst>
      <p:ext uri="{BB962C8B-B14F-4D97-AF65-F5344CB8AC3E}">
        <p14:creationId xmlns:p14="http://schemas.microsoft.com/office/powerpoint/2010/main" val="4235729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a:t>open up /views/</a:t>
            </a:r>
            <a:r>
              <a:rPr lang="en-US" sz="3600" dirty="0" err="1"/>
              <a:t>index.jade</a:t>
            </a:r>
            <a:endParaRPr lang="en-US" sz="3600" dirty="0"/>
          </a:p>
        </p:txBody>
      </p:sp>
      <p:sp>
        <p:nvSpPr>
          <p:cNvPr id="3" name="Content Placeholder 2"/>
          <p:cNvSpPr>
            <a:spLocks noGrp="1"/>
          </p:cNvSpPr>
          <p:nvPr>
            <p:ph idx="1"/>
          </p:nvPr>
        </p:nvSpPr>
        <p:spPr>
          <a:xfrm>
            <a:off x="304800" y="1219200"/>
            <a:ext cx="8229600" cy="4525963"/>
          </a:xfrm>
        </p:spPr>
        <p:txBody>
          <a:bodyPr>
            <a:normAutofit fontScale="92500" lnSpcReduction="20000"/>
          </a:bodyPr>
          <a:lstStyle/>
          <a:p>
            <a:r>
              <a:rPr lang="en-US" sz="2400" dirty="0"/>
              <a:t> add the following code right after the #wrapper line (and above our user list table</a:t>
            </a:r>
            <a:r>
              <a:rPr lang="en-US" sz="2400" dirty="0" smtClean="0"/>
              <a:t>)</a:t>
            </a:r>
          </a:p>
          <a:p>
            <a:r>
              <a:rPr lang="en-US" sz="2400" dirty="0" smtClean="0"/>
              <a:t>Remember indents in jade are critical</a:t>
            </a:r>
          </a:p>
          <a:p>
            <a:pPr marL="0" indent="0">
              <a:buNone/>
            </a:pPr>
            <a:endParaRPr lang="en-US" sz="2400" dirty="0" smtClean="0"/>
          </a:p>
          <a:p>
            <a:pPr marL="0" indent="0">
              <a:buNone/>
            </a:pPr>
            <a:r>
              <a:rPr lang="en-US" altLang="en-US" sz="1400" dirty="0">
                <a:solidFill>
                  <a:srgbClr val="880000"/>
                </a:solidFill>
                <a:latin typeface="Courier New" panose="02070309020205020404" pitchFamily="49" charset="0"/>
                <a:cs typeface="Courier New" panose="02070309020205020404" pitchFamily="49" charset="0"/>
              </a:rPr>
              <a:t>// USER INFO</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a:solidFill>
                  <a:srgbClr val="880000"/>
                </a:solidFill>
                <a:latin typeface="Courier New" panose="02070309020205020404" pitchFamily="49" charset="0"/>
                <a:cs typeface="Courier New" panose="02070309020205020404" pitchFamily="49" charset="0"/>
              </a:rPr>
              <a:t>#</a:t>
            </a:r>
            <a:r>
              <a:rPr lang="en-US" altLang="en-US" sz="1400" dirty="0" err="1" smtClean="0">
                <a:solidFill>
                  <a:srgbClr val="880000"/>
                </a:solidFill>
                <a:latin typeface="Courier New" panose="02070309020205020404" pitchFamily="49" charset="0"/>
                <a:cs typeface="Courier New" panose="02070309020205020404" pitchFamily="49" charset="0"/>
              </a:rPr>
              <a:t>userInfo</a:t>
            </a:r>
            <a:endParaRPr lang="en-US" altLang="en-US" sz="1400" dirty="0" smtClean="0">
              <a:solidFill>
                <a:srgbClr val="880000"/>
              </a:solidFill>
              <a:latin typeface="Courier New" panose="02070309020205020404" pitchFamily="49" charset="0"/>
              <a:cs typeface="Courier New" panose="02070309020205020404" pitchFamily="49" charset="0"/>
            </a:endParaRPr>
          </a:p>
          <a:p>
            <a:pPr marL="0" indent="0">
              <a:buNone/>
            </a:pPr>
            <a:r>
              <a:rPr lang="en-US" altLang="en-US" sz="1400" dirty="0" smtClean="0">
                <a:solidFill>
                  <a:srgbClr val="000000"/>
                </a:solidFill>
                <a:latin typeface="Courier New" panose="02070309020205020404" pitchFamily="49" charset="0"/>
                <a:cs typeface="Courier New" panose="02070309020205020404" pitchFamily="49" charset="0"/>
              </a:rPr>
              <a:t>h2 </a:t>
            </a:r>
            <a:r>
              <a:rPr lang="en-US" altLang="en-US" sz="1400" dirty="0">
                <a:solidFill>
                  <a:srgbClr val="660066"/>
                </a:solidFill>
                <a:latin typeface="Courier New" panose="02070309020205020404" pitchFamily="49" charset="0"/>
                <a:cs typeface="Courier New" panose="02070309020205020404" pitchFamily="49" charset="0"/>
              </a:rPr>
              <a:t>User</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a:solidFill>
                  <a:srgbClr val="660066"/>
                </a:solidFill>
                <a:latin typeface="Courier New" panose="02070309020205020404" pitchFamily="49" charset="0"/>
                <a:cs typeface="Courier New" panose="02070309020205020404" pitchFamily="49" charset="0"/>
              </a:rPr>
              <a:t>Info</a:t>
            </a:r>
            <a:r>
              <a:rPr lang="en-US" altLang="en-US" sz="1400" dirty="0">
                <a:solidFill>
                  <a:srgbClr val="000000"/>
                </a:solidFill>
                <a:latin typeface="Courier New" panose="02070309020205020404" pitchFamily="49" charset="0"/>
                <a:cs typeface="Courier New" panose="02070309020205020404" pitchFamily="49" charset="0"/>
              </a:rPr>
              <a:t> </a:t>
            </a:r>
            <a:endParaRPr lang="en-US" altLang="en-US" sz="1400" dirty="0" smtClean="0">
              <a:solidFill>
                <a:srgbClr val="000000"/>
              </a:solidFill>
              <a:latin typeface="Courier New" panose="02070309020205020404" pitchFamily="49" charset="0"/>
              <a:cs typeface="Courier New" panose="02070309020205020404" pitchFamily="49" charset="0"/>
            </a:endParaRPr>
          </a:p>
          <a:p>
            <a:pPr marL="0" indent="0">
              <a:buNone/>
            </a:pPr>
            <a:r>
              <a:rPr lang="en-US" altLang="en-US" sz="1400" dirty="0" smtClean="0">
                <a:solidFill>
                  <a:srgbClr val="000000"/>
                </a:solidFill>
                <a:latin typeface="Courier New" panose="02070309020205020404" pitchFamily="49" charset="0"/>
                <a:cs typeface="Courier New" panose="02070309020205020404" pitchFamily="49" charset="0"/>
              </a:rPr>
              <a:t>p </a:t>
            </a:r>
          </a:p>
          <a:p>
            <a:pPr marL="0" indent="0">
              <a:buNone/>
            </a:pP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smtClean="0">
                <a:solidFill>
                  <a:srgbClr val="000000"/>
                </a:solidFill>
                <a:latin typeface="Courier New" panose="02070309020205020404" pitchFamily="49" charset="0"/>
                <a:cs typeface="Courier New" panose="02070309020205020404" pitchFamily="49" charset="0"/>
              </a:rPr>
              <a:t> strong </a:t>
            </a:r>
            <a:r>
              <a:rPr lang="en-US" altLang="en-US" sz="1400" dirty="0">
                <a:solidFill>
                  <a:srgbClr val="660066"/>
                </a:solidFill>
                <a:latin typeface="Courier New" panose="02070309020205020404" pitchFamily="49" charset="0"/>
                <a:cs typeface="Courier New" panose="02070309020205020404" pitchFamily="49" charset="0"/>
              </a:rPr>
              <a:t>Name</a:t>
            </a:r>
            <a:r>
              <a:rPr lang="en-US" altLang="en-US" sz="1400" dirty="0" smtClean="0">
                <a:solidFill>
                  <a:srgbClr val="666600"/>
                </a:solidFill>
                <a:latin typeface="Courier New" panose="02070309020205020404" pitchFamily="49" charset="0"/>
                <a:cs typeface="Courier New" panose="02070309020205020404" pitchFamily="49" charset="0"/>
              </a:rPr>
              <a:t>:</a:t>
            </a:r>
          </a:p>
          <a:p>
            <a:pPr marL="0" indent="0">
              <a:buNone/>
            </a:pPr>
            <a:r>
              <a:rPr lang="en-US" altLang="en-US" sz="1400" dirty="0">
                <a:solidFill>
                  <a:srgbClr val="666600"/>
                </a:solidFill>
                <a:latin typeface="Courier New" panose="02070309020205020404" pitchFamily="49" charset="0"/>
                <a:cs typeface="Courier New" panose="02070309020205020404" pitchFamily="49" charset="0"/>
              </a:rPr>
              <a:t> </a:t>
            </a:r>
            <a:r>
              <a:rPr lang="en-US" altLang="en-US" sz="1400" dirty="0" smtClean="0">
                <a:solidFill>
                  <a:srgbClr val="000000"/>
                </a:solidFill>
                <a:latin typeface="Courier New" panose="02070309020205020404" pitchFamily="49" charset="0"/>
                <a:cs typeface="Courier New" panose="02070309020205020404" pitchFamily="49" charset="0"/>
              </a:rPr>
              <a:t> </a:t>
            </a:r>
            <a:r>
              <a:rPr lang="en-US" altLang="en-US" sz="1400" dirty="0">
                <a:solidFill>
                  <a:srgbClr val="666600"/>
                </a:solidFill>
                <a:latin typeface="Courier New" panose="02070309020205020404" pitchFamily="49" charset="0"/>
                <a:cs typeface="Courier New" panose="02070309020205020404" pitchFamily="49" charset="0"/>
              </a:rPr>
              <a:t>|</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a:solidFill>
                  <a:srgbClr val="666600"/>
                </a:solidFill>
                <a:latin typeface="Courier New" panose="02070309020205020404" pitchFamily="49" charset="0"/>
                <a:cs typeface="Courier New" panose="02070309020205020404" pitchFamily="49" charset="0"/>
              </a:rPr>
              <a:t>&lt;</a:t>
            </a:r>
            <a:r>
              <a:rPr lang="en-US" altLang="en-US" sz="1400" dirty="0">
                <a:solidFill>
                  <a:srgbClr val="000000"/>
                </a:solidFill>
                <a:latin typeface="Courier New" panose="02070309020205020404" pitchFamily="49" charset="0"/>
                <a:cs typeface="Courier New" panose="02070309020205020404" pitchFamily="49" charset="0"/>
              </a:rPr>
              <a:t>span id</a:t>
            </a:r>
            <a:r>
              <a:rPr lang="en-US" altLang="en-US" sz="1400" dirty="0">
                <a:solidFill>
                  <a:srgbClr val="666600"/>
                </a:solidFill>
                <a:latin typeface="Courier New" panose="02070309020205020404" pitchFamily="49" charset="0"/>
                <a:cs typeface="Courier New" panose="02070309020205020404" pitchFamily="49" charset="0"/>
              </a:rPr>
              <a:t>=</a:t>
            </a:r>
            <a:r>
              <a:rPr lang="en-US" altLang="en-US" sz="1400" dirty="0">
                <a:solidFill>
                  <a:srgbClr val="008800"/>
                </a:solidFill>
                <a:latin typeface="Courier New" panose="02070309020205020404" pitchFamily="49" charset="0"/>
                <a:cs typeface="Courier New" panose="02070309020205020404" pitchFamily="49" charset="0"/>
              </a:rPr>
              <a:t>'</a:t>
            </a:r>
            <a:r>
              <a:rPr lang="en-US" altLang="en-US" sz="1400" dirty="0" err="1">
                <a:solidFill>
                  <a:srgbClr val="008800"/>
                </a:solidFill>
                <a:latin typeface="Courier New" panose="02070309020205020404" pitchFamily="49" charset="0"/>
                <a:cs typeface="Courier New" panose="02070309020205020404" pitchFamily="49" charset="0"/>
              </a:rPr>
              <a:t>userInfoName</a:t>
            </a:r>
            <a:r>
              <a:rPr lang="en-US" altLang="en-US" sz="1400" dirty="0">
                <a:solidFill>
                  <a:srgbClr val="008800"/>
                </a:solidFill>
                <a:latin typeface="Courier New" panose="02070309020205020404" pitchFamily="49" charset="0"/>
                <a:cs typeface="Courier New" panose="02070309020205020404" pitchFamily="49" charset="0"/>
              </a:rPr>
              <a:t>'</a:t>
            </a:r>
            <a:r>
              <a:rPr lang="en-US" altLang="en-US" sz="1400" dirty="0">
                <a:solidFill>
                  <a:srgbClr val="666600"/>
                </a:solidFill>
                <a:latin typeface="Courier New" panose="02070309020205020404" pitchFamily="49" charset="0"/>
                <a:cs typeface="Courier New" panose="02070309020205020404" pitchFamily="49" charset="0"/>
              </a:rPr>
              <a:t>&gt;&lt;/</a:t>
            </a:r>
            <a:r>
              <a:rPr lang="en-US" altLang="en-US" sz="1400" dirty="0">
                <a:solidFill>
                  <a:srgbClr val="000000"/>
                </a:solidFill>
                <a:latin typeface="Courier New" panose="02070309020205020404" pitchFamily="49" charset="0"/>
                <a:cs typeface="Courier New" panose="02070309020205020404" pitchFamily="49" charset="0"/>
              </a:rPr>
              <a:t>span</a:t>
            </a:r>
            <a:r>
              <a:rPr lang="en-US" altLang="en-US" sz="1400" dirty="0" smtClean="0">
                <a:solidFill>
                  <a:srgbClr val="666600"/>
                </a:solidFill>
                <a:latin typeface="Courier New" panose="02070309020205020404" pitchFamily="49" charset="0"/>
                <a:cs typeface="Courier New" panose="02070309020205020404" pitchFamily="49" charset="0"/>
              </a:rPr>
              <a:t>&gt;</a:t>
            </a:r>
          </a:p>
          <a:p>
            <a:pPr marL="0" indent="0">
              <a:buNone/>
            </a:pPr>
            <a:r>
              <a:rPr lang="en-US" altLang="en-US" sz="1400" dirty="0">
                <a:solidFill>
                  <a:srgbClr val="666600"/>
                </a:solidFill>
                <a:latin typeface="Courier New" panose="02070309020205020404" pitchFamily="49" charset="0"/>
                <a:cs typeface="Courier New" panose="02070309020205020404" pitchFamily="49" charset="0"/>
              </a:rPr>
              <a:t> </a:t>
            </a:r>
            <a:r>
              <a:rPr lang="en-US" altLang="en-US" sz="1400" dirty="0" smtClean="0">
                <a:solidFill>
                  <a:srgbClr val="000000"/>
                </a:solidFill>
                <a:latin typeface="Courier New" panose="02070309020205020404" pitchFamily="49" charset="0"/>
                <a:cs typeface="Courier New" panose="02070309020205020404" pitchFamily="49" charset="0"/>
              </a:rPr>
              <a:t> </a:t>
            </a:r>
            <a:r>
              <a:rPr lang="en-US" altLang="en-US" sz="1400" dirty="0" err="1" smtClean="0">
                <a:solidFill>
                  <a:srgbClr val="000000"/>
                </a:solidFill>
                <a:latin typeface="Courier New" panose="02070309020205020404" pitchFamily="49" charset="0"/>
                <a:cs typeface="Courier New" panose="02070309020205020404" pitchFamily="49" charset="0"/>
              </a:rPr>
              <a:t>br</a:t>
            </a:r>
            <a:endParaRPr lang="en-US" altLang="en-US" sz="1400" dirty="0" smtClean="0">
              <a:solidFill>
                <a:srgbClr val="000000"/>
              </a:solidFill>
              <a:latin typeface="Courier New" panose="02070309020205020404" pitchFamily="49" charset="0"/>
              <a:cs typeface="Courier New" panose="02070309020205020404" pitchFamily="49" charset="0"/>
            </a:endParaRPr>
          </a:p>
          <a:p>
            <a:pPr marL="0" indent="0">
              <a:buNone/>
            </a:pP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smtClean="0">
                <a:solidFill>
                  <a:srgbClr val="000000"/>
                </a:solidFill>
                <a:latin typeface="Courier New" panose="02070309020205020404" pitchFamily="49" charset="0"/>
                <a:cs typeface="Courier New" panose="02070309020205020404" pitchFamily="49" charset="0"/>
              </a:rPr>
              <a:t> </a:t>
            </a:r>
            <a:r>
              <a:rPr lang="en-US" altLang="en-US" sz="1400" dirty="0">
                <a:solidFill>
                  <a:srgbClr val="000000"/>
                </a:solidFill>
                <a:latin typeface="Courier New" panose="02070309020205020404" pitchFamily="49" charset="0"/>
                <a:cs typeface="Courier New" panose="02070309020205020404" pitchFamily="49" charset="0"/>
              </a:rPr>
              <a:t>strong </a:t>
            </a:r>
            <a:r>
              <a:rPr lang="en-US" altLang="en-US" sz="1400" dirty="0">
                <a:solidFill>
                  <a:srgbClr val="660066"/>
                </a:solidFill>
                <a:latin typeface="Courier New" panose="02070309020205020404" pitchFamily="49" charset="0"/>
                <a:cs typeface="Courier New" panose="02070309020205020404" pitchFamily="49" charset="0"/>
              </a:rPr>
              <a:t>Age</a:t>
            </a:r>
            <a:r>
              <a:rPr lang="en-US" altLang="en-US" sz="1400" dirty="0" smtClean="0">
                <a:solidFill>
                  <a:srgbClr val="666600"/>
                </a:solidFill>
                <a:latin typeface="Courier New" panose="02070309020205020404" pitchFamily="49" charset="0"/>
                <a:cs typeface="Courier New" panose="02070309020205020404" pitchFamily="49" charset="0"/>
              </a:rPr>
              <a:t>:</a:t>
            </a:r>
          </a:p>
          <a:p>
            <a:pPr marL="0" indent="0">
              <a:buNone/>
            </a:pPr>
            <a:r>
              <a:rPr lang="en-US" altLang="en-US" sz="1400" dirty="0">
                <a:solidFill>
                  <a:srgbClr val="666600"/>
                </a:solidFill>
                <a:latin typeface="Courier New" panose="02070309020205020404" pitchFamily="49" charset="0"/>
                <a:cs typeface="Courier New" panose="02070309020205020404" pitchFamily="49" charset="0"/>
              </a:rPr>
              <a:t> </a:t>
            </a:r>
            <a:r>
              <a:rPr lang="en-US" altLang="en-US" sz="1400" dirty="0" smtClean="0">
                <a:solidFill>
                  <a:srgbClr val="000000"/>
                </a:solidFill>
                <a:latin typeface="Courier New" panose="02070309020205020404" pitchFamily="49" charset="0"/>
                <a:cs typeface="Courier New" panose="02070309020205020404" pitchFamily="49" charset="0"/>
              </a:rPr>
              <a:t> </a:t>
            </a:r>
            <a:r>
              <a:rPr lang="en-US" altLang="en-US" sz="1400" dirty="0">
                <a:solidFill>
                  <a:srgbClr val="666600"/>
                </a:solidFill>
                <a:latin typeface="Courier New" panose="02070309020205020404" pitchFamily="49" charset="0"/>
                <a:cs typeface="Courier New" panose="02070309020205020404" pitchFamily="49" charset="0"/>
              </a:rPr>
              <a:t>|</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a:solidFill>
                  <a:srgbClr val="666600"/>
                </a:solidFill>
                <a:latin typeface="Courier New" panose="02070309020205020404" pitchFamily="49" charset="0"/>
                <a:cs typeface="Courier New" panose="02070309020205020404" pitchFamily="49" charset="0"/>
              </a:rPr>
              <a:t>&lt;</a:t>
            </a:r>
            <a:r>
              <a:rPr lang="en-US" altLang="en-US" sz="1400" dirty="0">
                <a:solidFill>
                  <a:srgbClr val="000000"/>
                </a:solidFill>
                <a:latin typeface="Courier New" panose="02070309020205020404" pitchFamily="49" charset="0"/>
                <a:cs typeface="Courier New" panose="02070309020205020404" pitchFamily="49" charset="0"/>
              </a:rPr>
              <a:t>span id</a:t>
            </a:r>
            <a:r>
              <a:rPr lang="en-US" altLang="en-US" sz="1400" dirty="0">
                <a:solidFill>
                  <a:srgbClr val="666600"/>
                </a:solidFill>
                <a:latin typeface="Courier New" panose="02070309020205020404" pitchFamily="49" charset="0"/>
                <a:cs typeface="Courier New" panose="02070309020205020404" pitchFamily="49" charset="0"/>
              </a:rPr>
              <a:t>=</a:t>
            </a:r>
            <a:r>
              <a:rPr lang="en-US" altLang="en-US" sz="1400" dirty="0">
                <a:solidFill>
                  <a:srgbClr val="008800"/>
                </a:solidFill>
                <a:latin typeface="Courier New" panose="02070309020205020404" pitchFamily="49" charset="0"/>
                <a:cs typeface="Courier New" panose="02070309020205020404" pitchFamily="49" charset="0"/>
              </a:rPr>
              <a:t>'</a:t>
            </a:r>
            <a:r>
              <a:rPr lang="en-US" altLang="en-US" sz="1400" dirty="0" err="1">
                <a:solidFill>
                  <a:srgbClr val="008800"/>
                </a:solidFill>
                <a:latin typeface="Courier New" panose="02070309020205020404" pitchFamily="49" charset="0"/>
                <a:cs typeface="Courier New" panose="02070309020205020404" pitchFamily="49" charset="0"/>
              </a:rPr>
              <a:t>userInfoAge</a:t>
            </a:r>
            <a:r>
              <a:rPr lang="en-US" altLang="en-US" sz="1400" dirty="0">
                <a:solidFill>
                  <a:srgbClr val="008800"/>
                </a:solidFill>
                <a:latin typeface="Courier New" panose="02070309020205020404" pitchFamily="49" charset="0"/>
                <a:cs typeface="Courier New" panose="02070309020205020404" pitchFamily="49" charset="0"/>
              </a:rPr>
              <a:t>'</a:t>
            </a:r>
            <a:r>
              <a:rPr lang="en-US" altLang="en-US" sz="1400" dirty="0">
                <a:solidFill>
                  <a:srgbClr val="666600"/>
                </a:solidFill>
                <a:latin typeface="Courier New" panose="02070309020205020404" pitchFamily="49" charset="0"/>
                <a:cs typeface="Courier New" panose="02070309020205020404" pitchFamily="49" charset="0"/>
              </a:rPr>
              <a:t>&gt;&lt;/</a:t>
            </a:r>
            <a:r>
              <a:rPr lang="en-US" altLang="en-US" sz="1400" dirty="0">
                <a:solidFill>
                  <a:srgbClr val="000000"/>
                </a:solidFill>
                <a:latin typeface="Courier New" panose="02070309020205020404" pitchFamily="49" charset="0"/>
                <a:cs typeface="Courier New" panose="02070309020205020404" pitchFamily="49" charset="0"/>
              </a:rPr>
              <a:t>span</a:t>
            </a:r>
            <a:r>
              <a:rPr lang="en-US" altLang="en-US" sz="1400" dirty="0" smtClean="0">
                <a:solidFill>
                  <a:srgbClr val="666600"/>
                </a:solidFill>
                <a:latin typeface="Courier New" panose="02070309020205020404" pitchFamily="49" charset="0"/>
                <a:cs typeface="Courier New" panose="02070309020205020404" pitchFamily="49" charset="0"/>
              </a:rPr>
              <a:t>&gt;</a:t>
            </a:r>
          </a:p>
          <a:p>
            <a:pPr marL="0" indent="0">
              <a:buNone/>
            </a:pPr>
            <a:r>
              <a:rPr lang="en-US" altLang="en-US" sz="1400" dirty="0">
                <a:solidFill>
                  <a:srgbClr val="666600"/>
                </a:solidFill>
                <a:latin typeface="Courier New" panose="02070309020205020404" pitchFamily="49" charset="0"/>
                <a:cs typeface="Courier New" panose="02070309020205020404" pitchFamily="49" charset="0"/>
              </a:rPr>
              <a:t> </a:t>
            </a:r>
            <a:r>
              <a:rPr lang="en-US" altLang="en-US" sz="1400" dirty="0" smtClean="0">
                <a:solidFill>
                  <a:srgbClr val="000000"/>
                </a:solidFill>
                <a:latin typeface="Courier New" panose="02070309020205020404" pitchFamily="49" charset="0"/>
                <a:cs typeface="Courier New" panose="02070309020205020404" pitchFamily="49" charset="0"/>
              </a:rPr>
              <a:t> </a:t>
            </a:r>
            <a:r>
              <a:rPr lang="en-US" altLang="en-US" sz="1400" dirty="0" err="1" smtClean="0">
                <a:solidFill>
                  <a:srgbClr val="000000"/>
                </a:solidFill>
                <a:latin typeface="Courier New" panose="02070309020205020404" pitchFamily="49" charset="0"/>
                <a:cs typeface="Courier New" panose="02070309020205020404" pitchFamily="49" charset="0"/>
              </a:rPr>
              <a:t>br</a:t>
            </a:r>
            <a:endParaRPr lang="en-US" altLang="en-US" sz="1400" dirty="0" smtClean="0">
              <a:solidFill>
                <a:srgbClr val="000000"/>
              </a:solidFill>
              <a:latin typeface="Courier New" panose="02070309020205020404" pitchFamily="49" charset="0"/>
              <a:cs typeface="Courier New" panose="02070309020205020404" pitchFamily="49" charset="0"/>
            </a:endParaRPr>
          </a:p>
          <a:p>
            <a:pPr marL="0" indent="0">
              <a:buNone/>
            </a:pP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smtClean="0">
                <a:solidFill>
                  <a:srgbClr val="000000"/>
                </a:solidFill>
                <a:latin typeface="Courier New" panose="02070309020205020404" pitchFamily="49" charset="0"/>
                <a:cs typeface="Courier New" panose="02070309020205020404" pitchFamily="49" charset="0"/>
              </a:rPr>
              <a:t> </a:t>
            </a:r>
            <a:r>
              <a:rPr lang="en-US" altLang="en-US" sz="1400" dirty="0">
                <a:solidFill>
                  <a:srgbClr val="000000"/>
                </a:solidFill>
                <a:latin typeface="Courier New" panose="02070309020205020404" pitchFamily="49" charset="0"/>
                <a:cs typeface="Courier New" panose="02070309020205020404" pitchFamily="49" charset="0"/>
              </a:rPr>
              <a:t>strong </a:t>
            </a:r>
            <a:r>
              <a:rPr lang="en-US" altLang="en-US" sz="1400" dirty="0">
                <a:solidFill>
                  <a:srgbClr val="660066"/>
                </a:solidFill>
                <a:latin typeface="Courier New" panose="02070309020205020404" pitchFamily="49" charset="0"/>
                <a:cs typeface="Courier New" panose="02070309020205020404" pitchFamily="49" charset="0"/>
              </a:rPr>
              <a:t>Gender</a:t>
            </a:r>
            <a:r>
              <a:rPr lang="en-US" altLang="en-US" sz="1400" dirty="0">
                <a:solidFill>
                  <a:srgbClr val="666600"/>
                </a:solidFill>
                <a:latin typeface="Courier New" panose="02070309020205020404" pitchFamily="49" charset="0"/>
                <a:cs typeface="Courier New" panose="02070309020205020404" pitchFamily="49" charset="0"/>
              </a:rPr>
              <a:t>:</a:t>
            </a:r>
            <a:r>
              <a:rPr lang="en-US" altLang="en-US" sz="1400" dirty="0">
                <a:solidFill>
                  <a:srgbClr val="000000"/>
                </a:solidFill>
                <a:latin typeface="Courier New" panose="02070309020205020404" pitchFamily="49" charset="0"/>
                <a:cs typeface="Courier New" panose="02070309020205020404" pitchFamily="49" charset="0"/>
              </a:rPr>
              <a:t> </a:t>
            </a:r>
            <a:endParaRPr lang="en-US" altLang="en-US" sz="1400" dirty="0" smtClean="0">
              <a:solidFill>
                <a:srgbClr val="000000"/>
              </a:solidFill>
              <a:latin typeface="Courier New" panose="02070309020205020404" pitchFamily="49" charset="0"/>
              <a:cs typeface="Courier New" panose="02070309020205020404" pitchFamily="49" charset="0"/>
            </a:endParaRPr>
          </a:p>
          <a:p>
            <a:pPr marL="0" indent="0">
              <a:buNone/>
            </a:pP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smtClean="0">
                <a:solidFill>
                  <a:srgbClr val="000000"/>
                </a:solidFill>
                <a:latin typeface="Courier New" panose="02070309020205020404" pitchFamily="49" charset="0"/>
                <a:cs typeface="Courier New" panose="02070309020205020404" pitchFamily="49" charset="0"/>
              </a:rPr>
              <a:t> </a:t>
            </a:r>
            <a:r>
              <a:rPr lang="en-US" altLang="en-US" sz="1400" dirty="0" smtClean="0">
                <a:solidFill>
                  <a:srgbClr val="666600"/>
                </a:solidFill>
                <a:latin typeface="Courier New" panose="02070309020205020404" pitchFamily="49" charset="0"/>
                <a:cs typeface="Courier New" panose="02070309020205020404" pitchFamily="49" charset="0"/>
              </a:rPr>
              <a:t>|</a:t>
            </a:r>
            <a:r>
              <a:rPr lang="en-US" altLang="en-US" sz="1400" dirty="0" smtClean="0">
                <a:solidFill>
                  <a:srgbClr val="000000"/>
                </a:solidFill>
                <a:latin typeface="Courier New" panose="02070309020205020404" pitchFamily="49" charset="0"/>
                <a:cs typeface="Courier New" panose="02070309020205020404" pitchFamily="49" charset="0"/>
              </a:rPr>
              <a:t> </a:t>
            </a:r>
            <a:r>
              <a:rPr lang="en-US" altLang="en-US" sz="1400" dirty="0">
                <a:solidFill>
                  <a:srgbClr val="666600"/>
                </a:solidFill>
                <a:latin typeface="Courier New" panose="02070309020205020404" pitchFamily="49" charset="0"/>
                <a:cs typeface="Courier New" panose="02070309020205020404" pitchFamily="49" charset="0"/>
              </a:rPr>
              <a:t>&lt;</a:t>
            </a:r>
            <a:r>
              <a:rPr lang="en-US" altLang="en-US" sz="1400" dirty="0">
                <a:solidFill>
                  <a:srgbClr val="000000"/>
                </a:solidFill>
                <a:latin typeface="Courier New" panose="02070309020205020404" pitchFamily="49" charset="0"/>
                <a:cs typeface="Courier New" panose="02070309020205020404" pitchFamily="49" charset="0"/>
              </a:rPr>
              <a:t>span id</a:t>
            </a:r>
            <a:r>
              <a:rPr lang="en-US" altLang="en-US" sz="1400" dirty="0">
                <a:solidFill>
                  <a:srgbClr val="666600"/>
                </a:solidFill>
                <a:latin typeface="Courier New" panose="02070309020205020404" pitchFamily="49" charset="0"/>
                <a:cs typeface="Courier New" panose="02070309020205020404" pitchFamily="49" charset="0"/>
              </a:rPr>
              <a:t>=</a:t>
            </a:r>
            <a:r>
              <a:rPr lang="en-US" altLang="en-US" sz="1400" dirty="0">
                <a:solidFill>
                  <a:srgbClr val="008800"/>
                </a:solidFill>
                <a:latin typeface="Courier New" panose="02070309020205020404" pitchFamily="49" charset="0"/>
                <a:cs typeface="Courier New" panose="02070309020205020404" pitchFamily="49" charset="0"/>
              </a:rPr>
              <a:t>'</a:t>
            </a:r>
            <a:r>
              <a:rPr lang="en-US" altLang="en-US" sz="1400" dirty="0" err="1">
                <a:solidFill>
                  <a:srgbClr val="008800"/>
                </a:solidFill>
                <a:latin typeface="Courier New" panose="02070309020205020404" pitchFamily="49" charset="0"/>
                <a:cs typeface="Courier New" panose="02070309020205020404" pitchFamily="49" charset="0"/>
              </a:rPr>
              <a:t>userInfoGender</a:t>
            </a:r>
            <a:r>
              <a:rPr lang="en-US" altLang="en-US" sz="1400" dirty="0">
                <a:solidFill>
                  <a:srgbClr val="008800"/>
                </a:solidFill>
                <a:latin typeface="Courier New" panose="02070309020205020404" pitchFamily="49" charset="0"/>
                <a:cs typeface="Courier New" panose="02070309020205020404" pitchFamily="49" charset="0"/>
              </a:rPr>
              <a:t>'</a:t>
            </a:r>
            <a:r>
              <a:rPr lang="en-US" altLang="en-US" sz="1400" dirty="0">
                <a:solidFill>
                  <a:srgbClr val="666600"/>
                </a:solidFill>
                <a:latin typeface="Courier New" panose="02070309020205020404" pitchFamily="49" charset="0"/>
                <a:cs typeface="Courier New" panose="02070309020205020404" pitchFamily="49" charset="0"/>
              </a:rPr>
              <a:t>&gt;&lt;/</a:t>
            </a:r>
            <a:r>
              <a:rPr lang="en-US" altLang="en-US" sz="1400" dirty="0">
                <a:solidFill>
                  <a:srgbClr val="000000"/>
                </a:solidFill>
                <a:latin typeface="Courier New" panose="02070309020205020404" pitchFamily="49" charset="0"/>
                <a:cs typeface="Courier New" panose="02070309020205020404" pitchFamily="49" charset="0"/>
              </a:rPr>
              <a:t>span</a:t>
            </a:r>
            <a:r>
              <a:rPr lang="en-US" altLang="en-US" sz="1400" dirty="0" smtClean="0">
                <a:solidFill>
                  <a:srgbClr val="666600"/>
                </a:solidFill>
                <a:latin typeface="Courier New" panose="02070309020205020404" pitchFamily="49" charset="0"/>
                <a:cs typeface="Courier New" panose="02070309020205020404" pitchFamily="49" charset="0"/>
              </a:rPr>
              <a:t>&gt;</a:t>
            </a:r>
          </a:p>
          <a:p>
            <a:pPr marL="0" indent="0">
              <a:buNone/>
            </a:pPr>
            <a:r>
              <a:rPr lang="en-US" altLang="en-US" sz="1400" dirty="0">
                <a:solidFill>
                  <a:srgbClr val="666600"/>
                </a:solidFill>
                <a:latin typeface="Courier New" panose="02070309020205020404" pitchFamily="49" charset="0"/>
                <a:cs typeface="Courier New" panose="02070309020205020404" pitchFamily="49" charset="0"/>
              </a:rPr>
              <a:t> </a:t>
            </a:r>
            <a:r>
              <a:rPr lang="en-US" altLang="en-US" sz="1400" dirty="0" smtClean="0">
                <a:solidFill>
                  <a:srgbClr val="000000"/>
                </a:solidFill>
                <a:latin typeface="Courier New" panose="02070309020205020404" pitchFamily="49" charset="0"/>
                <a:cs typeface="Courier New" panose="02070309020205020404" pitchFamily="49" charset="0"/>
              </a:rPr>
              <a:t> </a:t>
            </a:r>
            <a:r>
              <a:rPr lang="en-US" altLang="en-US" sz="1400" dirty="0" err="1" smtClean="0">
                <a:solidFill>
                  <a:srgbClr val="000000"/>
                </a:solidFill>
                <a:latin typeface="Courier New" panose="02070309020205020404" pitchFamily="49" charset="0"/>
                <a:cs typeface="Courier New" panose="02070309020205020404" pitchFamily="49" charset="0"/>
              </a:rPr>
              <a:t>br</a:t>
            </a:r>
            <a:endParaRPr lang="en-US" altLang="en-US" sz="1400" dirty="0" smtClean="0">
              <a:solidFill>
                <a:srgbClr val="000000"/>
              </a:solidFill>
              <a:latin typeface="Courier New" panose="02070309020205020404" pitchFamily="49" charset="0"/>
              <a:cs typeface="Courier New" panose="02070309020205020404" pitchFamily="49" charset="0"/>
            </a:endParaRPr>
          </a:p>
          <a:p>
            <a:pPr marL="0" indent="0">
              <a:buNone/>
            </a:pP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smtClean="0">
                <a:solidFill>
                  <a:srgbClr val="000000"/>
                </a:solidFill>
                <a:latin typeface="Courier New" panose="02070309020205020404" pitchFamily="49" charset="0"/>
                <a:cs typeface="Courier New" panose="02070309020205020404" pitchFamily="49" charset="0"/>
              </a:rPr>
              <a:t> </a:t>
            </a:r>
            <a:r>
              <a:rPr lang="en-US" altLang="en-US" sz="1400" dirty="0">
                <a:solidFill>
                  <a:srgbClr val="000000"/>
                </a:solidFill>
                <a:latin typeface="Courier New" panose="02070309020205020404" pitchFamily="49" charset="0"/>
                <a:cs typeface="Courier New" panose="02070309020205020404" pitchFamily="49" charset="0"/>
              </a:rPr>
              <a:t>strong </a:t>
            </a:r>
            <a:r>
              <a:rPr lang="en-US" altLang="en-US" sz="1400" dirty="0">
                <a:solidFill>
                  <a:srgbClr val="660066"/>
                </a:solidFill>
                <a:latin typeface="Courier New" panose="02070309020205020404" pitchFamily="49" charset="0"/>
                <a:cs typeface="Courier New" panose="02070309020205020404" pitchFamily="49" charset="0"/>
              </a:rPr>
              <a:t>Location</a:t>
            </a:r>
            <a:r>
              <a:rPr lang="en-US" altLang="en-US" sz="1400" dirty="0" smtClean="0">
                <a:solidFill>
                  <a:srgbClr val="666600"/>
                </a:solidFill>
                <a:latin typeface="Courier New" panose="02070309020205020404" pitchFamily="49" charset="0"/>
                <a:cs typeface="Courier New" panose="02070309020205020404" pitchFamily="49" charset="0"/>
              </a:rPr>
              <a:t>:</a:t>
            </a:r>
          </a:p>
          <a:p>
            <a:pPr marL="0" indent="0">
              <a:buNone/>
            </a:pPr>
            <a:r>
              <a:rPr lang="en-US" altLang="en-US" sz="1400" dirty="0">
                <a:solidFill>
                  <a:srgbClr val="666600"/>
                </a:solidFill>
                <a:latin typeface="Courier New" panose="02070309020205020404" pitchFamily="49" charset="0"/>
                <a:cs typeface="Courier New" panose="02070309020205020404" pitchFamily="49" charset="0"/>
              </a:rPr>
              <a:t> </a:t>
            </a:r>
            <a:r>
              <a:rPr lang="en-US" altLang="en-US" sz="1400" dirty="0" smtClean="0">
                <a:solidFill>
                  <a:srgbClr val="000000"/>
                </a:solidFill>
                <a:latin typeface="Courier New" panose="02070309020205020404" pitchFamily="49" charset="0"/>
                <a:cs typeface="Courier New" panose="02070309020205020404" pitchFamily="49" charset="0"/>
              </a:rPr>
              <a:t> </a:t>
            </a:r>
            <a:r>
              <a:rPr lang="en-US" altLang="en-US" sz="1400" dirty="0">
                <a:solidFill>
                  <a:srgbClr val="666600"/>
                </a:solidFill>
                <a:latin typeface="Courier New" panose="02070309020205020404" pitchFamily="49" charset="0"/>
                <a:cs typeface="Courier New" panose="02070309020205020404" pitchFamily="49" charset="0"/>
              </a:rPr>
              <a:t>|</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a:solidFill>
                  <a:srgbClr val="666600"/>
                </a:solidFill>
                <a:latin typeface="Courier New" panose="02070309020205020404" pitchFamily="49" charset="0"/>
                <a:cs typeface="Courier New" panose="02070309020205020404" pitchFamily="49" charset="0"/>
              </a:rPr>
              <a:t>&lt;</a:t>
            </a:r>
            <a:r>
              <a:rPr lang="en-US" altLang="en-US" sz="1400" dirty="0">
                <a:solidFill>
                  <a:srgbClr val="000000"/>
                </a:solidFill>
                <a:latin typeface="Courier New" panose="02070309020205020404" pitchFamily="49" charset="0"/>
                <a:cs typeface="Courier New" panose="02070309020205020404" pitchFamily="49" charset="0"/>
              </a:rPr>
              <a:t>span id</a:t>
            </a:r>
            <a:r>
              <a:rPr lang="en-US" altLang="en-US" sz="1400" dirty="0">
                <a:solidFill>
                  <a:srgbClr val="666600"/>
                </a:solidFill>
                <a:latin typeface="Courier New" panose="02070309020205020404" pitchFamily="49" charset="0"/>
                <a:cs typeface="Courier New" panose="02070309020205020404" pitchFamily="49" charset="0"/>
              </a:rPr>
              <a:t>=</a:t>
            </a:r>
            <a:r>
              <a:rPr lang="en-US" altLang="en-US" sz="1400" dirty="0">
                <a:solidFill>
                  <a:srgbClr val="008800"/>
                </a:solidFill>
                <a:latin typeface="Courier New" panose="02070309020205020404" pitchFamily="49" charset="0"/>
                <a:cs typeface="Courier New" panose="02070309020205020404" pitchFamily="49" charset="0"/>
              </a:rPr>
              <a:t>'</a:t>
            </a:r>
            <a:r>
              <a:rPr lang="en-US" altLang="en-US" sz="1400" dirty="0" err="1">
                <a:solidFill>
                  <a:srgbClr val="008800"/>
                </a:solidFill>
                <a:latin typeface="Courier New" panose="02070309020205020404" pitchFamily="49" charset="0"/>
                <a:cs typeface="Courier New" panose="02070309020205020404" pitchFamily="49" charset="0"/>
              </a:rPr>
              <a:t>userInfoLocation</a:t>
            </a:r>
            <a:r>
              <a:rPr lang="en-US" altLang="en-US" sz="1400" dirty="0">
                <a:solidFill>
                  <a:srgbClr val="008800"/>
                </a:solidFill>
                <a:latin typeface="Courier New" panose="02070309020205020404" pitchFamily="49" charset="0"/>
                <a:cs typeface="Courier New" panose="02070309020205020404" pitchFamily="49" charset="0"/>
              </a:rPr>
              <a:t>'</a:t>
            </a:r>
            <a:r>
              <a:rPr lang="en-US" altLang="en-US" sz="1400" dirty="0">
                <a:solidFill>
                  <a:srgbClr val="666600"/>
                </a:solidFill>
                <a:latin typeface="Courier New" panose="02070309020205020404" pitchFamily="49" charset="0"/>
                <a:cs typeface="Courier New" panose="02070309020205020404" pitchFamily="49" charset="0"/>
              </a:rPr>
              <a:t>&gt;&lt;/</a:t>
            </a:r>
            <a:r>
              <a:rPr lang="en-US" altLang="en-US" sz="1400" dirty="0">
                <a:solidFill>
                  <a:srgbClr val="000000"/>
                </a:solidFill>
                <a:latin typeface="Courier New" panose="02070309020205020404" pitchFamily="49" charset="0"/>
                <a:cs typeface="Courier New" panose="02070309020205020404" pitchFamily="49" charset="0"/>
              </a:rPr>
              <a:t>span</a:t>
            </a:r>
            <a:r>
              <a:rPr lang="en-US" altLang="en-US" sz="1400" dirty="0" smtClean="0">
                <a:solidFill>
                  <a:srgbClr val="666600"/>
                </a:solidFill>
                <a:latin typeface="Courier New" panose="02070309020205020404" pitchFamily="49" charset="0"/>
                <a:cs typeface="Courier New" panose="02070309020205020404" pitchFamily="49" charset="0"/>
              </a:rPr>
              <a:t>&gt;</a:t>
            </a:r>
          </a:p>
          <a:p>
            <a:pPr marL="0" indent="0">
              <a:buNone/>
            </a:pPr>
            <a:r>
              <a:rPr lang="en-US" altLang="en-US" sz="1400" dirty="0" smtClean="0">
                <a:solidFill>
                  <a:srgbClr val="880000"/>
                </a:solidFill>
                <a:latin typeface="Courier New" panose="02070309020205020404" pitchFamily="49" charset="0"/>
                <a:cs typeface="Courier New" panose="02070309020205020404" pitchFamily="49" charset="0"/>
              </a:rPr>
              <a:t>// </a:t>
            </a:r>
            <a:r>
              <a:rPr lang="en-US" altLang="en-US" sz="1400" dirty="0">
                <a:solidFill>
                  <a:srgbClr val="880000"/>
                </a:solidFill>
                <a:latin typeface="Courier New" panose="02070309020205020404" pitchFamily="49" charset="0"/>
                <a:cs typeface="Courier New" panose="02070309020205020404" pitchFamily="49" charset="0"/>
              </a:rPr>
              <a:t>/USER INFO</a:t>
            </a:r>
            <a:r>
              <a:rPr lang="en-US" altLang="en-US" sz="1400" dirty="0"/>
              <a:t> </a:t>
            </a:r>
            <a:endParaRPr lang="en-US" altLang="en-US" sz="1400" dirty="0">
              <a:latin typeface="Arial" panose="020B0604020202020204" pitchFamily="34" charset="0"/>
            </a:endParaRPr>
          </a:p>
          <a:p>
            <a:pPr marL="0" indent="0">
              <a:buNone/>
            </a:pPr>
            <a:endParaRPr lang="en-US" sz="1400" dirty="0"/>
          </a:p>
        </p:txBody>
      </p:sp>
    </p:spTree>
    <p:extLst>
      <p:ext uri="{BB962C8B-B14F-4D97-AF65-F5344CB8AC3E}">
        <p14:creationId xmlns:p14="http://schemas.microsoft.com/office/powerpoint/2010/main" val="2492617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1- Use </a:t>
            </a:r>
            <a:r>
              <a:rPr lang="en-US" sz="4000" dirty="0"/>
              <a:t>HTTP Methods Explicitly</a:t>
            </a:r>
          </a:p>
        </p:txBody>
      </p:sp>
      <p:sp>
        <p:nvSpPr>
          <p:cNvPr id="3" name="Content Placeholder 2"/>
          <p:cNvSpPr>
            <a:spLocks noGrp="1"/>
          </p:cNvSpPr>
          <p:nvPr>
            <p:ph idx="1"/>
          </p:nvPr>
        </p:nvSpPr>
        <p:spPr>
          <a:xfrm>
            <a:off x="228600" y="1600200"/>
            <a:ext cx="8686800" cy="4525963"/>
          </a:xfrm>
        </p:spPr>
        <p:txBody>
          <a:bodyPr>
            <a:normAutofit fontScale="92500"/>
          </a:bodyPr>
          <a:lstStyle/>
          <a:p>
            <a:r>
              <a:rPr lang="en-US" sz="2600" dirty="0"/>
              <a:t>This one's </a:t>
            </a:r>
            <a:r>
              <a:rPr lang="en-US" sz="2600" dirty="0" smtClean="0"/>
              <a:t>straightforward</a:t>
            </a:r>
            <a:r>
              <a:rPr lang="en-US" sz="2600" dirty="0"/>
              <a:t>. To retrieve data, you use </a:t>
            </a:r>
            <a:r>
              <a:rPr lang="en-US" sz="2600" dirty="0" smtClean="0"/>
              <a:t>the http GET</a:t>
            </a:r>
            <a:r>
              <a:rPr lang="en-US" sz="2600" dirty="0"/>
              <a:t>. To create data, you use POST. To update or change data, you use </a:t>
            </a:r>
            <a:r>
              <a:rPr lang="en-US" sz="2600" dirty="0" smtClean="0"/>
              <a:t>PUT. </a:t>
            </a:r>
            <a:r>
              <a:rPr lang="en-US" sz="2600" dirty="0"/>
              <a:t>To delete data you use </a:t>
            </a:r>
            <a:r>
              <a:rPr lang="en-US" sz="2600" dirty="0" smtClean="0"/>
              <a:t>DELETE (from the perspective of the server). </a:t>
            </a:r>
          </a:p>
          <a:p>
            <a:r>
              <a:rPr lang="en-US" sz="2600" dirty="0" smtClean="0"/>
              <a:t>So </a:t>
            </a:r>
            <a:r>
              <a:rPr lang="en-US" sz="2600" dirty="0"/>
              <a:t>for example, this once-common approach is not a good one:</a:t>
            </a:r>
          </a:p>
          <a:p>
            <a:pPr marL="0" indent="0">
              <a:buNone/>
            </a:pPr>
            <a:r>
              <a:rPr lang="en-US" sz="2400" dirty="0">
                <a:solidFill>
                  <a:schemeClr val="accent1">
                    <a:lumMod val="75000"/>
                  </a:schemeClr>
                </a:solidFill>
                <a:latin typeface="Consolas" panose="020B0609020204030204" pitchFamily="49" charset="0"/>
              </a:rPr>
              <a:t>http://www.domain.com/myservice/newuser.php?newuser=bob</a:t>
            </a:r>
          </a:p>
          <a:p>
            <a:r>
              <a:rPr lang="en-US" sz="2600" dirty="0"/>
              <a:t>That's an HTTP GET pretending to be a POST. You're </a:t>
            </a:r>
            <a:r>
              <a:rPr lang="en-US" sz="2600" dirty="0" err="1"/>
              <a:t>GET</a:t>
            </a:r>
            <a:r>
              <a:rPr lang="en-US" sz="2600" i="1" dirty="0" err="1"/>
              <a:t>ting</a:t>
            </a:r>
            <a:r>
              <a:rPr lang="en-US" sz="2600" dirty="0"/>
              <a:t> the web page and giving it data to store in a DB at the same time. </a:t>
            </a:r>
            <a:endParaRPr lang="en-US" sz="2600" dirty="0" smtClean="0"/>
          </a:p>
          <a:p>
            <a:r>
              <a:rPr lang="en-US" sz="2600" dirty="0" smtClean="0"/>
              <a:t>Instead</a:t>
            </a:r>
            <a:r>
              <a:rPr lang="en-US" sz="2600" dirty="0"/>
              <a:t>, create a </a:t>
            </a:r>
            <a:r>
              <a:rPr lang="en-US" sz="2600" dirty="0" err="1"/>
              <a:t>NewUser</a:t>
            </a:r>
            <a:r>
              <a:rPr lang="en-US" sz="2600" dirty="0"/>
              <a:t> service and POST to it.</a:t>
            </a:r>
          </a:p>
          <a:p>
            <a:endParaRPr lang="en-US" dirty="0"/>
          </a:p>
        </p:txBody>
      </p:sp>
    </p:spTree>
    <p:extLst>
      <p:ext uri="{BB962C8B-B14F-4D97-AF65-F5344CB8AC3E}">
        <p14:creationId xmlns:p14="http://schemas.microsoft.com/office/powerpoint/2010/main" val="20997948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304800" y="167789"/>
            <a:ext cx="3653244" cy="65927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extends</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layout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smtClean="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block content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h1</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title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p </a:t>
            </a:r>
            <a:r>
              <a:rPr kumimoji="0" lang="en-US" altLang="en-US" sz="11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Welcome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 </a:t>
            </a:r>
            <a:r>
              <a:rPr kumimoji="0" lang="en-US" altLang="en-US" sz="11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our</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test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 Wrapper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880000"/>
                </a:solidFill>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#wrapper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88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 USER INFO</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880000"/>
                </a:solidFill>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880000"/>
                </a:solidFill>
                <a:effectLst/>
                <a:latin typeface="Courier New" panose="02070309020205020404" pitchFamily="49" charset="0"/>
                <a:cs typeface="Courier New" panose="02070309020205020404" pitchFamily="49" charset="0"/>
              </a:rPr>
              <a:t>userInfo</a:t>
            </a:r>
            <a:endParaRPr kumimoji="0" lang="en-US" altLang="en-US" sz="11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h2 </a:t>
            </a:r>
            <a:r>
              <a:rPr kumimoji="0" lang="en-US" altLang="en-US" sz="11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User</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Info</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660066"/>
                </a:solidFill>
                <a:latin typeface="Courier New" panose="02070309020205020404" pitchFamily="49" charset="0"/>
                <a:cs typeface="Courier New" panose="02070309020205020404" pitchFamily="49" charset="0"/>
              </a:rPr>
              <a:t> </a:t>
            </a:r>
            <a:r>
              <a:rPr lang="en-US" altLang="en-US" sz="1100" dirty="0" smtClean="0">
                <a:solidFill>
                  <a:srgbClr val="660066"/>
                </a:solidFill>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p</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00"/>
                </a:solidFill>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strong </a:t>
            </a:r>
            <a:r>
              <a:rPr kumimoji="0" lang="en-US" altLang="en-US" sz="11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Name</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666600"/>
                </a:solidFill>
                <a:latin typeface="Courier New" panose="02070309020205020404" pitchFamily="49" charset="0"/>
                <a:cs typeface="Courier New" panose="02070309020205020404" pitchFamily="49" charset="0"/>
              </a:rPr>
              <a:t> </a:t>
            </a:r>
            <a:r>
              <a:rPr lang="en-US" altLang="en-US" sz="1100" dirty="0" smtClean="0">
                <a:solidFill>
                  <a:srgbClr val="666600"/>
                </a:solidFill>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&lt;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span id</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008800"/>
                </a:solidFill>
                <a:effectLst/>
                <a:latin typeface="Courier New" panose="02070309020205020404" pitchFamily="49" charset="0"/>
                <a:cs typeface="Courier New" panose="02070309020205020404" pitchFamily="49" charset="0"/>
              </a:rPr>
              <a:t>userInfoName</a:t>
            </a:r>
            <a:r>
              <a:rPr kumimoji="0" lang="en-US" altLang="en-US" sz="11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&gt;&lt;/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span</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666600"/>
                </a:solidFill>
                <a:latin typeface="Courier New" panose="02070309020205020404" pitchFamily="49" charset="0"/>
                <a:cs typeface="Courier New" panose="02070309020205020404" pitchFamily="49" charset="0"/>
              </a:rPr>
              <a:t> </a:t>
            </a:r>
            <a:r>
              <a:rPr lang="en-US" altLang="en-US" sz="1100" dirty="0" smtClean="0">
                <a:solidFill>
                  <a:srgbClr val="666600"/>
                </a:solidFill>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br</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00"/>
                </a:solidFill>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strong </a:t>
            </a:r>
            <a:r>
              <a:rPr kumimoji="0" lang="en-US" altLang="en-US" sz="11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Age</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666600"/>
                </a:solidFill>
                <a:latin typeface="Courier New" panose="02070309020205020404" pitchFamily="49" charset="0"/>
                <a:cs typeface="Courier New" panose="02070309020205020404" pitchFamily="49" charset="0"/>
              </a:rPr>
              <a:t> </a:t>
            </a:r>
            <a:r>
              <a:rPr lang="en-US" altLang="en-US" sz="1100" dirty="0" smtClean="0">
                <a:solidFill>
                  <a:srgbClr val="666600"/>
                </a:solidFill>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&lt;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span id</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008800"/>
                </a:solidFill>
                <a:effectLst/>
                <a:latin typeface="Courier New" panose="02070309020205020404" pitchFamily="49" charset="0"/>
                <a:cs typeface="Courier New" panose="02070309020205020404" pitchFamily="49" charset="0"/>
              </a:rPr>
              <a:t>userInfoAge</a:t>
            </a:r>
            <a:r>
              <a:rPr kumimoji="0" lang="en-US" altLang="en-US" sz="11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&gt;&lt;/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span</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666600"/>
                </a:solidFill>
                <a:latin typeface="Courier New" panose="02070309020205020404" pitchFamily="49" charset="0"/>
                <a:cs typeface="Courier New" panose="02070309020205020404" pitchFamily="49" charset="0"/>
              </a:rPr>
              <a:t> </a:t>
            </a:r>
            <a:r>
              <a:rPr lang="en-US" altLang="en-US" sz="1100" dirty="0" smtClean="0">
                <a:solidFill>
                  <a:srgbClr val="666600"/>
                </a:solidFill>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br</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00"/>
                </a:solidFill>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strong </a:t>
            </a:r>
            <a:r>
              <a:rPr kumimoji="0" lang="en-US" altLang="en-US" sz="11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Gender</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666600"/>
                </a:solidFill>
                <a:latin typeface="Courier New" panose="02070309020205020404" pitchFamily="49" charset="0"/>
                <a:cs typeface="Courier New" panose="02070309020205020404" pitchFamily="49" charset="0"/>
              </a:rPr>
              <a:t> </a:t>
            </a:r>
            <a:r>
              <a:rPr lang="en-US" altLang="en-US" sz="1100" dirty="0" smtClean="0">
                <a:solidFill>
                  <a:srgbClr val="666600"/>
                </a:solidFill>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&lt;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span id</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008800"/>
                </a:solidFill>
                <a:effectLst/>
                <a:latin typeface="Courier New" panose="02070309020205020404" pitchFamily="49" charset="0"/>
                <a:cs typeface="Courier New" panose="02070309020205020404" pitchFamily="49" charset="0"/>
              </a:rPr>
              <a:t>userInfoGender</a:t>
            </a:r>
            <a:r>
              <a:rPr kumimoji="0" lang="en-US" altLang="en-US" sz="11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&gt;&lt;/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span</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666600"/>
                </a:solidFill>
                <a:latin typeface="Courier New" panose="02070309020205020404" pitchFamily="49" charset="0"/>
                <a:cs typeface="Courier New" panose="02070309020205020404" pitchFamily="49" charset="0"/>
              </a:rPr>
              <a:t> </a:t>
            </a:r>
            <a:r>
              <a:rPr lang="en-US" altLang="en-US" sz="1100" dirty="0" smtClean="0">
                <a:solidFill>
                  <a:srgbClr val="666600"/>
                </a:solidFill>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br</a:t>
            </a:r>
            <a:endPar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00"/>
                </a:solidFill>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strong </a:t>
            </a:r>
            <a:r>
              <a:rPr kumimoji="0" lang="en-US" altLang="en-US" sz="11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Location</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666600"/>
                </a:solidFill>
                <a:latin typeface="Courier New" panose="02070309020205020404" pitchFamily="49" charset="0"/>
                <a:cs typeface="Courier New" panose="02070309020205020404" pitchFamily="49" charset="0"/>
              </a:rPr>
              <a:t> </a:t>
            </a:r>
            <a:r>
              <a:rPr lang="en-US" altLang="en-US" sz="1100" dirty="0" smtClean="0">
                <a:solidFill>
                  <a:srgbClr val="666600"/>
                </a:solidFill>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&lt;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span id</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008800"/>
                </a:solidFill>
                <a:effectLst/>
                <a:latin typeface="Courier New" panose="02070309020205020404" pitchFamily="49" charset="0"/>
                <a:cs typeface="Courier New" panose="02070309020205020404" pitchFamily="49" charset="0"/>
              </a:rPr>
              <a:t>userInfoLocation</a:t>
            </a:r>
            <a:r>
              <a:rPr kumimoji="0" lang="en-US" altLang="en-US" sz="11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&gt;&lt;/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span</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6666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 /USER INFO</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88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    // USER LIST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880000"/>
                </a:solidFill>
                <a:latin typeface="Courier New" panose="02070309020205020404" pitchFamily="49" charset="0"/>
                <a:cs typeface="Courier New" panose="02070309020205020404" pitchFamily="49" charset="0"/>
              </a:rPr>
              <a:t> </a:t>
            </a:r>
            <a:r>
              <a:rPr lang="en-US" altLang="en-US" sz="1100" dirty="0" smtClean="0">
                <a:solidFill>
                  <a:srgbClr val="880000"/>
                </a:solidFill>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h2 </a:t>
            </a:r>
            <a:r>
              <a:rPr kumimoji="0" lang="en-US" altLang="en-US" sz="11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User</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List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660066"/>
                </a:solidFill>
                <a:latin typeface="Courier New" panose="02070309020205020404" pitchFamily="49" charset="0"/>
                <a:cs typeface="Courier New" panose="02070309020205020404" pitchFamily="49" charset="0"/>
              </a:rPr>
              <a:t> </a:t>
            </a:r>
            <a:r>
              <a:rPr lang="en-US" altLang="en-US" sz="1100" dirty="0" smtClean="0">
                <a:solidFill>
                  <a:srgbClr val="660066"/>
                </a:solidFill>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880000"/>
                </a:solidFill>
                <a:effectLst/>
                <a:latin typeface="Courier New" panose="02070309020205020404" pitchFamily="49" charset="0"/>
                <a:cs typeface="Courier New" panose="02070309020205020404" pitchFamily="49" charset="0"/>
              </a:rPr>
              <a:t>userList</a:t>
            </a:r>
            <a:endParaRPr kumimoji="0" lang="en-US" altLang="en-US" sz="11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table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00"/>
                </a:solidFill>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thead</a:t>
            </a:r>
            <a:endPar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00"/>
                </a:solidFill>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UserName</a:t>
            </a:r>
            <a:endParaRPr kumimoji="0" lang="en-US" altLang="en-US" sz="11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660066"/>
                </a:solidFill>
                <a:latin typeface="Courier New" panose="02070309020205020404" pitchFamily="49" charset="0"/>
                <a:cs typeface="Courier New" panose="02070309020205020404" pitchFamily="49" charset="0"/>
              </a:rPr>
              <a:t> </a:t>
            </a:r>
            <a:r>
              <a:rPr lang="en-US" altLang="en-US" sz="1100" dirty="0" smtClean="0">
                <a:solidFill>
                  <a:srgbClr val="660066"/>
                </a:solidFill>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Email</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660066"/>
                </a:solidFill>
                <a:latin typeface="Courier New" panose="02070309020205020404" pitchFamily="49" charset="0"/>
                <a:cs typeface="Courier New" panose="02070309020205020404" pitchFamily="49" charset="0"/>
              </a:rPr>
              <a:t> </a:t>
            </a:r>
            <a:r>
              <a:rPr lang="en-US" altLang="en-US" sz="1100" dirty="0" smtClean="0">
                <a:solidFill>
                  <a:srgbClr val="660066"/>
                </a:solidFill>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Delete</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666600"/>
                </a:solidFill>
                <a:latin typeface="Courier New" panose="02070309020205020404" pitchFamily="49" charset="0"/>
                <a:cs typeface="Courier New" panose="02070309020205020404" pitchFamily="49" charset="0"/>
              </a:rPr>
              <a:t> </a:t>
            </a:r>
            <a:r>
              <a:rPr lang="en-US" altLang="en-US" sz="1100" dirty="0" smtClean="0">
                <a:solidFill>
                  <a:srgbClr val="666600"/>
                </a:solidFill>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tbody</a:t>
            </a:r>
            <a:endPar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 /USER LIST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880000"/>
                </a:solidFill>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 /WRAPPER</a:t>
            </a:r>
            <a:r>
              <a:rPr kumimoji="0" lang="en-US" altLang="en-US" sz="1100" b="0" i="0" u="none" strike="noStrike" cap="none" normalizeH="0" baseline="0" dirty="0" smtClean="0">
                <a:ln>
                  <a:noFill/>
                </a:ln>
                <a:solidFill>
                  <a:schemeClr val="tx1"/>
                </a:solidFill>
                <a:effectLst/>
              </a:rPr>
              <a:t> </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4933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1"/>
            <a:ext cx="8229600" cy="2209800"/>
          </a:xfrm>
        </p:spPr>
        <p:txBody>
          <a:bodyPr>
            <a:normAutofit/>
          </a:bodyPr>
          <a:lstStyle/>
          <a:p>
            <a:r>
              <a:rPr lang="en-US" sz="2800" dirty="0" smtClean="0">
                <a:hlinkClick r:id="rId2"/>
              </a:rPr>
              <a:t>http</a:t>
            </a:r>
            <a:r>
              <a:rPr lang="en-US" sz="2800" dirty="0">
                <a:hlinkClick r:id="rId2"/>
              </a:rPr>
              <a:t>://localhost:3000</a:t>
            </a:r>
            <a:r>
              <a:rPr lang="en-US" sz="2800" dirty="0"/>
              <a:t> </a:t>
            </a:r>
            <a:r>
              <a:rPr lang="en-US" sz="2800" dirty="0" smtClean="0"/>
              <a:t>you'll </a:t>
            </a:r>
            <a:r>
              <a:rPr lang="en-US" sz="2800" dirty="0"/>
              <a:t>see an unpopulated user info box floating over to the left</a:t>
            </a:r>
            <a:r>
              <a:rPr lang="en-US" sz="2800" dirty="0" smtClean="0"/>
              <a:t>.</a:t>
            </a:r>
          </a:p>
          <a:p>
            <a:r>
              <a:rPr lang="en-US" sz="2800" dirty="0" smtClean="0"/>
              <a:t>Click </a:t>
            </a:r>
            <a:r>
              <a:rPr lang="en-US" sz="2800" dirty="0"/>
              <a:t>on the “test1” username in your table, and it should populate that box with Bob's info.</a:t>
            </a:r>
          </a:p>
        </p:txBody>
      </p:sp>
      <p:pic>
        <p:nvPicPr>
          <p:cNvPr id="17410" name="Picture 2" descr="Restful Web App Screensho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590801"/>
            <a:ext cx="7148264" cy="3883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165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next PPT</a:t>
            </a:r>
            <a:endParaRPr lang="en-US" dirty="0"/>
          </a:p>
        </p:txBody>
      </p:sp>
      <p:sp>
        <p:nvSpPr>
          <p:cNvPr id="3" name="Content Placeholder 2"/>
          <p:cNvSpPr>
            <a:spLocks noGrp="1"/>
          </p:cNvSpPr>
          <p:nvPr>
            <p:ph idx="1"/>
          </p:nvPr>
        </p:nvSpPr>
        <p:spPr/>
        <p:txBody>
          <a:bodyPr/>
          <a:lstStyle/>
          <a:p>
            <a:r>
              <a:rPr lang="en-US" dirty="0" smtClean="0"/>
              <a:t>We </a:t>
            </a:r>
            <a:r>
              <a:rPr lang="en-US" smtClean="0"/>
              <a:t>will add some </a:t>
            </a:r>
            <a:r>
              <a:rPr lang="en-US" dirty="0"/>
              <a:t>more </a:t>
            </a:r>
            <a:r>
              <a:rPr lang="en-US"/>
              <a:t>users </a:t>
            </a:r>
            <a:r>
              <a:rPr lang="en-US" smtClean="0"/>
              <a:t>by </a:t>
            </a:r>
            <a:r>
              <a:rPr lang="en-US" dirty="0"/>
              <a:t>doing some AJAX posting.</a:t>
            </a:r>
          </a:p>
        </p:txBody>
      </p:sp>
    </p:spTree>
    <p:extLst>
      <p:ext uri="{BB962C8B-B14F-4D97-AF65-F5344CB8AC3E}">
        <p14:creationId xmlns:p14="http://schemas.microsoft.com/office/powerpoint/2010/main" val="4208452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2- Be </a:t>
            </a:r>
            <a:r>
              <a:rPr lang="en-US" sz="3600" dirty="0"/>
              <a:t>Stateless</a:t>
            </a:r>
          </a:p>
        </p:txBody>
      </p:sp>
      <p:sp>
        <p:nvSpPr>
          <p:cNvPr id="3" name="Content Placeholder 2"/>
          <p:cNvSpPr>
            <a:spLocks noGrp="1"/>
          </p:cNvSpPr>
          <p:nvPr>
            <p:ph idx="1"/>
          </p:nvPr>
        </p:nvSpPr>
        <p:spPr>
          <a:xfrm>
            <a:off x="457200" y="1143000"/>
            <a:ext cx="8229600" cy="4983163"/>
          </a:xfrm>
        </p:spPr>
        <p:txBody>
          <a:bodyPr>
            <a:normAutofit/>
          </a:bodyPr>
          <a:lstStyle/>
          <a:p>
            <a:r>
              <a:rPr lang="en-US" sz="1800" dirty="0"/>
              <a:t>This is a complicated concept but it boils down to “don't store state information on the server”. </a:t>
            </a:r>
            <a:r>
              <a:rPr lang="en-US" sz="1800" dirty="0" smtClean="0"/>
              <a:t>If </a:t>
            </a:r>
            <a:r>
              <a:rPr lang="en-US" sz="1800" dirty="0"/>
              <a:t>you must save state, save it on the client side via cookies or other methods</a:t>
            </a:r>
            <a:r>
              <a:rPr lang="en-US" sz="1800" dirty="0" smtClean="0"/>
              <a:t>. (Don’t confuse this with the idea of a web page that writes data to a database.) </a:t>
            </a:r>
          </a:p>
          <a:p>
            <a:r>
              <a:rPr lang="en-US" sz="1800" dirty="0" smtClean="0"/>
              <a:t>A </a:t>
            </a:r>
            <a:r>
              <a:rPr lang="en-US" sz="1800" dirty="0"/>
              <a:t>front-end framework like Angular </a:t>
            </a:r>
            <a:r>
              <a:rPr lang="en-US" sz="1800" dirty="0" smtClean="0"/>
              <a:t>(we will get to that later) </a:t>
            </a:r>
            <a:r>
              <a:rPr lang="en-US" sz="1800" dirty="0"/>
              <a:t>is particularly helpful here, as it creates an entire client-side MVC setup where you can save and manipulate the state of elements without hammering your server</a:t>
            </a:r>
            <a:r>
              <a:rPr lang="en-US" sz="1800" dirty="0" smtClean="0"/>
              <a:t>.</a:t>
            </a:r>
          </a:p>
          <a:p>
            <a:r>
              <a:rPr lang="en-US" sz="1800" dirty="0"/>
              <a:t>IBM gives a pagination </a:t>
            </a:r>
            <a:r>
              <a:rPr lang="en-US" sz="1800" dirty="0" smtClean="0"/>
              <a:t>example. </a:t>
            </a:r>
          </a:p>
          <a:p>
            <a:pPr lvl="1"/>
            <a:r>
              <a:rPr lang="en-US" sz="1800" dirty="0" smtClean="0"/>
              <a:t>A </a:t>
            </a:r>
            <a:r>
              <a:rPr lang="en-US" sz="1800" dirty="0" err="1"/>
              <a:t>stateful</a:t>
            </a:r>
            <a:r>
              <a:rPr lang="en-US" sz="1800" dirty="0"/>
              <a:t> design would hit a </a:t>
            </a:r>
            <a:r>
              <a:rPr lang="en-US" sz="1800" dirty="0" err="1"/>
              <a:t>deliverPage</a:t>
            </a:r>
            <a:r>
              <a:rPr lang="en-US" sz="1800" dirty="0"/>
              <a:t> service that's been keeping track of the page you're on, and delivers the next one. </a:t>
            </a:r>
            <a:endParaRPr lang="en-US" sz="1800" dirty="0" smtClean="0"/>
          </a:p>
          <a:p>
            <a:pPr lvl="1"/>
            <a:r>
              <a:rPr lang="en-US" sz="1800" dirty="0" smtClean="0"/>
              <a:t>A </a:t>
            </a:r>
            <a:r>
              <a:rPr lang="en-US" sz="1800" dirty="0"/>
              <a:t>Stateless design would populate </a:t>
            </a:r>
            <a:r>
              <a:rPr lang="en-US" sz="1800" dirty="0" err="1"/>
              <a:t>prevPage</a:t>
            </a:r>
            <a:r>
              <a:rPr lang="en-US" sz="1800" dirty="0"/>
              <a:t>, </a:t>
            </a:r>
            <a:r>
              <a:rPr lang="en-US" sz="1800" dirty="0" err="1"/>
              <a:t>currPage</a:t>
            </a:r>
            <a:r>
              <a:rPr lang="en-US" sz="1800" dirty="0"/>
              <a:t>, and </a:t>
            </a:r>
            <a:r>
              <a:rPr lang="en-US" sz="1800" dirty="0" err="1"/>
              <a:t>nextPage</a:t>
            </a:r>
            <a:r>
              <a:rPr lang="en-US" sz="1800" dirty="0"/>
              <a:t> data in the markup (hidden input fields, JavaScript variables, data- attributes, and so on), and then HTTP GET a </a:t>
            </a:r>
            <a:r>
              <a:rPr lang="en-US" sz="1800" dirty="0" err="1"/>
              <a:t>newPage</a:t>
            </a:r>
            <a:r>
              <a:rPr lang="en-US" sz="1800" dirty="0"/>
              <a:t> service using the </a:t>
            </a:r>
            <a:r>
              <a:rPr lang="en-US" sz="1800" dirty="0" err="1"/>
              <a:t>nextPage</a:t>
            </a:r>
            <a:r>
              <a:rPr lang="en-US" sz="1800" dirty="0"/>
              <a:t> parameter from the markup to request a specific page.</a:t>
            </a:r>
          </a:p>
        </p:txBody>
      </p:sp>
    </p:spTree>
    <p:extLst>
      <p:ext uri="{BB962C8B-B14F-4D97-AF65-F5344CB8AC3E}">
        <p14:creationId xmlns:p14="http://schemas.microsoft.com/office/powerpoint/2010/main" val="1660984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Expose directory structure-like URIs.</a:t>
            </a:r>
          </a:p>
        </p:txBody>
      </p:sp>
      <p:sp>
        <p:nvSpPr>
          <p:cNvPr id="3" name="Content Placeholder 2"/>
          <p:cNvSpPr>
            <a:spLocks noGrp="1"/>
          </p:cNvSpPr>
          <p:nvPr>
            <p:ph idx="1"/>
          </p:nvPr>
        </p:nvSpPr>
        <p:spPr/>
        <p:txBody>
          <a:bodyPr>
            <a:normAutofit/>
          </a:bodyPr>
          <a:lstStyle/>
          <a:p>
            <a:r>
              <a:rPr lang="en-US" sz="2400" dirty="0"/>
              <a:t>Instead of:</a:t>
            </a:r>
          </a:p>
          <a:p>
            <a:pPr marL="0" indent="0">
              <a:buNone/>
            </a:pPr>
            <a:r>
              <a:rPr lang="en-US" sz="2400" dirty="0"/>
              <a:t>http://app.com/getfile.php?type=video&amp;game=skyrim&amp;pid=68</a:t>
            </a:r>
          </a:p>
          <a:p>
            <a:r>
              <a:rPr lang="en-US" sz="2400" dirty="0"/>
              <a:t>You want:</a:t>
            </a:r>
          </a:p>
          <a:p>
            <a:pPr marL="0" indent="0">
              <a:buNone/>
            </a:pPr>
            <a:r>
              <a:rPr lang="en-US" sz="2400" dirty="0"/>
              <a:t>http://app.com/files/video/skyrim/68</a:t>
            </a:r>
          </a:p>
          <a:p>
            <a:endParaRPr lang="en-US" sz="2400" dirty="0"/>
          </a:p>
        </p:txBody>
      </p:sp>
    </p:spTree>
    <p:extLst>
      <p:ext uri="{BB962C8B-B14F-4D97-AF65-F5344CB8AC3E}">
        <p14:creationId xmlns:p14="http://schemas.microsoft.com/office/powerpoint/2010/main" val="4075223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Exchange data using XML, or</a:t>
            </a:r>
            <a:br>
              <a:rPr lang="en-US" sz="3600" dirty="0" smtClean="0"/>
            </a:br>
            <a:r>
              <a:rPr lang="en-US" sz="3600" dirty="0" smtClean="0"/>
              <a:t> </a:t>
            </a:r>
            <a:r>
              <a:rPr lang="en-US" sz="3600" dirty="0"/>
              <a:t>JavaScript Object Notation (</a:t>
            </a:r>
            <a:r>
              <a:rPr lang="en-US" sz="3600" dirty="0" smtClean="0"/>
              <a:t>JSON)</a:t>
            </a:r>
            <a:endParaRPr lang="en-US" sz="3600" dirty="0"/>
          </a:p>
        </p:txBody>
      </p:sp>
      <p:sp>
        <p:nvSpPr>
          <p:cNvPr id="3" name="Content Placeholder 2"/>
          <p:cNvSpPr>
            <a:spLocks noGrp="1"/>
          </p:cNvSpPr>
          <p:nvPr>
            <p:ph idx="1"/>
          </p:nvPr>
        </p:nvSpPr>
        <p:spPr/>
        <p:txBody>
          <a:bodyPr>
            <a:normAutofit/>
          </a:bodyPr>
          <a:lstStyle/>
          <a:p>
            <a:r>
              <a:rPr lang="en-US" sz="2400" dirty="0" smtClean="0"/>
              <a:t>Generally use JSON</a:t>
            </a:r>
            <a:r>
              <a:rPr lang="en-US" sz="2400" dirty="0"/>
              <a:t>, </a:t>
            </a:r>
            <a:r>
              <a:rPr lang="en-US" sz="2400" dirty="0" smtClean="0"/>
              <a:t>in </a:t>
            </a:r>
            <a:r>
              <a:rPr lang="en-US" sz="2400" dirty="0"/>
              <a:t>all-JavaScript setups like the one discussed in this </a:t>
            </a:r>
            <a:r>
              <a:rPr lang="en-US" sz="2400" dirty="0" smtClean="0"/>
              <a:t>tutorial.</a:t>
            </a:r>
          </a:p>
          <a:p>
            <a:r>
              <a:rPr lang="en-US" sz="2400" dirty="0" smtClean="0"/>
              <a:t>You </a:t>
            </a:r>
            <a:r>
              <a:rPr lang="en-US" sz="2400" dirty="0"/>
              <a:t>can easily manipulate this data in your presentation layer without having to hit your servers, unless you need new data.</a:t>
            </a:r>
          </a:p>
        </p:txBody>
      </p:sp>
    </p:spTree>
    <p:extLst>
      <p:ext uri="{BB962C8B-B14F-4D97-AF65-F5344CB8AC3E}">
        <p14:creationId xmlns:p14="http://schemas.microsoft.com/office/powerpoint/2010/main" val="3443759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Now we will put REST </a:t>
            </a:r>
            <a:r>
              <a:rPr lang="en-US" sz="3600" dirty="0"/>
              <a:t>to work </a:t>
            </a:r>
            <a:r>
              <a:rPr lang="en-US" sz="3600" dirty="0" smtClean="0"/>
              <a:t>by </a:t>
            </a:r>
            <a:r>
              <a:rPr lang="en-US" sz="3600" dirty="0"/>
              <a:t>building a </a:t>
            </a:r>
            <a:r>
              <a:rPr lang="en-US" sz="3600" dirty="0" smtClean="0"/>
              <a:t>very </a:t>
            </a:r>
            <a:r>
              <a:rPr lang="en-US" sz="3600" dirty="0"/>
              <a:t>simple single-page web app</a:t>
            </a:r>
          </a:p>
        </p:txBody>
      </p:sp>
      <p:sp>
        <p:nvSpPr>
          <p:cNvPr id="3" name="Content Placeholder 2"/>
          <p:cNvSpPr>
            <a:spLocks noGrp="1"/>
          </p:cNvSpPr>
          <p:nvPr>
            <p:ph idx="1"/>
          </p:nvPr>
        </p:nvSpPr>
        <p:spPr/>
        <p:txBody>
          <a:bodyPr>
            <a:normAutofit/>
          </a:bodyPr>
          <a:lstStyle/>
          <a:p>
            <a:r>
              <a:rPr lang="en-US" sz="2800" dirty="0" smtClean="0"/>
              <a:t>We're </a:t>
            </a:r>
            <a:r>
              <a:rPr lang="en-US" sz="2800" dirty="0"/>
              <a:t>not building a to-do </a:t>
            </a:r>
            <a:r>
              <a:rPr lang="en-US" sz="2800" dirty="0" smtClean="0"/>
              <a:t>list (though </a:t>
            </a:r>
            <a:r>
              <a:rPr lang="en-US" sz="2800" dirty="0"/>
              <a:t>that's become the “Hello World” of web </a:t>
            </a:r>
            <a:r>
              <a:rPr lang="en-US" sz="2800" dirty="0" smtClean="0"/>
              <a:t>apps).</a:t>
            </a:r>
          </a:p>
          <a:p>
            <a:r>
              <a:rPr lang="en-US" sz="2800" dirty="0" smtClean="0"/>
              <a:t> </a:t>
            </a:r>
            <a:r>
              <a:rPr lang="en-US" sz="2800" dirty="0"/>
              <a:t>We're going to build a simple collection of usernames and emails, much like we did in our previous tutorial.</a:t>
            </a:r>
          </a:p>
          <a:p>
            <a:endParaRPr lang="en-US" sz="2800" dirty="0"/>
          </a:p>
        </p:txBody>
      </p:sp>
    </p:spTree>
    <p:extLst>
      <p:ext uri="{BB962C8B-B14F-4D97-AF65-F5344CB8AC3E}">
        <p14:creationId xmlns:p14="http://schemas.microsoft.com/office/powerpoint/2010/main" val="1167396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1</a:t>
            </a:r>
            <a:r>
              <a:rPr lang="en-US" sz="3600" baseline="30000" dirty="0" smtClean="0"/>
              <a:t>st</a:t>
            </a:r>
            <a:r>
              <a:rPr lang="en-US" sz="3600" dirty="0" smtClean="0"/>
              <a:t> update </a:t>
            </a:r>
            <a:r>
              <a:rPr lang="en-US" sz="3600" dirty="0"/>
              <a:t>Express and the Express scaffolding generator </a:t>
            </a:r>
            <a:r>
              <a:rPr lang="en-US" sz="3600" dirty="0" smtClean="0"/>
              <a:t>globally</a:t>
            </a:r>
            <a:endParaRPr lang="en-US" sz="3600" dirty="0"/>
          </a:p>
        </p:txBody>
      </p:sp>
      <p:sp>
        <p:nvSpPr>
          <p:cNvPr id="3" name="Content Placeholder 2"/>
          <p:cNvSpPr>
            <a:spLocks noGrp="1"/>
          </p:cNvSpPr>
          <p:nvPr>
            <p:ph idx="1"/>
          </p:nvPr>
        </p:nvSpPr>
        <p:spPr/>
        <p:txBody>
          <a:bodyPr>
            <a:normAutofit/>
          </a:bodyPr>
          <a:lstStyle/>
          <a:p>
            <a:r>
              <a:rPr lang="en-US" sz="2800" dirty="0" smtClean="0"/>
              <a:t>Get into a new </a:t>
            </a:r>
            <a:r>
              <a:rPr lang="en-US" sz="2800" dirty="0" err="1" smtClean="0"/>
              <a:t>dir</a:t>
            </a:r>
            <a:r>
              <a:rPr lang="en-US" sz="2800" dirty="0" smtClean="0"/>
              <a:t> (folder) where we will create a new Express project, and enter</a:t>
            </a:r>
          </a:p>
          <a:p>
            <a:pPr marL="0" indent="0">
              <a:buNone/>
            </a:pPr>
            <a:r>
              <a:rPr lang="en-US" altLang="en-US" sz="2800" dirty="0">
                <a:solidFill>
                  <a:schemeClr val="accent1">
                    <a:lumMod val="75000"/>
                  </a:schemeClr>
                </a:solidFill>
                <a:latin typeface="Courier New" panose="02070309020205020404" pitchFamily="49" charset="0"/>
                <a:cs typeface="Courier New" panose="02070309020205020404" pitchFamily="49" charset="0"/>
              </a:rPr>
              <a:t>npm update -g </a:t>
            </a:r>
            <a:r>
              <a:rPr lang="en-US" altLang="en-US" sz="2800" dirty="0" smtClean="0">
                <a:solidFill>
                  <a:schemeClr val="accent1">
                    <a:lumMod val="75000"/>
                  </a:schemeClr>
                </a:solidFill>
                <a:latin typeface="Courier New" panose="02070309020205020404" pitchFamily="49" charset="0"/>
                <a:cs typeface="Courier New" panose="02070309020205020404" pitchFamily="49" charset="0"/>
              </a:rPr>
              <a:t>express </a:t>
            </a:r>
          </a:p>
          <a:p>
            <a:pPr marL="0" indent="0">
              <a:buNone/>
            </a:pPr>
            <a:r>
              <a:rPr lang="en-US" altLang="en-US" sz="2800" dirty="0" smtClean="0">
                <a:solidFill>
                  <a:schemeClr val="accent1">
                    <a:lumMod val="75000"/>
                  </a:schemeClr>
                </a:solidFill>
                <a:latin typeface="Courier New" panose="02070309020205020404" pitchFamily="49" charset="0"/>
                <a:cs typeface="Courier New" panose="02070309020205020404" pitchFamily="49" charset="0"/>
              </a:rPr>
              <a:t>npm </a:t>
            </a:r>
            <a:r>
              <a:rPr lang="en-US" altLang="en-US" sz="2800" dirty="0">
                <a:solidFill>
                  <a:schemeClr val="accent1">
                    <a:lumMod val="75000"/>
                  </a:schemeClr>
                </a:solidFill>
                <a:latin typeface="Courier New" panose="02070309020205020404" pitchFamily="49" charset="0"/>
                <a:cs typeface="Courier New" panose="02070309020205020404" pitchFamily="49" charset="0"/>
              </a:rPr>
              <a:t>update -g express-generator</a:t>
            </a:r>
            <a:r>
              <a:rPr lang="en-US" altLang="en-US" sz="600" dirty="0">
                <a:solidFill>
                  <a:schemeClr val="accent1">
                    <a:lumMod val="75000"/>
                  </a:schemeClr>
                </a:solidFill>
              </a:rPr>
              <a:t> </a:t>
            </a:r>
            <a:endParaRPr lang="en-US" altLang="en-US" sz="5400" dirty="0">
              <a:solidFill>
                <a:schemeClr val="accent1">
                  <a:lumMod val="75000"/>
                </a:schemeClr>
              </a:solidFill>
              <a:latin typeface="Arial" panose="020B0604020202020204" pitchFamily="34" charset="0"/>
            </a:endParaRPr>
          </a:p>
          <a:p>
            <a:pPr marL="0" indent="0">
              <a:buNone/>
            </a:pPr>
            <a:r>
              <a:rPr lang="en-US" altLang="en-US" sz="600" dirty="0" smtClean="0">
                <a:solidFill>
                  <a:schemeClr val="accent1">
                    <a:lumMod val="75000"/>
                  </a:schemeClr>
                </a:solidFill>
              </a:rPr>
              <a:t> </a:t>
            </a:r>
            <a:endParaRPr lang="en-US" sz="2800" dirty="0" smtClean="0"/>
          </a:p>
          <a:p>
            <a:endParaRPr lang="en-US" sz="2800" dirty="0" smtClean="0"/>
          </a:p>
          <a:p>
            <a:r>
              <a:rPr lang="en-US" sz="2800" dirty="0" smtClean="0"/>
              <a:t>Now that we are sure we have the latest bits, build an empty starter project called nodetest2</a:t>
            </a:r>
          </a:p>
          <a:p>
            <a:pPr marL="0" indent="0">
              <a:buNone/>
            </a:pPr>
            <a:r>
              <a:rPr lang="en-US" altLang="en-US" sz="2800" dirty="0" smtClean="0">
                <a:solidFill>
                  <a:schemeClr val="accent1">
                    <a:lumMod val="75000"/>
                  </a:schemeClr>
                </a:solidFill>
                <a:latin typeface="Courier New" panose="02070309020205020404" pitchFamily="49" charset="0"/>
                <a:cs typeface="Courier New" panose="02070309020205020404" pitchFamily="49" charset="0"/>
              </a:rPr>
              <a:t>express </a:t>
            </a:r>
            <a:r>
              <a:rPr lang="en-US" altLang="en-US" sz="2800" dirty="0">
                <a:solidFill>
                  <a:schemeClr val="accent1">
                    <a:lumMod val="75000"/>
                  </a:schemeClr>
                </a:solidFill>
                <a:latin typeface="Courier New" panose="02070309020205020404" pitchFamily="49" charset="0"/>
                <a:cs typeface="Courier New" panose="02070309020205020404" pitchFamily="49" charset="0"/>
              </a:rPr>
              <a:t>nodetest2</a:t>
            </a:r>
            <a:r>
              <a:rPr lang="en-US" altLang="en-US" sz="600" dirty="0">
                <a:solidFill>
                  <a:schemeClr val="accent1">
                    <a:lumMod val="75000"/>
                  </a:schemeClr>
                </a:solidFill>
              </a:rPr>
              <a:t> </a:t>
            </a:r>
            <a:endParaRPr lang="en-US" altLang="en-US" sz="5400" dirty="0">
              <a:solidFill>
                <a:schemeClr val="accent1">
                  <a:lumMod val="75000"/>
                </a:schemeClr>
              </a:solidFill>
              <a:latin typeface="Arial" panose="020B0604020202020204" pitchFamily="34" charset="0"/>
            </a:endParaRPr>
          </a:p>
          <a:p>
            <a:endParaRPr lang="en-US" sz="2800" dirty="0"/>
          </a:p>
        </p:txBody>
      </p:sp>
    </p:spTree>
    <p:extLst>
      <p:ext uri="{BB962C8B-B14F-4D97-AF65-F5344CB8AC3E}">
        <p14:creationId xmlns:p14="http://schemas.microsoft.com/office/powerpoint/2010/main" val="2342536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3200" dirty="0"/>
              <a:t> open the newly created </a:t>
            </a:r>
            <a:r>
              <a:rPr lang="en-US" sz="3200" dirty="0" err="1"/>
              <a:t>package.json</a:t>
            </a:r>
            <a:r>
              <a:rPr lang="en-US" sz="3200" dirty="0"/>
              <a:t> file </a:t>
            </a:r>
            <a:r>
              <a:rPr lang="en-US" sz="3200" dirty="0" smtClean="0"/>
              <a:t>and </a:t>
            </a:r>
            <a:r>
              <a:rPr lang="en-US" sz="3200" dirty="0"/>
              <a:t>change it so it looks like this:</a:t>
            </a:r>
          </a:p>
        </p:txBody>
      </p:sp>
      <p:sp>
        <p:nvSpPr>
          <p:cNvPr id="4" name="Rectangle 1"/>
          <p:cNvSpPr>
            <a:spLocks noGrp="1" noChangeArrowheads="1"/>
          </p:cNvSpPr>
          <p:nvPr>
            <p:ph idx="1"/>
          </p:nvPr>
        </p:nvSpPr>
        <p:spPr bwMode="auto">
          <a:xfrm>
            <a:off x="457200" y="3415213"/>
            <a:ext cx="65" cy="5911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457200" y="1328694"/>
            <a:ext cx="4320413" cy="5355312"/>
          </a:xfrm>
          <a:prstGeom prst="rect">
            <a:avLst/>
          </a:prstGeom>
          <a:noFill/>
        </p:spPr>
        <p:txBody>
          <a:bodyPr wrap="none" rtlCol="0">
            <a:spAutoFit/>
          </a:bodyPr>
          <a:lstStyle/>
          <a:p>
            <a:r>
              <a:rPr lang="en-US" altLang="en-US" dirty="0" smtClean="0">
                <a:solidFill>
                  <a:srgbClr val="666600"/>
                </a:solidFill>
                <a:latin typeface="Courier New" panose="02070309020205020404" pitchFamily="49" charset="0"/>
                <a:cs typeface="Courier New" panose="02070309020205020404" pitchFamily="49" charset="0"/>
              </a:rPr>
              <a:t>{</a:t>
            </a:r>
          </a:p>
          <a:p>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smtClean="0">
                <a:solidFill>
                  <a:srgbClr val="008800"/>
                </a:solidFill>
                <a:latin typeface="Courier New" panose="02070309020205020404" pitchFamily="49" charset="0"/>
                <a:cs typeface="Courier New" panose="02070309020205020404" pitchFamily="49" charset="0"/>
              </a:rPr>
              <a:t>"</a:t>
            </a:r>
            <a:r>
              <a:rPr lang="en-US" altLang="en-US" dirty="0">
                <a:solidFill>
                  <a:srgbClr val="008800"/>
                </a:solidFill>
                <a:latin typeface="Courier New" panose="02070309020205020404" pitchFamily="49" charset="0"/>
                <a:cs typeface="Courier New" panose="02070309020205020404" pitchFamily="49" charset="0"/>
              </a:rPr>
              <a:t>name"</a:t>
            </a:r>
            <a:r>
              <a:rPr lang="en-US" altLang="en-US" dirty="0">
                <a:solidFill>
                  <a:srgbClr val="666600"/>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008800"/>
                </a:solidFill>
                <a:latin typeface="Courier New" panose="02070309020205020404" pitchFamily="49" charset="0"/>
                <a:cs typeface="Courier New" panose="02070309020205020404" pitchFamily="49" charset="0"/>
              </a:rPr>
              <a:t>"nodetest2b</a:t>
            </a:r>
            <a:r>
              <a:rPr lang="en-US" altLang="en-US" dirty="0" smtClean="0">
                <a:solidFill>
                  <a:srgbClr val="008800"/>
                </a:solidFill>
                <a:latin typeface="Courier New" panose="02070309020205020404" pitchFamily="49" charset="0"/>
                <a:cs typeface="Courier New" panose="02070309020205020404" pitchFamily="49" charset="0"/>
              </a:rPr>
              <a:t>"</a:t>
            </a:r>
            <a:r>
              <a:rPr lang="en-US" altLang="en-US" dirty="0" smtClean="0">
                <a:solidFill>
                  <a:srgbClr val="666600"/>
                </a:solidFill>
                <a:latin typeface="Courier New" panose="02070309020205020404" pitchFamily="49" charset="0"/>
                <a:cs typeface="Courier New" panose="02070309020205020404" pitchFamily="49" charset="0"/>
              </a:rPr>
              <a:t>,</a:t>
            </a:r>
          </a:p>
          <a:p>
            <a:r>
              <a:rPr lang="en-US" altLang="en-US" dirty="0">
                <a:solidFill>
                  <a:srgbClr val="6666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8800"/>
                </a:solidFill>
                <a:latin typeface="Courier New" panose="02070309020205020404" pitchFamily="49" charset="0"/>
                <a:cs typeface="Courier New" panose="02070309020205020404" pitchFamily="49" charset="0"/>
              </a:rPr>
              <a:t>"version"</a:t>
            </a:r>
            <a:r>
              <a:rPr lang="en-US" altLang="en-US" dirty="0">
                <a:solidFill>
                  <a:srgbClr val="666600"/>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008800"/>
                </a:solidFill>
                <a:latin typeface="Courier New" panose="02070309020205020404" pitchFamily="49" charset="0"/>
                <a:cs typeface="Courier New" panose="02070309020205020404" pitchFamily="49" charset="0"/>
              </a:rPr>
              <a:t>"0.0.0</a:t>
            </a:r>
            <a:r>
              <a:rPr lang="en-US" altLang="en-US" dirty="0" smtClean="0">
                <a:solidFill>
                  <a:srgbClr val="008800"/>
                </a:solidFill>
                <a:latin typeface="Courier New" panose="02070309020205020404" pitchFamily="49" charset="0"/>
                <a:cs typeface="Courier New" panose="02070309020205020404" pitchFamily="49" charset="0"/>
              </a:rPr>
              <a:t>"</a:t>
            </a:r>
            <a:r>
              <a:rPr lang="en-US" altLang="en-US" dirty="0" smtClean="0">
                <a:solidFill>
                  <a:srgbClr val="666600"/>
                </a:solidFill>
                <a:latin typeface="Courier New" panose="02070309020205020404" pitchFamily="49" charset="0"/>
                <a:cs typeface="Courier New" panose="02070309020205020404" pitchFamily="49" charset="0"/>
              </a:rPr>
              <a:t>,</a:t>
            </a:r>
          </a:p>
          <a:p>
            <a:r>
              <a:rPr lang="en-US" altLang="en-US" dirty="0">
                <a:solidFill>
                  <a:srgbClr val="6666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8800"/>
                </a:solidFill>
                <a:latin typeface="Courier New" panose="02070309020205020404" pitchFamily="49" charset="0"/>
                <a:cs typeface="Courier New" panose="02070309020205020404" pitchFamily="49" charset="0"/>
              </a:rPr>
              <a:t>"private"</a:t>
            </a:r>
            <a:r>
              <a:rPr lang="en-US" altLang="en-US" dirty="0">
                <a:solidFill>
                  <a:srgbClr val="666600"/>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000088"/>
                </a:solidFill>
                <a:latin typeface="Courier New" panose="02070309020205020404" pitchFamily="49" charset="0"/>
                <a:cs typeface="Courier New" panose="02070309020205020404" pitchFamily="49" charset="0"/>
              </a:rPr>
              <a:t>true</a:t>
            </a:r>
            <a:r>
              <a:rPr lang="en-US" altLang="en-US" dirty="0" smtClean="0">
                <a:solidFill>
                  <a:srgbClr val="666600"/>
                </a:solidFill>
                <a:latin typeface="Courier New" panose="02070309020205020404" pitchFamily="49" charset="0"/>
                <a:cs typeface="Courier New" panose="02070309020205020404" pitchFamily="49" charset="0"/>
              </a:rPr>
              <a:t>,</a:t>
            </a:r>
          </a:p>
          <a:p>
            <a:r>
              <a:rPr lang="en-US" altLang="en-US" dirty="0">
                <a:solidFill>
                  <a:srgbClr val="6666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8800"/>
                </a:solidFill>
                <a:latin typeface="Courier New" panose="02070309020205020404" pitchFamily="49" charset="0"/>
                <a:cs typeface="Courier New" panose="02070309020205020404" pitchFamily="49" charset="0"/>
              </a:rPr>
              <a:t>"scripts"</a:t>
            </a:r>
            <a:r>
              <a:rPr lang="en-US" altLang="en-US" dirty="0">
                <a:solidFill>
                  <a:srgbClr val="666600"/>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666600"/>
                </a:solidFill>
                <a:latin typeface="Courier New" panose="02070309020205020404" pitchFamily="49" charset="0"/>
                <a:cs typeface="Courier New" panose="02070309020205020404" pitchFamily="49" charset="0"/>
              </a:rPr>
              <a:t>{</a:t>
            </a:r>
          </a:p>
          <a:p>
            <a:r>
              <a:rPr lang="en-US" altLang="en-US" dirty="0">
                <a:solidFill>
                  <a:srgbClr val="6666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smtClean="0">
                <a:solidFill>
                  <a:srgbClr val="008800"/>
                </a:solidFill>
                <a:latin typeface="Courier New" panose="02070309020205020404" pitchFamily="49" charset="0"/>
                <a:cs typeface="Courier New" panose="02070309020205020404" pitchFamily="49" charset="0"/>
              </a:rPr>
              <a:t>"</a:t>
            </a:r>
            <a:r>
              <a:rPr lang="en-US" altLang="en-US" dirty="0">
                <a:solidFill>
                  <a:srgbClr val="008800"/>
                </a:solidFill>
                <a:latin typeface="Courier New" panose="02070309020205020404" pitchFamily="49" charset="0"/>
                <a:cs typeface="Courier New" panose="02070309020205020404" pitchFamily="49" charset="0"/>
              </a:rPr>
              <a:t>start"</a:t>
            </a:r>
            <a:r>
              <a:rPr lang="en-US" altLang="en-US" dirty="0">
                <a:solidFill>
                  <a:srgbClr val="666600"/>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008800"/>
                </a:solidFill>
                <a:latin typeface="Courier New" panose="02070309020205020404" pitchFamily="49" charset="0"/>
                <a:cs typeface="Courier New" panose="02070309020205020404" pitchFamily="49" charset="0"/>
              </a:rPr>
              <a:t>"node ./</a:t>
            </a:r>
            <a:r>
              <a:rPr lang="en-US" altLang="en-US" dirty="0" smtClean="0">
                <a:solidFill>
                  <a:srgbClr val="008800"/>
                </a:solidFill>
                <a:latin typeface="Courier New" panose="02070309020205020404" pitchFamily="49" charset="0"/>
                <a:cs typeface="Courier New" panose="02070309020205020404" pitchFamily="49" charset="0"/>
              </a:rPr>
              <a:t>bin/www“</a:t>
            </a:r>
          </a:p>
          <a:p>
            <a:r>
              <a:rPr lang="en-US" altLang="en-US" dirty="0">
                <a:solidFill>
                  <a:srgbClr val="0088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smtClean="0">
                <a:solidFill>
                  <a:srgbClr val="666600"/>
                </a:solidFill>
                <a:latin typeface="Courier New" panose="02070309020205020404" pitchFamily="49" charset="0"/>
                <a:cs typeface="Courier New" panose="02070309020205020404" pitchFamily="49" charset="0"/>
              </a:rPr>
              <a:t>},</a:t>
            </a:r>
          </a:p>
          <a:p>
            <a:r>
              <a:rPr lang="en-US" altLang="en-US" dirty="0">
                <a:solidFill>
                  <a:srgbClr val="6666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8800"/>
                </a:solidFill>
                <a:latin typeface="Courier New" panose="02070309020205020404" pitchFamily="49" charset="0"/>
                <a:cs typeface="Courier New" panose="02070309020205020404" pitchFamily="49" charset="0"/>
              </a:rPr>
              <a:t>"dependencies"</a:t>
            </a:r>
            <a:r>
              <a:rPr lang="en-US" altLang="en-US" dirty="0">
                <a:solidFill>
                  <a:srgbClr val="666600"/>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666600"/>
                </a:solidFill>
                <a:latin typeface="Courier New" panose="02070309020205020404" pitchFamily="49" charset="0"/>
                <a:cs typeface="Courier New" panose="02070309020205020404" pitchFamily="49" charset="0"/>
              </a:rPr>
              <a:t>{</a:t>
            </a:r>
          </a:p>
          <a:p>
            <a:r>
              <a:rPr lang="en-US" altLang="en-US" dirty="0">
                <a:solidFill>
                  <a:srgbClr val="666600"/>
                </a:solidFill>
                <a:latin typeface="Courier New" panose="02070309020205020404" pitchFamily="49" charset="0"/>
                <a:cs typeface="Courier New" panose="02070309020205020404" pitchFamily="49" charset="0"/>
              </a:rPr>
              <a:t> </a:t>
            </a:r>
            <a:r>
              <a:rPr lang="en-US" altLang="en-US" dirty="0" smtClean="0">
                <a:solidFill>
                  <a:srgbClr val="6666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8800"/>
                </a:solidFill>
                <a:latin typeface="Courier New" panose="02070309020205020404" pitchFamily="49" charset="0"/>
                <a:cs typeface="Courier New" panose="02070309020205020404" pitchFamily="49" charset="0"/>
              </a:rPr>
              <a:t>"body-parser"</a:t>
            </a:r>
            <a:r>
              <a:rPr lang="en-US" altLang="en-US" dirty="0">
                <a:solidFill>
                  <a:srgbClr val="666600"/>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008800"/>
                </a:solidFill>
                <a:latin typeface="Courier New" panose="02070309020205020404" pitchFamily="49" charset="0"/>
                <a:cs typeface="Courier New" panose="02070309020205020404" pitchFamily="49" charset="0"/>
              </a:rPr>
              <a:t>"~1.12.4</a:t>
            </a:r>
            <a:r>
              <a:rPr lang="en-US" altLang="en-US" dirty="0" smtClean="0">
                <a:solidFill>
                  <a:srgbClr val="008800"/>
                </a:solidFill>
                <a:latin typeface="Courier New" panose="02070309020205020404" pitchFamily="49" charset="0"/>
                <a:cs typeface="Courier New" panose="02070309020205020404" pitchFamily="49" charset="0"/>
              </a:rPr>
              <a:t>"</a:t>
            </a:r>
            <a:r>
              <a:rPr lang="en-US" altLang="en-US" dirty="0" smtClean="0">
                <a:solidFill>
                  <a:srgbClr val="666600"/>
                </a:solidFill>
                <a:latin typeface="Courier New" panose="02070309020205020404" pitchFamily="49" charset="0"/>
                <a:cs typeface="Courier New" panose="02070309020205020404" pitchFamily="49" charset="0"/>
              </a:rPr>
              <a:t>,</a:t>
            </a:r>
          </a:p>
          <a:p>
            <a:r>
              <a:rPr lang="en-US" altLang="en-US" dirty="0">
                <a:solidFill>
                  <a:srgbClr val="666600"/>
                </a:solidFill>
                <a:latin typeface="Courier New" panose="02070309020205020404" pitchFamily="49" charset="0"/>
                <a:cs typeface="Courier New" panose="02070309020205020404" pitchFamily="49" charset="0"/>
              </a:rPr>
              <a:t> </a:t>
            </a:r>
            <a:r>
              <a:rPr lang="en-US" altLang="en-US" dirty="0" smtClean="0">
                <a:solidFill>
                  <a:srgbClr val="6666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8800"/>
                </a:solidFill>
                <a:latin typeface="Courier New" panose="02070309020205020404" pitchFamily="49" charset="0"/>
                <a:cs typeface="Courier New" panose="02070309020205020404" pitchFamily="49" charset="0"/>
              </a:rPr>
              <a:t>"cookie-parser"</a:t>
            </a:r>
            <a:r>
              <a:rPr lang="en-US" altLang="en-US" dirty="0">
                <a:solidFill>
                  <a:srgbClr val="666600"/>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008800"/>
                </a:solidFill>
                <a:latin typeface="Courier New" panose="02070309020205020404" pitchFamily="49" charset="0"/>
                <a:cs typeface="Courier New" panose="02070309020205020404" pitchFamily="49" charset="0"/>
              </a:rPr>
              <a:t>"~1.3.5</a:t>
            </a:r>
            <a:r>
              <a:rPr lang="en-US" altLang="en-US" dirty="0" smtClean="0">
                <a:solidFill>
                  <a:srgbClr val="008800"/>
                </a:solidFill>
                <a:latin typeface="Courier New" panose="02070309020205020404" pitchFamily="49" charset="0"/>
                <a:cs typeface="Courier New" panose="02070309020205020404" pitchFamily="49" charset="0"/>
              </a:rPr>
              <a:t>"</a:t>
            </a:r>
            <a:r>
              <a:rPr lang="en-US" altLang="en-US" dirty="0" smtClean="0">
                <a:solidFill>
                  <a:srgbClr val="666600"/>
                </a:solidFill>
                <a:latin typeface="Courier New" panose="02070309020205020404" pitchFamily="49" charset="0"/>
                <a:cs typeface="Courier New" panose="02070309020205020404" pitchFamily="49" charset="0"/>
              </a:rPr>
              <a:t>,</a:t>
            </a:r>
          </a:p>
          <a:p>
            <a:r>
              <a:rPr lang="en-US" altLang="en-US" dirty="0">
                <a:solidFill>
                  <a:srgbClr val="666600"/>
                </a:solidFill>
                <a:latin typeface="Courier New" panose="02070309020205020404" pitchFamily="49" charset="0"/>
                <a:cs typeface="Courier New" panose="02070309020205020404" pitchFamily="49" charset="0"/>
              </a:rPr>
              <a:t> </a:t>
            </a:r>
            <a:r>
              <a:rPr lang="en-US" altLang="en-US" dirty="0" smtClean="0">
                <a:solidFill>
                  <a:srgbClr val="6666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8800"/>
                </a:solidFill>
                <a:latin typeface="Courier New" panose="02070309020205020404" pitchFamily="49" charset="0"/>
                <a:cs typeface="Courier New" panose="02070309020205020404" pitchFamily="49" charset="0"/>
              </a:rPr>
              <a:t>"debug"</a:t>
            </a:r>
            <a:r>
              <a:rPr lang="en-US" altLang="en-US" dirty="0">
                <a:solidFill>
                  <a:srgbClr val="666600"/>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008800"/>
                </a:solidFill>
                <a:latin typeface="Courier New" panose="02070309020205020404" pitchFamily="49" charset="0"/>
                <a:cs typeface="Courier New" panose="02070309020205020404" pitchFamily="49" charset="0"/>
              </a:rPr>
              <a:t>"~2.2.0</a:t>
            </a:r>
            <a:r>
              <a:rPr lang="en-US" altLang="en-US" dirty="0" smtClean="0">
                <a:solidFill>
                  <a:srgbClr val="008800"/>
                </a:solidFill>
                <a:latin typeface="Courier New" panose="02070309020205020404" pitchFamily="49" charset="0"/>
                <a:cs typeface="Courier New" panose="02070309020205020404" pitchFamily="49" charset="0"/>
              </a:rPr>
              <a:t>"</a:t>
            </a:r>
            <a:r>
              <a:rPr lang="en-US" altLang="en-US" dirty="0" smtClean="0">
                <a:solidFill>
                  <a:srgbClr val="666600"/>
                </a:solidFill>
                <a:latin typeface="Courier New" panose="02070309020205020404" pitchFamily="49" charset="0"/>
                <a:cs typeface="Courier New" panose="02070309020205020404" pitchFamily="49" charset="0"/>
              </a:rPr>
              <a:t>,</a:t>
            </a:r>
          </a:p>
          <a:p>
            <a:r>
              <a:rPr lang="en-US" altLang="en-US" dirty="0">
                <a:solidFill>
                  <a:srgbClr val="666600"/>
                </a:solidFill>
                <a:latin typeface="Courier New" panose="02070309020205020404" pitchFamily="49" charset="0"/>
                <a:cs typeface="Courier New" panose="02070309020205020404" pitchFamily="49" charset="0"/>
              </a:rPr>
              <a:t> </a:t>
            </a:r>
            <a:r>
              <a:rPr lang="en-US" altLang="en-US" dirty="0" smtClean="0">
                <a:solidFill>
                  <a:srgbClr val="6666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8800"/>
                </a:solidFill>
                <a:latin typeface="Courier New" panose="02070309020205020404" pitchFamily="49" charset="0"/>
                <a:cs typeface="Courier New" panose="02070309020205020404" pitchFamily="49" charset="0"/>
              </a:rPr>
              <a:t>"express"</a:t>
            </a:r>
            <a:r>
              <a:rPr lang="en-US" altLang="en-US" dirty="0">
                <a:solidFill>
                  <a:srgbClr val="666600"/>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008800"/>
                </a:solidFill>
                <a:latin typeface="Courier New" panose="02070309020205020404" pitchFamily="49" charset="0"/>
                <a:cs typeface="Courier New" panose="02070309020205020404" pitchFamily="49" charset="0"/>
              </a:rPr>
              <a:t>"~4.12.4</a:t>
            </a:r>
            <a:r>
              <a:rPr lang="en-US" altLang="en-US" dirty="0" smtClean="0">
                <a:solidFill>
                  <a:srgbClr val="008800"/>
                </a:solidFill>
                <a:latin typeface="Courier New" panose="02070309020205020404" pitchFamily="49" charset="0"/>
                <a:cs typeface="Courier New" panose="02070309020205020404" pitchFamily="49" charset="0"/>
              </a:rPr>
              <a:t>"</a:t>
            </a:r>
            <a:r>
              <a:rPr lang="en-US" altLang="en-US" dirty="0" smtClean="0">
                <a:solidFill>
                  <a:srgbClr val="666600"/>
                </a:solidFill>
                <a:latin typeface="Courier New" panose="02070309020205020404" pitchFamily="49" charset="0"/>
                <a:cs typeface="Courier New" panose="02070309020205020404" pitchFamily="49" charset="0"/>
              </a:rPr>
              <a:t>,</a:t>
            </a:r>
          </a:p>
          <a:p>
            <a:r>
              <a:rPr lang="en-US" altLang="en-US" dirty="0">
                <a:solidFill>
                  <a:srgbClr val="666600"/>
                </a:solidFill>
                <a:latin typeface="Courier New" panose="02070309020205020404" pitchFamily="49" charset="0"/>
                <a:cs typeface="Courier New" panose="02070309020205020404" pitchFamily="49" charset="0"/>
              </a:rPr>
              <a:t> </a:t>
            </a:r>
            <a:r>
              <a:rPr lang="en-US" altLang="en-US" dirty="0" smtClean="0">
                <a:solidFill>
                  <a:srgbClr val="6666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8800"/>
                </a:solidFill>
                <a:latin typeface="Courier New" panose="02070309020205020404" pitchFamily="49" charset="0"/>
                <a:cs typeface="Courier New" panose="02070309020205020404" pitchFamily="49" charset="0"/>
              </a:rPr>
              <a:t>"jade"</a:t>
            </a:r>
            <a:r>
              <a:rPr lang="en-US" altLang="en-US" dirty="0">
                <a:solidFill>
                  <a:srgbClr val="666600"/>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008800"/>
                </a:solidFill>
                <a:latin typeface="Courier New" panose="02070309020205020404" pitchFamily="49" charset="0"/>
                <a:cs typeface="Courier New" panose="02070309020205020404" pitchFamily="49" charset="0"/>
              </a:rPr>
              <a:t>"~1.9.2</a:t>
            </a:r>
            <a:r>
              <a:rPr lang="en-US" altLang="en-US" dirty="0" smtClean="0">
                <a:solidFill>
                  <a:srgbClr val="008800"/>
                </a:solidFill>
                <a:latin typeface="Courier New" panose="02070309020205020404" pitchFamily="49" charset="0"/>
                <a:cs typeface="Courier New" panose="02070309020205020404" pitchFamily="49" charset="0"/>
              </a:rPr>
              <a:t>"</a:t>
            </a:r>
            <a:r>
              <a:rPr lang="en-US" altLang="en-US" dirty="0" smtClean="0">
                <a:solidFill>
                  <a:srgbClr val="666600"/>
                </a:solidFill>
                <a:latin typeface="Courier New" panose="02070309020205020404" pitchFamily="49" charset="0"/>
                <a:cs typeface="Courier New" panose="02070309020205020404" pitchFamily="49" charset="0"/>
              </a:rPr>
              <a:t>,</a:t>
            </a:r>
          </a:p>
          <a:p>
            <a:r>
              <a:rPr lang="en-US" altLang="en-US" dirty="0">
                <a:solidFill>
                  <a:srgbClr val="666600"/>
                </a:solidFill>
                <a:latin typeface="Courier New" panose="02070309020205020404" pitchFamily="49" charset="0"/>
                <a:cs typeface="Courier New" panose="02070309020205020404" pitchFamily="49" charset="0"/>
              </a:rPr>
              <a:t> </a:t>
            </a:r>
            <a:r>
              <a:rPr lang="en-US" altLang="en-US" dirty="0" smtClean="0">
                <a:solidFill>
                  <a:srgbClr val="6666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8800"/>
                </a:solidFill>
                <a:latin typeface="Courier New" panose="02070309020205020404" pitchFamily="49" charset="0"/>
                <a:cs typeface="Courier New" panose="02070309020205020404" pitchFamily="49" charset="0"/>
              </a:rPr>
              <a:t>"</a:t>
            </a:r>
            <a:r>
              <a:rPr lang="en-US" altLang="en-US" dirty="0" err="1">
                <a:solidFill>
                  <a:srgbClr val="008800"/>
                </a:solidFill>
                <a:latin typeface="Courier New" panose="02070309020205020404" pitchFamily="49" charset="0"/>
                <a:cs typeface="Courier New" panose="02070309020205020404" pitchFamily="49" charset="0"/>
              </a:rPr>
              <a:t>morgan</a:t>
            </a:r>
            <a:r>
              <a:rPr lang="en-US" altLang="en-US" dirty="0">
                <a:solidFill>
                  <a:srgbClr val="008800"/>
                </a:solidFill>
                <a:latin typeface="Courier New" panose="02070309020205020404" pitchFamily="49" charset="0"/>
                <a:cs typeface="Courier New" panose="02070309020205020404" pitchFamily="49" charset="0"/>
              </a:rPr>
              <a:t>"</a:t>
            </a:r>
            <a:r>
              <a:rPr lang="en-US" altLang="en-US" dirty="0">
                <a:solidFill>
                  <a:srgbClr val="666600"/>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008800"/>
                </a:solidFill>
                <a:latin typeface="Courier New" panose="02070309020205020404" pitchFamily="49" charset="0"/>
                <a:cs typeface="Courier New" panose="02070309020205020404" pitchFamily="49" charset="0"/>
              </a:rPr>
              <a:t>"~1.5.3</a:t>
            </a:r>
            <a:r>
              <a:rPr lang="en-US" altLang="en-US" dirty="0" smtClean="0">
                <a:solidFill>
                  <a:srgbClr val="008800"/>
                </a:solidFill>
                <a:latin typeface="Courier New" panose="02070309020205020404" pitchFamily="49" charset="0"/>
                <a:cs typeface="Courier New" panose="02070309020205020404" pitchFamily="49" charset="0"/>
              </a:rPr>
              <a:t>"</a:t>
            </a:r>
            <a:r>
              <a:rPr lang="en-US" altLang="en-US" dirty="0" smtClean="0">
                <a:solidFill>
                  <a:srgbClr val="666600"/>
                </a:solidFill>
                <a:latin typeface="Courier New" panose="02070309020205020404" pitchFamily="49" charset="0"/>
                <a:cs typeface="Courier New" panose="02070309020205020404" pitchFamily="49" charset="0"/>
              </a:rPr>
              <a:t>,</a:t>
            </a:r>
          </a:p>
          <a:p>
            <a:r>
              <a:rPr lang="en-US" altLang="en-US" dirty="0">
                <a:solidFill>
                  <a:srgbClr val="666600"/>
                </a:solidFill>
                <a:latin typeface="Courier New" panose="02070309020205020404" pitchFamily="49" charset="0"/>
                <a:cs typeface="Courier New" panose="02070309020205020404" pitchFamily="49" charset="0"/>
              </a:rPr>
              <a:t> </a:t>
            </a:r>
            <a:r>
              <a:rPr lang="en-US" altLang="en-US" dirty="0" smtClean="0">
                <a:solidFill>
                  <a:srgbClr val="6666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8800"/>
                </a:solidFill>
                <a:latin typeface="Courier New" panose="02070309020205020404" pitchFamily="49" charset="0"/>
                <a:cs typeface="Courier New" panose="02070309020205020404" pitchFamily="49" charset="0"/>
              </a:rPr>
              <a:t>"serve-favicon"</a:t>
            </a:r>
            <a:r>
              <a:rPr lang="en-US" altLang="en-US" dirty="0">
                <a:solidFill>
                  <a:srgbClr val="666600"/>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008800"/>
                </a:solidFill>
                <a:latin typeface="Courier New" panose="02070309020205020404" pitchFamily="49" charset="0"/>
                <a:cs typeface="Courier New" panose="02070309020205020404" pitchFamily="49" charset="0"/>
              </a:rPr>
              <a:t>"~2.2.1</a:t>
            </a:r>
            <a:r>
              <a:rPr lang="en-US" altLang="en-US" dirty="0" smtClean="0">
                <a:solidFill>
                  <a:srgbClr val="008800"/>
                </a:solidFill>
                <a:latin typeface="Courier New" panose="02070309020205020404" pitchFamily="49" charset="0"/>
                <a:cs typeface="Courier New" panose="02070309020205020404" pitchFamily="49" charset="0"/>
              </a:rPr>
              <a:t>"</a:t>
            </a:r>
            <a:r>
              <a:rPr lang="en-US" altLang="en-US" dirty="0" smtClean="0">
                <a:solidFill>
                  <a:srgbClr val="666600"/>
                </a:solidFill>
                <a:latin typeface="Courier New" panose="02070309020205020404" pitchFamily="49" charset="0"/>
                <a:cs typeface="Courier New" panose="02070309020205020404" pitchFamily="49" charset="0"/>
              </a:rPr>
              <a:t>,</a:t>
            </a:r>
          </a:p>
          <a:p>
            <a:r>
              <a:rPr lang="en-US" altLang="en-US" dirty="0">
                <a:solidFill>
                  <a:srgbClr val="666600"/>
                </a:solidFill>
                <a:latin typeface="Courier New" panose="02070309020205020404" pitchFamily="49" charset="0"/>
                <a:cs typeface="Courier New" panose="02070309020205020404" pitchFamily="49" charset="0"/>
              </a:rPr>
              <a:t> </a:t>
            </a:r>
            <a:r>
              <a:rPr lang="en-US" altLang="en-US" dirty="0" smtClean="0">
                <a:solidFill>
                  <a:srgbClr val="6666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8800"/>
                </a:solidFill>
                <a:latin typeface="Courier New" panose="02070309020205020404" pitchFamily="49" charset="0"/>
                <a:cs typeface="Courier New" panose="02070309020205020404" pitchFamily="49" charset="0"/>
              </a:rPr>
              <a:t>"</a:t>
            </a:r>
            <a:r>
              <a:rPr lang="en-US" altLang="en-US" dirty="0" err="1">
                <a:solidFill>
                  <a:srgbClr val="008800"/>
                </a:solidFill>
                <a:latin typeface="Courier New" panose="02070309020205020404" pitchFamily="49" charset="0"/>
                <a:cs typeface="Courier New" panose="02070309020205020404" pitchFamily="49" charset="0"/>
              </a:rPr>
              <a:t>mongodb</a:t>
            </a:r>
            <a:r>
              <a:rPr lang="en-US" altLang="en-US" dirty="0">
                <a:solidFill>
                  <a:srgbClr val="008800"/>
                </a:solidFill>
                <a:latin typeface="Courier New" panose="02070309020205020404" pitchFamily="49" charset="0"/>
                <a:cs typeface="Courier New" panose="02070309020205020404" pitchFamily="49" charset="0"/>
              </a:rPr>
              <a:t>"</a:t>
            </a:r>
            <a:r>
              <a:rPr lang="en-US" altLang="en-US" dirty="0">
                <a:solidFill>
                  <a:srgbClr val="666600"/>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008800"/>
                </a:solidFill>
                <a:latin typeface="Courier New" panose="02070309020205020404" pitchFamily="49" charset="0"/>
                <a:cs typeface="Courier New" panose="02070309020205020404" pitchFamily="49" charset="0"/>
              </a:rPr>
              <a:t>"^1.4.4</a:t>
            </a:r>
            <a:r>
              <a:rPr lang="en-US" altLang="en-US" dirty="0" smtClean="0">
                <a:solidFill>
                  <a:srgbClr val="008800"/>
                </a:solidFill>
                <a:latin typeface="Courier New" panose="02070309020205020404" pitchFamily="49" charset="0"/>
                <a:cs typeface="Courier New" panose="02070309020205020404" pitchFamily="49" charset="0"/>
              </a:rPr>
              <a:t>"</a:t>
            </a:r>
            <a:r>
              <a:rPr lang="en-US" altLang="en-US" dirty="0" smtClean="0">
                <a:solidFill>
                  <a:srgbClr val="666600"/>
                </a:solidFill>
                <a:latin typeface="Courier New" panose="02070309020205020404" pitchFamily="49" charset="0"/>
                <a:cs typeface="Courier New" panose="02070309020205020404" pitchFamily="49" charset="0"/>
              </a:rPr>
              <a:t>,</a:t>
            </a:r>
          </a:p>
          <a:p>
            <a:r>
              <a:rPr lang="en-US" altLang="en-US" dirty="0">
                <a:solidFill>
                  <a:srgbClr val="666600"/>
                </a:solidFill>
                <a:latin typeface="Courier New" panose="02070309020205020404" pitchFamily="49" charset="0"/>
                <a:cs typeface="Courier New" panose="02070309020205020404" pitchFamily="49" charset="0"/>
              </a:rPr>
              <a:t> </a:t>
            </a:r>
            <a:r>
              <a:rPr lang="en-US" altLang="en-US" dirty="0" smtClean="0">
                <a:solidFill>
                  <a:srgbClr val="6666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8800"/>
                </a:solidFill>
                <a:latin typeface="Courier New" panose="02070309020205020404" pitchFamily="49" charset="0"/>
                <a:cs typeface="Courier New" panose="02070309020205020404" pitchFamily="49" charset="0"/>
              </a:rPr>
              <a:t>"monk"</a:t>
            </a:r>
            <a:r>
              <a:rPr lang="en-US" altLang="en-US" dirty="0">
                <a:solidFill>
                  <a:srgbClr val="666600"/>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008800"/>
                </a:solidFill>
                <a:latin typeface="Courier New" panose="02070309020205020404" pitchFamily="49" charset="0"/>
                <a:cs typeface="Courier New" panose="02070309020205020404" pitchFamily="49" charset="0"/>
              </a:rPr>
              <a:t>"^1.0.1"</a:t>
            </a:r>
            <a:r>
              <a:rPr lang="en-US" altLang="en-US" dirty="0">
                <a:solidFill>
                  <a:srgbClr val="000000"/>
                </a:solidFill>
                <a:latin typeface="Courier New" panose="02070309020205020404" pitchFamily="49" charset="0"/>
                <a:cs typeface="Courier New" panose="02070309020205020404" pitchFamily="49" charset="0"/>
              </a:rPr>
              <a:t> </a:t>
            </a:r>
            <a:endParaRPr lang="en-US" altLang="en-US" dirty="0" smtClean="0">
              <a:solidFill>
                <a:srgbClr val="000000"/>
              </a:solidFill>
              <a:latin typeface="Courier New" panose="02070309020205020404" pitchFamily="49" charset="0"/>
              <a:cs typeface="Courier New" panose="02070309020205020404" pitchFamily="49" charset="0"/>
            </a:endParaRPr>
          </a:p>
          <a:p>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smtClean="0">
                <a:solidFill>
                  <a:srgbClr val="666600"/>
                </a:solidFill>
                <a:latin typeface="Courier New" panose="02070309020205020404" pitchFamily="49" charset="0"/>
                <a:cs typeface="Courier New" panose="02070309020205020404" pitchFamily="49" charset="0"/>
              </a:rPr>
              <a:t>}</a:t>
            </a:r>
          </a:p>
          <a:p>
            <a:r>
              <a:rPr lang="en-US" altLang="en-US" dirty="0" smtClean="0">
                <a:solidFill>
                  <a:srgbClr val="666600"/>
                </a:solidFill>
                <a:latin typeface="Courier New" panose="02070309020205020404" pitchFamily="49" charset="0"/>
                <a:cs typeface="Courier New" panose="02070309020205020404" pitchFamily="49" charset="0"/>
              </a:rPr>
              <a:t>}</a:t>
            </a:r>
            <a:r>
              <a:rPr lang="en-US" altLang="en-US" sz="800" dirty="0" smtClean="0"/>
              <a:t> </a:t>
            </a:r>
            <a:endParaRPr lang="en-US" dirty="0"/>
          </a:p>
        </p:txBody>
      </p:sp>
      <p:sp>
        <p:nvSpPr>
          <p:cNvPr id="6" name="TextBox 5"/>
          <p:cNvSpPr txBox="1"/>
          <p:nvPr/>
        </p:nvSpPr>
        <p:spPr>
          <a:xfrm>
            <a:off x="4876800" y="1600200"/>
            <a:ext cx="3916650" cy="1477328"/>
          </a:xfrm>
          <a:prstGeom prst="rect">
            <a:avLst/>
          </a:prstGeom>
          <a:noFill/>
        </p:spPr>
        <p:txBody>
          <a:bodyPr wrap="none" rtlCol="0">
            <a:spAutoFit/>
          </a:bodyPr>
          <a:lstStyle/>
          <a:p>
            <a:r>
              <a:rPr lang="en-US" b="1" i="1" dirty="0">
                <a:solidFill>
                  <a:schemeClr val="accent6">
                    <a:lumMod val="75000"/>
                  </a:schemeClr>
                </a:solidFill>
              </a:rPr>
              <a:t>Important Note:</a:t>
            </a:r>
            <a:r>
              <a:rPr lang="en-US" i="1" dirty="0">
                <a:solidFill>
                  <a:schemeClr val="accent6">
                    <a:lumMod val="75000"/>
                  </a:schemeClr>
                </a:solidFill>
              </a:rPr>
              <a:t> this tutorial is a bit </a:t>
            </a:r>
            <a:r>
              <a:rPr lang="en-US" i="1" dirty="0" smtClean="0">
                <a:solidFill>
                  <a:schemeClr val="accent6">
                    <a:lumMod val="75000"/>
                  </a:schemeClr>
                </a:solidFill>
              </a:rPr>
              <a:t>out</a:t>
            </a:r>
          </a:p>
          <a:p>
            <a:r>
              <a:rPr lang="en-US" i="1" dirty="0" smtClean="0">
                <a:solidFill>
                  <a:schemeClr val="accent6">
                    <a:lumMod val="75000"/>
                  </a:schemeClr>
                </a:solidFill>
              </a:rPr>
              <a:t>of </a:t>
            </a:r>
            <a:r>
              <a:rPr lang="en-US" i="1" dirty="0">
                <a:solidFill>
                  <a:schemeClr val="accent6">
                    <a:lumMod val="75000"/>
                  </a:schemeClr>
                </a:solidFill>
              </a:rPr>
              <a:t>date at the moment. It is </a:t>
            </a:r>
            <a:r>
              <a:rPr lang="en-US" i="1" dirty="0" smtClean="0">
                <a:solidFill>
                  <a:schemeClr val="accent6">
                    <a:lumMod val="75000"/>
                  </a:schemeClr>
                </a:solidFill>
              </a:rPr>
              <a:t>essential</a:t>
            </a:r>
          </a:p>
          <a:p>
            <a:r>
              <a:rPr lang="en-US" i="1" dirty="0" smtClean="0">
                <a:solidFill>
                  <a:schemeClr val="accent6">
                    <a:lumMod val="75000"/>
                  </a:schemeClr>
                </a:solidFill>
              </a:rPr>
              <a:t>that </a:t>
            </a:r>
            <a:r>
              <a:rPr lang="en-US" i="1" dirty="0">
                <a:solidFill>
                  <a:schemeClr val="accent6">
                    <a:lumMod val="75000"/>
                  </a:schemeClr>
                </a:solidFill>
              </a:rPr>
              <a:t>you use this older version of </a:t>
            </a:r>
            <a:r>
              <a:rPr lang="en-US" i="1" dirty="0" smtClean="0">
                <a:solidFill>
                  <a:schemeClr val="accent6">
                    <a:lumMod val="75000"/>
                  </a:schemeClr>
                </a:solidFill>
              </a:rPr>
              <a:t>the</a:t>
            </a:r>
          </a:p>
          <a:p>
            <a:r>
              <a:rPr lang="en-US" i="1" dirty="0" err="1" smtClean="0">
                <a:solidFill>
                  <a:schemeClr val="accent6">
                    <a:lumMod val="75000"/>
                  </a:schemeClr>
                </a:solidFill>
              </a:rPr>
              <a:t>mongodb</a:t>
            </a:r>
            <a:r>
              <a:rPr lang="en-US" i="1" dirty="0" smtClean="0">
                <a:solidFill>
                  <a:schemeClr val="accent6">
                    <a:lumMod val="75000"/>
                  </a:schemeClr>
                </a:solidFill>
              </a:rPr>
              <a:t> </a:t>
            </a:r>
            <a:r>
              <a:rPr lang="en-US" i="1" dirty="0">
                <a:solidFill>
                  <a:schemeClr val="accent6">
                    <a:lumMod val="75000"/>
                  </a:schemeClr>
                </a:solidFill>
              </a:rPr>
              <a:t>module (1.4.4) or monk </a:t>
            </a:r>
            <a:r>
              <a:rPr lang="en-US" i="1" dirty="0" smtClean="0">
                <a:solidFill>
                  <a:schemeClr val="accent6">
                    <a:lumMod val="75000"/>
                  </a:schemeClr>
                </a:solidFill>
              </a:rPr>
              <a:t>will</a:t>
            </a:r>
          </a:p>
          <a:p>
            <a:r>
              <a:rPr lang="en-US" i="1" dirty="0" smtClean="0">
                <a:solidFill>
                  <a:schemeClr val="accent6">
                    <a:lumMod val="75000"/>
                  </a:schemeClr>
                </a:solidFill>
              </a:rPr>
              <a:t>not </a:t>
            </a:r>
            <a:r>
              <a:rPr lang="en-US" i="1" dirty="0">
                <a:solidFill>
                  <a:schemeClr val="accent6">
                    <a:lumMod val="75000"/>
                  </a:schemeClr>
                </a:solidFill>
              </a:rPr>
              <a:t>work and your app will break.</a:t>
            </a:r>
          </a:p>
        </p:txBody>
      </p:sp>
      <p:sp>
        <p:nvSpPr>
          <p:cNvPr id="7" name="TextBox 6"/>
          <p:cNvSpPr txBox="1"/>
          <p:nvPr/>
        </p:nvSpPr>
        <p:spPr>
          <a:xfrm>
            <a:off x="5257800" y="5257800"/>
            <a:ext cx="3592009" cy="707886"/>
          </a:xfrm>
          <a:prstGeom prst="rect">
            <a:avLst/>
          </a:prstGeom>
          <a:noFill/>
        </p:spPr>
        <p:txBody>
          <a:bodyPr wrap="none" rtlCol="0">
            <a:spAutoFit/>
          </a:bodyPr>
          <a:lstStyle/>
          <a:p>
            <a:r>
              <a:rPr lang="en-US" sz="2000" dirty="0" smtClean="0"/>
              <a:t>This is all the same things we did</a:t>
            </a:r>
          </a:p>
          <a:p>
            <a:r>
              <a:rPr lang="en-US" sz="2000" dirty="0" smtClean="0"/>
              <a:t>in the previous example.</a:t>
            </a:r>
            <a:endParaRPr lang="en-US" sz="2000" dirty="0"/>
          </a:p>
        </p:txBody>
      </p:sp>
    </p:spTree>
    <p:extLst>
      <p:ext uri="{BB962C8B-B14F-4D97-AF65-F5344CB8AC3E}">
        <p14:creationId xmlns:p14="http://schemas.microsoft.com/office/powerpoint/2010/main" val="3018139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11302</TotalTime>
  <Words>2059</Words>
  <Application>Microsoft Office PowerPoint</Application>
  <PresentationFormat>On-screen Show (4:3)</PresentationFormat>
  <Paragraphs>363</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Consolas</vt:lpstr>
      <vt:lpstr>corbert</vt:lpstr>
      <vt:lpstr>Courier New</vt:lpstr>
      <vt:lpstr>opensans</vt:lpstr>
      <vt:lpstr>Office Theme</vt:lpstr>
      <vt:lpstr>BASICS OF REST,  AND HOW to USE THEM TO BUILD AN EASY, FAST, SINGLE-PAGE WEB APP</vt:lpstr>
      <vt:lpstr>WHAT THE HECK IS REST?</vt:lpstr>
      <vt:lpstr>1- Use HTTP Methods Explicitly</vt:lpstr>
      <vt:lpstr>2- Be Stateless</vt:lpstr>
      <vt:lpstr>Expose directory structure-like URIs.</vt:lpstr>
      <vt:lpstr>Exchange data using XML, or  JavaScript Object Notation (JSON)</vt:lpstr>
      <vt:lpstr>Now we will put REST to work by building a very simple single-page web app</vt:lpstr>
      <vt:lpstr>1st update Express and the Express scaffolding generator globally</vt:lpstr>
      <vt:lpstr> open the newly created package.json file and change it so it looks like this:</vt:lpstr>
      <vt:lpstr>Back in the nodetest2 directory</vt:lpstr>
      <vt:lpstr> a single-page web app needs, well, a single page, </vt:lpstr>
      <vt:lpstr>Now edit index.jade which is the only HTML file we'll need for our webapp</vt:lpstr>
      <vt:lpstr>If you run it now</vt:lpstr>
      <vt:lpstr>The article uses a local instance of mongodb We are using the cloud version.</vt:lpstr>
      <vt:lpstr>Now we’ll edit the JS that runs first, app.js 1st set up DB access</vt:lpstr>
      <vt:lpstr>need to make our database accessible to our various http requests as we did in the first tutorial</vt:lpstr>
      <vt:lpstr>move on to routing</vt:lpstr>
      <vt:lpstr> replace it with our own code</vt:lpstr>
      <vt:lpstr>Now get our returned data (Bob Smith) to show on our index page</vt:lpstr>
      <vt:lpstr>In our DOM ready, we call a table-filling method populateTable() (which we’ll define next)</vt:lpstr>
      <vt:lpstr>PowerPoint Presentation</vt:lpstr>
      <vt:lpstr> restart app, and again go to  http://localhost:3000/</vt:lpstr>
      <vt:lpstr>But we are not displaying everything we have in our database</vt:lpstr>
      <vt:lpstr>What this is doing</vt:lpstr>
      <vt:lpstr>At the end of the file, where our functions are, add this code on a new line at the bottom:</vt:lpstr>
      <vt:lpstr>Still in that showUserInfo function, add the rest of the code:</vt:lpstr>
      <vt:lpstr>Here is all the function code</vt:lpstr>
      <vt:lpstr>Need to trigger that function on a click</vt:lpstr>
      <vt:lpstr>open up /views/index.jade</vt:lpstr>
      <vt:lpstr>PowerPoint Presentation</vt:lpstr>
      <vt:lpstr>PowerPoint Presentation</vt:lpstr>
      <vt:lpstr>In the next PPT</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ADO.NET</dc:title>
  <dc:creator>Kurt Friedrich</dc:creator>
  <cp:lastModifiedBy>Kurt Friedrich</cp:lastModifiedBy>
  <cp:revision>197</cp:revision>
  <dcterms:created xsi:type="dcterms:W3CDTF">2013-01-27T23:57:48Z</dcterms:created>
  <dcterms:modified xsi:type="dcterms:W3CDTF">2019-01-09T01:07:03Z</dcterms:modified>
</cp:coreProperties>
</file>