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 id="262" r:id="rId6"/>
    <p:sldId id="257"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4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661950-2E74-47DE-9228-9EB03BA7EA31}"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412788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1950-2E74-47DE-9228-9EB03BA7EA31}"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290473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1950-2E74-47DE-9228-9EB03BA7EA31}"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31342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61950-2E74-47DE-9228-9EB03BA7EA31}"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26793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61950-2E74-47DE-9228-9EB03BA7EA31}"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145642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661950-2E74-47DE-9228-9EB03BA7EA31}"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241337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661950-2E74-47DE-9228-9EB03BA7EA31}"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13294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661950-2E74-47DE-9228-9EB03BA7EA31}"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193861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61950-2E74-47DE-9228-9EB03BA7EA31}"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239226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61950-2E74-47DE-9228-9EB03BA7EA31}"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24590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61950-2E74-47DE-9228-9EB03BA7EA31}"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1198-F17F-4900-B871-1A7E53B767D4}" type="slidenum">
              <a:rPr lang="en-US" smtClean="0"/>
              <a:t>‹#›</a:t>
            </a:fld>
            <a:endParaRPr lang="en-US"/>
          </a:p>
        </p:txBody>
      </p:sp>
    </p:spTree>
    <p:extLst>
      <p:ext uri="{BB962C8B-B14F-4D97-AF65-F5344CB8AC3E}">
        <p14:creationId xmlns:p14="http://schemas.microsoft.com/office/powerpoint/2010/main" val="55771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61950-2E74-47DE-9228-9EB03BA7EA31}" type="datetimeFigureOut">
              <a:rPr lang="en-US" smtClean="0"/>
              <a:t>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51198-F17F-4900-B871-1A7E53B767D4}" type="slidenum">
              <a:rPr lang="en-US" smtClean="0"/>
              <a:t>‹#›</a:t>
            </a:fld>
            <a:endParaRPr lang="en-US"/>
          </a:p>
        </p:txBody>
      </p:sp>
    </p:spTree>
    <p:extLst>
      <p:ext uri="{BB962C8B-B14F-4D97-AF65-F5344CB8AC3E}">
        <p14:creationId xmlns:p14="http://schemas.microsoft.com/office/powerpoint/2010/main" val="1497860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otaldotnet.com/article/showarticle54_difflinqentity.aspx" TargetMode="External"/><Relationship Id="rId2" Type="http://schemas.openxmlformats.org/officeDocument/2006/relationships/hyperlink" Target="http://stackoverflow.com/questions/3293995/what-is-the-difference-between-entity-framework-and-linq-to-sql-by-net-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library/jj614587(v=vs.113).aspx" TargetMode="External"/><Relationship Id="rId2" Type="http://schemas.openxmlformats.org/officeDocument/2006/relationships/hyperlink" Target="http://www.entityframeworktutorial.net/EntityFramework4.3/Introduction.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sdn.microsoft.com/en-us/library/ms178359.aspx#dbfmfc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a:t>Entity (Framework)</a:t>
            </a:r>
            <a:br>
              <a:rPr lang="en-US" sz="2800" dirty="0"/>
            </a:br>
            <a:r>
              <a:rPr lang="en-US" sz="2800" dirty="0" smtClean="0"/>
              <a:t>and LINQ to Entity (Framework)</a:t>
            </a:r>
            <a:br>
              <a:rPr lang="en-US" sz="2800" dirty="0" smtClean="0"/>
            </a:br>
            <a:endParaRPr lang="en-US" sz="2800" dirty="0"/>
          </a:p>
        </p:txBody>
      </p:sp>
      <p:sp>
        <p:nvSpPr>
          <p:cNvPr id="3" name="Subtitle 2"/>
          <p:cNvSpPr>
            <a:spLocks noGrp="1"/>
          </p:cNvSpPr>
          <p:nvPr>
            <p:ph type="subTitle" idx="1"/>
          </p:nvPr>
        </p:nvSpPr>
        <p:spPr/>
        <p:txBody>
          <a:bodyPr/>
          <a:lstStyle/>
          <a:p>
            <a:r>
              <a:rPr lang="en-US" dirty="0" smtClean="0"/>
              <a:t>Review for ISIT 420</a:t>
            </a:r>
            <a:endParaRPr lang="en-US" dirty="0" smtClean="0"/>
          </a:p>
        </p:txBody>
      </p:sp>
    </p:spTree>
    <p:extLst>
      <p:ext uri="{BB962C8B-B14F-4D97-AF65-F5344CB8AC3E}">
        <p14:creationId xmlns:p14="http://schemas.microsoft.com/office/powerpoint/2010/main" val="374364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000" smtClean="0"/>
              <a:t>LINQ (</a:t>
            </a:r>
            <a:r>
              <a:rPr lang="en-US" sz="4000" smtClean="0">
                <a:effectLst/>
              </a:rPr>
              <a:t>LINQ to SQL)</a:t>
            </a:r>
            <a:r>
              <a:rPr lang="en-US" sz="4000" smtClean="0"/>
              <a:t> </a:t>
            </a:r>
            <a:r>
              <a:rPr lang="en-US" sz="4000" dirty="0" smtClean="0"/>
              <a:t>or Entity Framework</a:t>
            </a:r>
            <a:endParaRPr lang="en-US" sz="4000"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smtClean="0">
                <a:effectLst/>
              </a:rPr>
              <a:t>Entity Framework is more targeted towards Enterprise Development where the schema is usually optimized for storage considerations like performance consistency and partitioning. </a:t>
            </a:r>
            <a:endParaRPr lang="en-US" dirty="0" smtClean="0">
              <a:effectLst/>
            </a:endParaRPr>
          </a:p>
          <a:p>
            <a:r>
              <a:rPr lang="en-US" dirty="0" smtClean="0">
                <a:effectLst/>
              </a:rPr>
              <a:t>Entity </a:t>
            </a:r>
            <a:r>
              <a:rPr lang="en-US" dirty="0" smtClean="0">
                <a:effectLst/>
              </a:rPr>
              <a:t>Framework is designed around exposing an application-oriented data model </a:t>
            </a:r>
            <a:r>
              <a:rPr lang="en-US" b="1" dirty="0" smtClean="0">
                <a:effectLst/>
              </a:rPr>
              <a:t>that is loosely coupled and may differ from the existing database </a:t>
            </a:r>
            <a:r>
              <a:rPr lang="en-US" dirty="0" smtClean="0">
                <a:effectLst/>
              </a:rPr>
              <a:t>schema. For example, you can map a single entity (class) to multiple tables or map multiple entities to the same table. </a:t>
            </a:r>
          </a:p>
          <a:p>
            <a:pPr lvl="1"/>
            <a:r>
              <a:rPr lang="en-US" dirty="0" smtClean="0">
                <a:effectLst/>
              </a:rPr>
              <a:t>Entity Framework has “.</a:t>
            </a:r>
            <a:r>
              <a:rPr lang="en-US" dirty="0" err="1" smtClean="0">
                <a:effectLst/>
              </a:rPr>
              <a:t>edmx</a:t>
            </a:r>
            <a:r>
              <a:rPr lang="en-US" dirty="0" smtClean="0">
                <a:effectLst/>
              </a:rPr>
              <a:t>” (ADO.NET Entity Model) file when added in the application.</a:t>
            </a:r>
          </a:p>
          <a:p>
            <a:r>
              <a:rPr lang="en-US" dirty="0" smtClean="0">
                <a:effectLst/>
              </a:rPr>
              <a:t>LINQ to SQL mainly has features to support Rapid Application Development against SQL Server. LINQ to SQL allows you to have a strongly typed view </a:t>
            </a:r>
            <a:r>
              <a:rPr lang="en-US" b="1" dirty="0" smtClean="0">
                <a:effectLst/>
              </a:rPr>
              <a:t>of your existing database schema</a:t>
            </a:r>
            <a:r>
              <a:rPr lang="en-US" dirty="0" smtClean="0">
                <a:effectLst/>
              </a:rPr>
              <a:t>. You can build LINQ queries over tables and return results as strong typed objects. </a:t>
            </a:r>
          </a:p>
          <a:p>
            <a:pPr lvl="1"/>
            <a:r>
              <a:rPr lang="en-US" dirty="0" smtClean="0">
                <a:effectLst/>
              </a:rPr>
              <a:t>LINQ to SQL has “.</a:t>
            </a:r>
            <a:r>
              <a:rPr lang="en-US" dirty="0" err="1" smtClean="0">
                <a:effectLst/>
              </a:rPr>
              <a:t>dbml</a:t>
            </a:r>
            <a:r>
              <a:rPr lang="en-US" dirty="0" smtClean="0">
                <a:effectLst/>
              </a:rPr>
              <a:t>”(LINQ to SQL) file when added in the application. </a:t>
            </a:r>
            <a:endParaRPr lang="en-US" dirty="0">
              <a:hlinkClick r:id="rId2"/>
            </a:endParaRPr>
          </a:p>
          <a:p>
            <a:endParaRPr lang="en-US" dirty="0"/>
          </a:p>
          <a:p>
            <a:r>
              <a:rPr lang="en-US" sz="2300" dirty="0" smtClean="0">
                <a:effectLst/>
                <a:hlinkClick r:id="rId3"/>
              </a:rPr>
              <a:t>http://totaldotnet.com/article/showarticle54_difflinqentity.aspx</a:t>
            </a:r>
            <a:endParaRPr lang="en-US" sz="2300" dirty="0" smtClean="0">
              <a:effectLst/>
            </a:endParaRPr>
          </a:p>
        </p:txBody>
      </p:sp>
    </p:spTree>
    <p:extLst>
      <p:ext uri="{BB962C8B-B14F-4D97-AF65-F5344CB8AC3E}">
        <p14:creationId xmlns:p14="http://schemas.microsoft.com/office/powerpoint/2010/main" val="37668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What is the entity framework?</a:t>
            </a:r>
            <a:endParaRPr lang="en-US" sz="3600" dirty="0"/>
          </a:p>
        </p:txBody>
      </p:sp>
      <p:sp>
        <p:nvSpPr>
          <p:cNvPr id="3" name="Content Placeholder 2"/>
          <p:cNvSpPr>
            <a:spLocks noGrp="1"/>
          </p:cNvSpPr>
          <p:nvPr>
            <p:ph idx="1"/>
          </p:nvPr>
        </p:nvSpPr>
        <p:spPr>
          <a:xfrm>
            <a:off x="381000" y="914400"/>
            <a:ext cx="8534400" cy="5638800"/>
          </a:xfrm>
        </p:spPr>
        <p:txBody>
          <a:bodyPr>
            <a:normAutofit fontScale="55000" lnSpcReduction="20000"/>
          </a:bodyPr>
          <a:lstStyle/>
          <a:p>
            <a:r>
              <a:rPr lang="en-US" sz="3300" dirty="0" smtClean="0"/>
              <a:t>Entity framework is an Object/Relational Mapping (O/RM) framework. It is an enhancement to ADO.NET that gives developers an automated </a:t>
            </a:r>
            <a:r>
              <a:rPr lang="en-US" sz="3300" dirty="0"/>
              <a:t>mechanism beyond </a:t>
            </a:r>
            <a:r>
              <a:rPr lang="en-US" sz="3300" dirty="0" smtClean="0"/>
              <a:t>the </a:t>
            </a:r>
            <a:r>
              <a:rPr lang="en-US" sz="3300" dirty="0" err="1"/>
              <a:t>DataReader</a:t>
            </a:r>
            <a:r>
              <a:rPr lang="en-US" sz="3300" dirty="0"/>
              <a:t> and DataSet </a:t>
            </a:r>
            <a:r>
              <a:rPr lang="en-US" sz="3300" dirty="0" smtClean="0"/>
              <a:t>for accessing &amp; storing the data in the database and working with the results. </a:t>
            </a:r>
          </a:p>
          <a:p>
            <a:pPr lvl="1"/>
            <a:r>
              <a:rPr lang="en-US" sz="3300" dirty="0" smtClean="0"/>
              <a:t>ORM </a:t>
            </a:r>
            <a:r>
              <a:rPr lang="en-US" sz="3300" dirty="0" smtClean="0"/>
              <a:t>is a tool for storing data from domain objects to relational database </a:t>
            </a:r>
            <a:r>
              <a:rPr lang="en-US" sz="3300" dirty="0" smtClean="0"/>
              <a:t>in </a:t>
            </a:r>
            <a:r>
              <a:rPr lang="en-US" sz="3300" dirty="0" smtClean="0"/>
              <a:t>an automated way without much programming. </a:t>
            </a:r>
          </a:p>
          <a:p>
            <a:pPr lvl="1"/>
            <a:r>
              <a:rPr lang="en-US" sz="3300" dirty="0" smtClean="0"/>
              <a:t>O/RM includes three main parts: </a:t>
            </a:r>
          </a:p>
          <a:p>
            <a:pPr marL="1428750" lvl="2" indent="-514350">
              <a:buFont typeface="+mj-lt"/>
              <a:buAutoNum type="arabicPeriod"/>
            </a:pPr>
            <a:r>
              <a:rPr lang="en-US" sz="3300" dirty="0" smtClean="0"/>
              <a:t>Domain class objects, </a:t>
            </a:r>
          </a:p>
          <a:p>
            <a:pPr marL="1428750" lvl="2" indent="-514350">
              <a:buFont typeface="+mj-lt"/>
              <a:buAutoNum type="arabicPeriod"/>
            </a:pPr>
            <a:r>
              <a:rPr lang="en-US" sz="3300" dirty="0" smtClean="0"/>
              <a:t>Relational database objects and </a:t>
            </a:r>
          </a:p>
          <a:p>
            <a:pPr marL="1428750" lvl="2" indent="-514350">
              <a:buFont typeface="+mj-lt"/>
              <a:buAutoNum type="arabicPeriod"/>
            </a:pPr>
            <a:r>
              <a:rPr lang="en-US" sz="3300" dirty="0" smtClean="0"/>
              <a:t>Mapping information on how domain objects maps to relational database objects (tables, views &amp; </a:t>
            </a:r>
            <a:r>
              <a:rPr lang="en-US" sz="3300" dirty="0" err="1" smtClean="0"/>
              <a:t>storedprocedures</a:t>
            </a:r>
            <a:r>
              <a:rPr lang="en-US" sz="3300" dirty="0" smtClean="0"/>
              <a:t>). </a:t>
            </a:r>
          </a:p>
          <a:p>
            <a:pPr lvl="1"/>
            <a:r>
              <a:rPr lang="en-US" sz="3700" dirty="0" smtClean="0"/>
              <a:t>ORM helps us to keep our database design separate from our domain class design. </a:t>
            </a:r>
          </a:p>
          <a:p>
            <a:pPr lvl="1"/>
            <a:r>
              <a:rPr lang="en-US" sz="3700" dirty="0" smtClean="0"/>
              <a:t>This makes application maintainable and extendable. </a:t>
            </a:r>
          </a:p>
          <a:p>
            <a:pPr lvl="1"/>
            <a:r>
              <a:rPr lang="en-US" sz="3700" dirty="0" smtClean="0"/>
              <a:t>It also automates the standard CRUD operations (Create, Read, Update &amp; Delete) so developer doesn’t need to write it manually</a:t>
            </a:r>
            <a:r>
              <a:rPr lang="en-US" sz="3700" dirty="0" smtClean="0"/>
              <a:t>.</a:t>
            </a:r>
          </a:p>
          <a:p>
            <a:pPr marL="457200" lvl="1" indent="0">
              <a:buNone/>
            </a:pPr>
            <a:endParaRPr lang="en-US" sz="3700" dirty="0" smtClean="0"/>
          </a:p>
          <a:p>
            <a:pPr marL="342900" lvl="1" indent="-342900">
              <a:buFont typeface="Arial" panose="020B0604020202020204" pitchFamily="34" charset="0"/>
              <a:buChar char="•"/>
            </a:pPr>
            <a:r>
              <a:rPr lang="en-US" sz="3300" dirty="0" smtClean="0">
                <a:hlinkClick r:id="rId2"/>
              </a:rPr>
              <a:t>http://</a:t>
            </a:r>
            <a:r>
              <a:rPr lang="en-US" sz="3300" dirty="0" smtClean="0">
                <a:hlinkClick r:id="rId2"/>
              </a:rPr>
              <a:t>www.entityframeworktutorial.net/EntityFramework4.3/Introduction.aspx</a:t>
            </a:r>
            <a:endParaRPr lang="en-US" sz="3300" dirty="0" smtClean="0"/>
          </a:p>
          <a:p>
            <a:pPr marL="342900" lvl="1" indent="-342900">
              <a:buFont typeface="Arial" panose="020B0604020202020204" pitchFamily="34" charset="0"/>
              <a:buChar char="•"/>
            </a:pPr>
            <a:r>
              <a:rPr lang="en-US" sz="3300" dirty="0"/>
              <a:t>Uses this DB  </a:t>
            </a:r>
            <a:r>
              <a:rPr lang="en-US" sz="3300" dirty="0">
                <a:hlinkClick r:id="rId3"/>
              </a:rPr>
              <a:t>https://msdn.microsoft.com/en-us/library/jj614587(v=vs.113).</a:t>
            </a:r>
            <a:r>
              <a:rPr lang="en-US" sz="3300" dirty="0" smtClean="0">
                <a:hlinkClick r:id="rId3"/>
              </a:rPr>
              <a:t>aspx</a:t>
            </a:r>
            <a:endParaRPr lang="en-US" sz="3300" dirty="0" smtClean="0"/>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95359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4400550" cy="2667000"/>
          </a:xfrm>
        </p:spPr>
      </p:pic>
      <p:sp>
        <p:nvSpPr>
          <p:cNvPr id="5" name="TextBox 4"/>
          <p:cNvSpPr txBox="1"/>
          <p:nvPr/>
        </p:nvSpPr>
        <p:spPr>
          <a:xfrm>
            <a:off x="304801" y="2971800"/>
            <a:ext cx="8001000" cy="3739485"/>
          </a:xfrm>
          <a:prstGeom prst="rect">
            <a:avLst/>
          </a:prstGeom>
          <a:noFill/>
        </p:spPr>
        <p:txBody>
          <a:bodyPr wrap="square" rtlCol="0">
            <a:spAutoFit/>
          </a:bodyPr>
          <a:lstStyle/>
          <a:p>
            <a:r>
              <a:rPr lang="en-US" sz="1200" b="1" dirty="0" smtClean="0"/>
              <a:t>EDM (Entity Data Model): </a:t>
            </a:r>
            <a:r>
              <a:rPr lang="en-US" sz="1200" dirty="0" smtClean="0"/>
              <a:t>EDM consist three main parts: </a:t>
            </a:r>
          </a:p>
          <a:p>
            <a:r>
              <a:rPr lang="en-US" sz="1200" b="1" dirty="0" smtClean="0"/>
              <a:t>Conceptual Model: </a:t>
            </a:r>
            <a:r>
              <a:rPr lang="en-US" sz="1200" dirty="0" smtClean="0"/>
              <a:t>Conceptual model is your model classes and their relationships. This will be independent from your database table design.</a:t>
            </a:r>
          </a:p>
          <a:p>
            <a:r>
              <a:rPr lang="en-US" sz="1200" b="1" dirty="0" smtClean="0"/>
              <a:t>Storage Model:</a:t>
            </a:r>
            <a:r>
              <a:rPr lang="en-US" sz="1200" dirty="0" smtClean="0"/>
              <a:t> Storage model is your database design model which includes tables, views, stored procedures and their relationships and keys.</a:t>
            </a:r>
          </a:p>
          <a:p>
            <a:r>
              <a:rPr lang="en-US" sz="1200" b="1" dirty="0" smtClean="0"/>
              <a:t>Mapping: </a:t>
            </a:r>
            <a:r>
              <a:rPr lang="en-US" sz="1200" dirty="0" smtClean="0"/>
              <a:t>Mapping consist information about how your conceptual model is mapped to storage model.</a:t>
            </a:r>
          </a:p>
          <a:p>
            <a:r>
              <a:rPr lang="en-US" sz="500" dirty="0" smtClean="0"/>
              <a:t> </a:t>
            </a:r>
          </a:p>
          <a:p>
            <a:r>
              <a:rPr lang="en-US" sz="1200" b="1" dirty="0" smtClean="0"/>
              <a:t>LINQ to Entities: </a:t>
            </a:r>
            <a:r>
              <a:rPr lang="en-US" sz="1200" dirty="0" smtClean="0"/>
              <a:t>LINQ to Entities is query language used to write queries against the object model. It returns entities which are defined in the conceptual model. You can use your LINQ skills here.</a:t>
            </a:r>
          </a:p>
          <a:p>
            <a:r>
              <a:rPr lang="en-US" sz="700" dirty="0" smtClean="0"/>
              <a:t> </a:t>
            </a:r>
          </a:p>
          <a:p>
            <a:r>
              <a:rPr lang="en-US" sz="1200" b="1" dirty="0" smtClean="0"/>
              <a:t>Entity SQL: </a:t>
            </a:r>
            <a:r>
              <a:rPr lang="en-US" sz="1200" dirty="0" smtClean="0"/>
              <a:t>Entity SQL is again a query language same as LINQ to Entities. However it is little more difficult than L2E and also developer need to learn it separately. </a:t>
            </a:r>
          </a:p>
          <a:p>
            <a:r>
              <a:rPr lang="en-US" sz="700" dirty="0" smtClean="0"/>
              <a:t> </a:t>
            </a:r>
          </a:p>
          <a:p>
            <a:r>
              <a:rPr lang="en-US" sz="1200" b="1" dirty="0" smtClean="0"/>
              <a:t>Object Service: </a:t>
            </a:r>
            <a:r>
              <a:rPr lang="en-US" sz="1200" dirty="0" smtClean="0"/>
              <a:t>Object service is a main entry point for accessing data from database and to return it back. Object service is responsible for materialization which is process of converting data returned from entity client data provider (next layer) to an entity object structure. </a:t>
            </a:r>
          </a:p>
          <a:p>
            <a:r>
              <a:rPr lang="en-US" sz="700" dirty="0" smtClean="0"/>
              <a:t> </a:t>
            </a:r>
          </a:p>
          <a:p>
            <a:r>
              <a:rPr lang="en-US" sz="1200" b="1" dirty="0" smtClean="0"/>
              <a:t>Entity Client Data Provider: </a:t>
            </a:r>
            <a:r>
              <a:rPr lang="en-US" sz="1200" dirty="0" smtClean="0"/>
              <a:t>The main responsibility of this layer is to convert L2E or Entity SQL queries into SQL query which is understood by underlying database. It communicates with </a:t>
            </a:r>
            <a:r>
              <a:rPr lang="en-US" sz="1200" dirty="0" err="1" smtClean="0"/>
              <a:t>ADO.Net</a:t>
            </a:r>
            <a:r>
              <a:rPr lang="en-US" sz="1200" dirty="0" smtClean="0"/>
              <a:t> data provider which in turn sends or retrieves data from database.</a:t>
            </a:r>
          </a:p>
          <a:p>
            <a:r>
              <a:rPr lang="en-US" sz="700" dirty="0" smtClean="0"/>
              <a:t> </a:t>
            </a:r>
          </a:p>
          <a:p>
            <a:r>
              <a:rPr lang="en-US" sz="1200" b="1" dirty="0" err="1" smtClean="0"/>
              <a:t>ADO.Net</a:t>
            </a:r>
            <a:r>
              <a:rPr lang="en-US" sz="1200" b="1" dirty="0" smtClean="0"/>
              <a:t> Data Provider: </a:t>
            </a:r>
            <a:r>
              <a:rPr lang="en-US" sz="1200" dirty="0" smtClean="0"/>
              <a:t>This layer communicates with database using standard </a:t>
            </a:r>
            <a:r>
              <a:rPr lang="en-US" sz="1200" dirty="0" err="1" smtClean="0"/>
              <a:t>ADO.Net</a:t>
            </a:r>
            <a:r>
              <a:rPr lang="en-US" sz="1200" dirty="0" smtClean="0"/>
              <a:t>.</a:t>
            </a:r>
            <a:endParaRPr lang="en-US" sz="1200" dirty="0"/>
          </a:p>
        </p:txBody>
      </p:sp>
      <p:sp>
        <p:nvSpPr>
          <p:cNvPr id="2" name="TextBox 1"/>
          <p:cNvSpPr txBox="1"/>
          <p:nvPr/>
        </p:nvSpPr>
        <p:spPr>
          <a:xfrm>
            <a:off x="5257800" y="1022647"/>
            <a:ext cx="3446521" cy="400110"/>
          </a:xfrm>
          <a:prstGeom prst="rect">
            <a:avLst/>
          </a:prstGeom>
          <a:noFill/>
        </p:spPr>
        <p:txBody>
          <a:bodyPr wrap="none" rtlCol="0">
            <a:spAutoFit/>
          </a:bodyPr>
          <a:lstStyle/>
          <a:p>
            <a:r>
              <a:rPr lang="en-US" sz="2000" b="1" dirty="0"/>
              <a:t>Entity Framework Architecture</a:t>
            </a:r>
            <a:endParaRPr lang="en-US" sz="2000" dirty="0"/>
          </a:p>
        </p:txBody>
      </p:sp>
    </p:spTree>
    <p:extLst>
      <p:ext uri="{BB962C8B-B14F-4D97-AF65-F5344CB8AC3E}">
        <p14:creationId xmlns:p14="http://schemas.microsoft.com/office/powerpoint/2010/main" val="201124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277225" cy="5172075"/>
          </a:xfrm>
          <a:prstGeom prst="rect">
            <a:avLst/>
          </a:prstGeom>
        </p:spPr>
      </p:pic>
      <p:sp>
        <p:nvSpPr>
          <p:cNvPr id="5" name="TextBox 4"/>
          <p:cNvSpPr txBox="1"/>
          <p:nvPr/>
        </p:nvSpPr>
        <p:spPr>
          <a:xfrm>
            <a:off x="228600" y="5257800"/>
            <a:ext cx="8534400" cy="1384995"/>
          </a:xfrm>
          <a:prstGeom prst="rect">
            <a:avLst/>
          </a:prstGeom>
          <a:noFill/>
        </p:spPr>
        <p:txBody>
          <a:bodyPr wrap="square" rtlCol="0">
            <a:spAutoFit/>
          </a:bodyPr>
          <a:lstStyle/>
          <a:p>
            <a:r>
              <a:rPr lang="en-US" sz="1400" b="1" dirty="0" smtClean="0">
                <a:effectLst/>
              </a:rPr>
              <a:t>One-to-One:</a:t>
            </a:r>
            <a:r>
              <a:rPr lang="en-US" sz="1400" dirty="0" smtClean="0">
                <a:effectLst/>
              </a:rPr>
              <a:t> Student and </a:t>
            </a:r>
            <a:r>
              <a:rPr lang="en-US" sz="1400" dirty="0" err="1" smtClean="0">
                <a:effectLst/>
              </a:rPr>
              <a:t>StudentAddress</a:t>
            </a:r>
            <a:r>
              <a:rPr lang="en-US" sz="1400" dirty="0" smtClean="0">
                <a:effectLst/>
              </a:rPr>
              <a:t> has one-to-one relationship </a:t>
            </a:r>
            <a:r>
              <a:rPr lang="en-US" sz="1400" dirty="0" err="1" smtClean="0">
                <a:effectLst/>
              </a:rPr>
              <a:t>eg</a:t>
            </a:r>
            <a:r>
              <a:rPr lang="en-US" sz="1400" dirty="0" smtClean="0">
                <a:effectLst/>
              </a:rPr>
              <a:t>. Student has zero or one </a:t>
            </a:r>
            <a:r>
              <a:rPr lang="en-US" sz="1400" dirty="0" err="1" smtClean="0">
                <a:effectLst/>
              </a:rPr>
              <a:t>StudentAddress</a:t>
            </a:r>
            <a:r>
              <a:rPr lang="en-US" sz="1400" dirty="0" smtClean="0">
                <a:effectLst/>
              </a:rPr>
              <a:t>.</a:t>
            </a:r>
          </a:p>
          <a:p>
            <a:r>
              <a:rPr lang="en-US" sz="1400" b="1" dirty="0" smtClean="0">
                <a:effectLst/>
              </a:rPr>
              <a:t>One-to-Many:</a:t>
            </a:r>
            <a:r>
              <a:rPr lang="en-US" sz="1400" dirty="0" smtClean="0">
                <a:effectLst/>
              </a:rPr>
              <a:t> Standard and Teacher has one-to-many relationship </a:t>
            </a:r>
            <a:r>
              <a:rPr lang="en-US" sz="1400" dirty="0" err="1" smtClean="0">
                <a:effectLst/>
              </a:rPr>
              <a:t>eg</a:t>
            </a:r>
            <a:r>
              <a:rPr lang="en-US" sz="1400" dirty="0" smtClean="0">
                <a:effectLst/>
              </a:rPr>
              <a:t>. many Teachers can be associate with one Standard.</a:t>
            </a:r>
          </a:p>
          <a:p>
            <a:r>
              <a:rPr lang="en-US" sz="1400" b="1" dirty="0" smtClean="0">
                <a:effectLst/>
              </a:rPr>
              <a:t>Many-to-Many:</a:t>
            </a:r>
            <a:r>
              <a:rPr lang="en-US" sz="1400" dirty="0" smtClean="0">
                <a:effectLst/>
              </a:rPr>
              <a:t> Student and Course has many-to-many relationship using </a:t>
            </a:r>
            <a:r>
              <a:rPr lang="en-US" sz="1400" dirty="0" err="1" smtClean="0">
                <a:effectLst/>
              </a:rPr>
              <a:t>StudentCourse</a:t>
            </a:r>
            <a:r>
              <a:rPr lang="en-US" sz="1400" dirty="0" smtClean="0">
                <a:effectLst/>
              </a:rPr>
              <a:t> table where </a:t>
            </a:r>
            <a:r>
              <a:rPr lang="en-US" sz="1400" dirty="0" err="1" smtClean="0">
                <a:effectLst/>
              </a:rPr>
              <a:t>StudentCourse</a:t>
            </a:r>
            <a:r>
              <a:rPr lang="en-US" sz="1400" dirty="0" smtClean="0">
                <a:effectLst/>
              </a:rPr>
              <a:t> table includes </a:t>
            </a:r>
            <a:r>
              <a:rPr lang="en-US" sz="1400" dirty="0" err="1" smtClean="0">
                <a:effectLst/>
              </a:rPr>
              <a:t>StudentId</a:t>
            </a:r>
            <a:r>
              <a:rPr lang="en-US" sz="1400" dirty="0" smtClean="0">
                <a:effectLst/>
              </a:rPr>
              <a:t> and </a:t>
            </a:r>
            <a:r>
              <a:rPr lang="en-US" sz="1400" dirty="0" err="1" smtClean="0">
                <a:effectLst/>
              </a:rPr>
              <a:t>CourseId</a:t>
            </a:r>
            <a:r>
              <a:rPr lang="en-US" sz="1400" dirty="0" smtClean="0">
                <a:effectLst/>
              </a:rPr>
              <a:t>. So one student can join many courses and one course also can have many students.</a:t>
            </a:r>
            <a:endParaRPr lang="en-US" sz="1400" dirty="0"/>
          </a:p>
        </p:txBody>
      </p:sp>
    </p:spTree>
    <p:extLst>
      <p:ext uri="{BB962C8B-B14F-4D97-AF65-F5344CB8AC3E}">
        <p14:creationId xmlns:p14="http://schemas.microsoft.com/office/powerpoint/2010/main" val="43560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dirty="0" smtClean="0"/>
              <a:t>LINQ to SQL is tightly coupled - object property to specific field of database or more correctly object mapping to a specific database schema</a:t>
            </a:r>
          </a:p>
          <a:p>
            <a:pPr lvl="1"/>
            <a:r>
              <a:rPr lang="en-US" dirty="0" smtClean="0"/>
              <a:t>LINQ to SQL only supports 1 to 1 mapping of the database tables, views, </a:t>
            </a:r>
            <a:r>
              <a:rPr lang="en-US" dirty="0" err="1" smtClean="0"/>
              <a:t>sprocs</a:t>
            </a:r>
            <a:r>
              <a:rPr lang="en-US" dirty="0" smtClean="0"/>
              <a:t> and functions available in MS SQL Server</a:t>
            </a:r>
          </a:p>
          <a:p>
            <a:r>
              <a:rPr lang="en-US" dirty="0" smtClean="0"/>
              <a:t>LINQ to Entities is an ORM (Object Relational Mapper) API which allows for a broad definition of object domain models and their relationships to many different </a:t>
            </a:r>
            <a:r>
              <a:rPr lang="en-US" dirty="0" err="1" smtClean="0"/>
              <a:t>ADO.Net</a:t>
            </a:r>
            <a:r>
              <a:rPr lang="en-US" dirty="0" smtClean="0"/>
              <a:t> data providers. </a:t>
            </a:r>
          </a:p>
          <a:p>
            <a:pPr lvl="1"/>
            <a:r>
              <a:rPr lang="en-US" dirty="0" smtClean="0"/>
              <a:t>you can mix and match a number of different database vendors, application servers or protocols to design an aggregated mash-up of objects which are constructed from a variety of tables, sources, services, </a:t>
            </a:r>
            <a:r>
              <a:rPr lang="en-US" dirty="0" err="1" smtClean="0"/>
              <a:t>etc</a:t>
            </a:r>
            <a:endParaRPr lang="en-US" dirty="0" smtClean="0"/>
          </a:p>
          <a:p>
            <a:r>
              <a:rPr lang="en-US" dirty="0" smtClean="0"/>
              <a:t>EF allows mapping a single class to multiple tables </a:t>
            </a:r>
          </a:p>
          <a:p>
            <a:r>
              <a:rPr lang="en-US" dirty="0" smtClean="0"/>
              <a:t>EF handle Many to Many relationships</a:t>
            </a:r>
          </a:p>
          <a:p>
            <a:r>
              <a:rPr lang="en-US" dirty="0" smtClean="0"/>
              <a:t>EF has the ability to target any ADO.NET data provider</a:t>
            </a:r>
          </a:p>
          <a:p>
            <a:endParaRPr lang="en-US" dirty="0"/>
          </a:p>
        </p:txBody>
      </p:sp>
    </p:spTree>
    <p:extLst>
      <p:ext uri="{BB962C8B-B14F-4D97-AF65-F5344CB8AC3E}">
        <p14:creationId xmlns:p14="http://schemas.microsoft.com/office/powerpoint/2010/main" val="195976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2800" dirty="0" smtClean="0"/>
              <a:t>3 ways </a:t>
            </a:r>
            <a:r>
              <a:rPr lang="en-US" sz="2800" dirty="0"/>
              <a:t>you </a:t>
            </a:r>
            <a:r>
              <a:rPr lang="en-US" sz="2800" dirty="0" smtClean="0"/>
              <a:t>to work </a:t>
            </a:r>
            <a:r>
              <a:rPr lang="en-US" sz="2800" dirty="0"/>
              <a:t>with data models and databases</a:t>
            </a:r>
            <a:br>
              <a:rPr lang="en-US" sz="2800" dirty="0"/>
            </a:br>
            <a:r>
              <a:rPr lang="en-US" sz="2000" dirty="0">
                <a:hlinkClick r:id="rId2"/>
              </a:rPr>
              <a:t>https://</a:t>
            </a:r>
            <a:r>
              <a:rPr lang="en-US" sz="2000" dirty="0" smtClean="0">
                <a:hlinkClick r:id="rId2"/>
              </a:rPr>
              <a:t>msdn.microsoft.com/en-us/library/ms178359.aspx#dbfmfcf</a:t>
            </a:r>
            <a:endParaRPr lang="en-US" sz="2800" dirty="0"/>
          </a:p>
        </p:txBody>
      </p:sp>
      <p:sp>
        <p:nvSpPr>
          <p:cNvPr id="3" name="Content Placeholder 2"/>
          <p:cNvSpPr>
            <a:spLocks noGrp="1"/>
          </p:cNvSpPr>
          <p:nvPr>
            <p:ph idx="1"/>
          </p:nvPr>
        </p:nvSpPr>
        <p:spPr>
          <a:xfrm>
            <a:off x="457200" y="1066800"/>
            <a:ext cx="3810000" cy="5410200"/>
          </a:xfrm>
        </p:spPr>
        <p:txBody>
          <a:bodyPr>
            <a:noAutofit/>
          </a:bodyPr>
          <a:lstStyle/>
          <a:p>
            <a:r>
              <a:rPr lang="en-US" sz="2000" dirty="0"/>
              <a:t>Database </a:t>
            </a:r>
            <a:r>
              <a:rPr lang="en-US" sz="2000" dirty="0" smtClean="0"/>
              <a:t>First - </a:t>
            </a:r>
            <a:r>
              <a:rPr lang="en-US" sz="2000" dirty="0"/>
              <a:t>If </a:t>
            </a:r>
            <a:r>
              <a:rPr lang="en-US" sz="2000" dirty="0" smtClean="0"/>
              <a:t>already have </a:t>
            </a:r>
            <a:r>
              <a:rPr lang="en-US" sz="2000" dirty="0"/>
              <a:t>database, </a:t>
            </a:r>
            <a:r>
              <a:rPr lang="en-US" sz="2000" dirty="0" smtClean="0"/>
              <a:t>Entity </a:t>
            </a:r>
            <a:r>
              <a:rPr lang="en-US" sz="2000" dirty="0"/>
              <a:t>Framework </a:t>
            </a:r>
            <a:r>
              <a:rPr lang="en-US" sz="2000" dirty="0" smtClean="0"/>
              <a:t>designer in VS </a:t>
            </a:r>
            <a:r>
              <a:rPr lang="en-US" sz="2000" dirty="0"/>
              <a:t>can </a:t>
            </a:r>
            <a:r>
              <a:rPr lang="en-US" sz="2000" dirty="0" smtClean="0"/>
              <a:t>auto-generate </a:t>
            </a:r>
            <a:r>
              <a:rPr lang="en-US" sz="2000" dirty="0"/>
              <a:t>a data </a:t>
            </a:r>
            <a:r>
              <a:rPr lang="en-US" sz="2000" dirty="0" smtClean="0"/>
              <a:t>model (classes </a:t>
            </a:r>
            <a:r>
              <a:rPr lang="en-US" sz="2000" dirty="0"/>
              <a:t>and properties </a:t>
            </a:r>
            <a:r>
              <a:rPr lang="en-US" sz="2000" dirty="0" smtClean="0"/>
              <a:t>corresponding  </a:t>
            </a:r>
            <a:r>
              <a:rPr lang="en-US" sz="2000" dirty="0"/>
              <a:t>to </a:t>
            </a:r>
            <a:r>
              <a:rPr lang="en-US" sz="2000" dirty="0" smtClean="0"/>
              <a:t>database </a:t>
            </a:r>
            <a:r>
              <a:rPr lang="en-US" sz="2000" dirty="0"/>
              <a:t>objects such as tables and columns. </a:t>
            </a:r>
            <a:endParaRPr lang="en-US" sz="2000" dirty="0" smtClean="0"/>
          </a:p>
          <a:p>
            <a:r>
              <a:rPr lang="en-US" sz="2000" dirty="0"/>
              <a:t>Model </a:t>
            </a:r>
            <a:r>
              <a:rPr lang="en-US" sz="2000" dirty="0" smtClean="0"/>
              <a:t>First - create model </a:t>
            </a:r>
            <a:r>
              <a:rPr lang="en-US" sz="2000" dirty="0"/>
              <a:t>in an .</a:t>
            </a:r>
            <a:r>
              <a:rPr lang="en-US" sz="2000" dirty="0" err="1"/>
              <a:t>edmx</a:t>
            </a:r>
            <a:r>
              <a:rPr lang="en-US" sz="2000" dirty="0"/>
              <a:t> file </a:t>
            </a:r>
            <a:r>
              <a:rPr lang="en-US" sz="2000" dirty="0" smtClean="0"/>
              <a:t>using </a:t>
            </a:r>
            <a:r>
              <a:rPr lang="en-US" sz="2000" dirty="0"/>
              <a:t>the Entity Framework graphical designer in </a:t>
            </a:r>
            <a:r>
              <a:rPr lang="en-US" sz="2000" dirty="0" smtClean="0"/>
              <a:t>VS. (designer generates data </a:t>
            </a:r>
            <a:r>
              <a:rPr lang="en-US" sz="2000" dirty="0"/>
              <a:t>definition </a:t>
            </a:r>
            <a:r>
              <a:rPr lang="en-US" sz="2000" dirty="0" smtClean="0"/>
              <a:t>language </a:t>
            </a:r>
            <a:r>
              <a:rPr lang="en-US" sz="2000" dirty="0"/>
              <a:t>statements to create the </a:t>
            </a:r>
            <a:r>
              <a:rPr lang="en-US" sz="2000" dirty="0" smtClean="0"/>
              <a:t>database)</a:t>
            </a:r>
          </a:p>
          <a:p>
            <a:r>
              <a:rPr lang="en-US" sz="2000" dirty="0"/>
              <a:t>Code </a:t>
            </a:r>
            <a:r>
              <a:rPr lang="en-US" sz="2000" dirty="0" smtClean="0"/>
              <a:t>First - </a:t>
            </a:r>
            <a:r>
              <a:rPr lang="en-US" sz="2000" dirty="0"/>
              <a:t>code your own classes and </a:t>
            </a:r>
            <a:r>
              <a:rPr lang="en-US" sz="2000" dirty="0" smtClean="0"/>
              <a:t>properties. </a:t>
            </a:r>
            <a:r>
              <a:rPr lang="en-US" sz="2000" smtClean="0"/>
              <a:t>Entity </a:t>
            </a:r>
            <a:r>
              <a:rPr lang="en-US" sz="2000" dirty="0"/>
              <a:t>Framework tools can </a:t>
            </a:r>
            <a:r>
              <a:rPr lang="en-US" sz="2000"/>
              <a:t>generate </a:t>
            </a:r>
            <a:r>
              <a:rPr lang="en-US" sz="2000" smtClean="0"/>
              <a:t>the DB tables </a:t>
            </a:r>
            <a:r>
              <a:rPr lang="en-US" sz="2000" dirty="0"/>
              <a:t>and columns.</a:t>
            </a:r>
            <a:endParaRPr lang="en-US" sz="2000" dirty="0" smtClean="0"/>
          </a:p>
          <a:p>
            <a:endParaRPr lang="en-US" sz="2000" dirty="0"/>
          </a:p>
        </p:txBody>
      </p:sp>
      <p:pic>
        <p:nvPicPr>
          <p:cNvPr id="1026" name="Picture 2" descr="Entity Framework Development Approa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399"/>
            <a:ext cx="4524375" cy="438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3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666</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Entity (Framework) and LINQ to Entity (Framework) </vt:lpstr>
      <vt:lpstr>LINQ (LINQ to SQL) or Entity Framework</vt:lpstr>
      <vt:lpstr>What is the entity framework?</vt:lpstr>
      <vt:lpstr>PowerPoint Presentation</vt:lpstr>
      <vt:lpstr>PowerPoint Presentation</vt:lpstr>
      <vt:lpstr>PowerPoint Presentation</vt:lpstr>
      <vt:lpstr>3 ways you to work with data models and databases https://msdn.microsoft.com/en-us/library/ms178359.aspx#dbfmfcf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to SQL  or LINQ to Entity (Framework)</dc:title>
  <dc:creator>kurt</dc:creator>
  <cp:lastModifiedBy>Kurt Friedrich</cp:lastModifiedBy>
  <cp:revision>19</cp:revision>
  <dcterms:created xsi:type="dcterms:W3CDTF">2014-02-26T00:32:52Z</dcterms:created>
  <dcterms:modified xsi:type="dcterms:W3CDTF">2018-01-20T21:47:34Z</dcterms:modified>
</cp:coreProperties>
</file>