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6" r:id="rId4"/>
    <p:sldId id="307" r:id="rId5"/>
    <p:sldId id="302" r:id="rId6"/>
    <p:sldId id="303" r:id="rId7"/>
    <p:sldId id="317" r:id="rId8"/>
    <p:sldId id="309" r:id="rId9"/>
    <p:sldId id="310" r:id="rId10"/>
    <p:sldId id="311" r:id="rId11"/>
    <p:sldId id="322" r:id="rId12"/>
    <p:sldId id="312" r:id="rId13"/>
    <p:sldId id="320" r:id="rId14"/>
    <p:sldId id="287" r:id="rId15"/>
    <p:sldId id="313" r:id="rId16"/>
    <p:sldId id="316" r:id="rId17"/>
    <p:sldId id="315" r:id="rId18"/>
    <p:sldId id="321" r:id="rId19"/>
    <p:sldId id="318" r:id="rId20"/>
    <p:sldId id="319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>
      <p:cViewPr varScale="1">
        <p:scale>
          <a:sx n="108" d="100"/>
          <a:sy n="108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D2D0FDF-3C90-42AD-8068-A50E9DF95C5C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42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3F3FBC3-E63D-4C73-BEEC-F7CB45F6CBB4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53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BA6BC-33FE-4DC7-BC0B-F9F3A7760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CF84D5B-A080-4844-9A91-E7645089B050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3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1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LINQ</a:t>
            </a:r>
            <a:br>
              <a:rPr lang="en-US" sz="3600" dirty="0"/>
            </a:br>
            <a:r>
              <a:rPr lang="en-US" sz="3600" dirty="0"/>
              <a:t>Language Integrated Query</a:t>
            </a:r>
            <a:br>
              <a:rPr lang="en-US" sz="3600" dirty="0"/>
            </a:br>
            <a:r>
              <a:rPr lang="en-US" sz="3600" dirty="0"/>
              <a:t>Chapter 17</a:t>
            </a:r>
            <a:br>
              <a:rPr lang="en-US" sz="3600" dirty="0"/>
            </a:br>
            <a:r>
              <a:rPr lang="en-US" sz="3600" dirty="0"/>
              <a:t>LINQ to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Book: ADO.NET 4 C#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© 2011, Mike </a:t>
            </a:r>
            <a:r>
              <a:rPr lang="en-US" altLang="en-US" sz="2800" dirty="0" err="1">
                <a:solidFill>
                  <a:schemeClr val="tx1"/>
                </a:solidFill>
              </a:rPr>
              <a:t>Murach</a:t>
            </a:r>
            <a:r>
              <a:rPr lang="en-US" altLang="en-US" sz="2800" dirty="0">
                <a:solidFill>
                  <a:schemeClr val="tx1"/>
                </a:solidFill>
              </a:rPr>
              <a:t> &amp; Associates, Inc.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28956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Using that table name </a:t>
            </a:r>
            <a:r>
              <a:rPr lang="en-US" sz="2800" dirty="0" err="1"/>
              <a:t>myOrderDetail.Order_Details</a:t>
            </a:r>
            <a:endParaRPr lang="en-US" sz="2800" dirty="0"/>
          </a:p>
          <a:p>
            <a:r>
              <a:rPr lang="en-US" sz="2800" dirty="0" err="1"/>
              <a:t>myOrders</a:t>
            </a:r>
            <a:r>
              <a:rPr lang="en-US" sz="2800" dirty="0"/>
              <a:t> is made up </a:t>
            </a:r>
            <a:r>
              <a:rPr lang="en-US" sz="2800" i="1" dirty="0"/>
              <a:t>range variable </a:t>
            </a:r>
            <a:r>
              <a:rPr lang="en-US" sz="2800" dirty="0"/>
              <a:t>name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(much like when we do a foreach, for each string item in blah)</a:t>
            </a:r>
          </a:p>
          <a:p>
            <a:pPr lvl="1"/>
            <a:r>
              <a:rPr lang="en-US" sz="2400" dirty="0"/>
              <a:t>A local range variable that represents each element in the source sequence. (in our case, a row from the SQL table, but could also be an XML element)</a:t>
            </a:r>
          </a:p>
          <a:p>
            <a:pPr lvl="1"/>
            <a:r>
              <a:rPr lang="en-US" sz="2400" dirty="0" err="1"/>
              <a:t>myOrders</a:t>
            </a:r>
            <a:r>
              <a:rPr lang="en-US" sz="2400" dirty="0"/>
              <a:t> is an "Entity Class", holding Class members, 1 for each </a:t>
            </a:r>
            <a:r>
              <a:rPr lang="en-US" sz="2400" dirty="0" err="1"/>
              <a:t>each</a:t>
            </a:r>
            <a:r>
              <a:rPr lang="en-US" sz="2400" dirty="0"/>
              <a:t> column in the original SQL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8100"/>
            <a:ext cx="8245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  2-1-Query-A-OneTable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5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define the 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Q2 step, define the query expression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query expression is stored in our variable “orders”, of type query</a:t>
            </a:r>
          </a:p>
          <a:p>
            <a:pPr marL="0" indent="0">
              <a:buNone/>
            </a:pP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myOrderDetail.Order_Details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Order_Details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the "Entity Class" that represents that table in the DB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79</a:t>
            </a:r>
          </a:p>
          <a:p>
            <a:pPr marL="0" indent="0">
              <a:buNone/>
            </a:pP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our made up iterator variable, represents one row at a time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has the same properties as the table column names</a:t>
            </a:r>
          </a:p>
          <a:p>
            <a:pPr marL="0" indent="0">
              <a:buNone/>
            </a:pP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ascending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myOrders.ProductID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ascending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myOrders.ProductID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choosing </a:t>
            </a:r>
            <a:r>
              <a:rPr lang="en-US" sz="23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which columns 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actually load into this object representation of the table</a:t>
            </a:r>
          </a:p>
          <a:p>
            <a:pPr marL="0" indent="0">
              <a:buNone/>
            </a:pPr>
            <a:endParaRPr lang="en-US" sz="29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==========================================================================</a:t>
            </a:r>
          </a:p>
          <a:p>
            <a:pPr marL="0" indent="0">
              <a:buNone/>
            </a:pPr>
            <a:endParaRPr lang="en-US" sz="29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select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other way: no qualification, we want all the data, like a SQL SELECT *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6416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Q3 Execute the 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that all sets up a differed query, which we will use next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Q3 Execute the query to return the results</a:t>
            </a:r>
            <a:endParaRPr lang="en-US" sz="2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orderItem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just a made up name, orders is our query expression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first column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orderItem.Quantity.ToString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second column appended to the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3A80A862-8D36-4980-8768-28D26AAE6F1D}" type="slidenum">
              <a:rPr lang="en-US" altLang="en-US"/>
              <a:pPr algn="r"/>
              <a:t>14</a:t>
            </a:fld>
            <a:endParaRPr lang="en-US" altLang="en-US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289572"/>
              </p:ext>
            </p:extLst>
          </p:nvPr>
        </p:nvGraphicFramePr>
        <p:xfrm>
          <a:off x="914400" y="152400"/>
          <a:ext cx="7321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Document" r:id="rId4" imgW="7321366" imgH="775011" progId="Word.Document.8">
                  <p:embed/>
                </p:oleObj>
              </mc:Choice>
              <mc:Fallback>
                <p:oleObj name="Document" r:id="rId4" imgW="7321366" imgH="775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"/>
                        <a:ext cx="73215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684" name="Picture 4" descr="figure 17-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7150"/>
            <a:ext cx="746760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9906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shows the PK-FK relationship which is a 1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Invoice class will have a property named Vendor that you can use to get that information back that was in the Vendors table  (e.g. </a:t>
            </a:r>
            <a:r>
              <a:rPr lang="en-US" dirty="0" err="1"/>
              <a:t>Vendor.City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the Vendor class will have a property named Invoices that you can refer to the </a:t>
            </a:r>
            <a:r>
              <a:rPr lang="en-US" b="1" dirty="0"/>
              <a:t>collection</a:t>
            </a:r>
            <a:r>
              <a:rPr lang="en-US" dirty="0"/>
              <a:t> of invoices from that vendor</a:t>
            </a:r>
          </a:p>
        </p:txBody>
      </p:sp>
    </p:spTree>
    <p:extLst>
      <p:ext uri="{BB962C8B-B14F-4D97-AF65-F5344CB8AC3E}">
        <p14:creationId xmlns:p14="http://schemas.microsoft.com/office/powerpoint/2010/main" val="114957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copy of my program with new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add a second table, Products</a:t>
            </a:r>
          </a:p>
          <a:p>
            <a:r>
              <a:rPr lang="en-US" dirty="0"/>
              <a:t>We will output the same pop up box, but instead of </a:t>
            </a:r>
            <a:r>
              <a:rPr lang="en-US" dirty="0" err="1"/>
              <a:t>ProductID</a:t>
            </a:r>
            <a:r>
              <a:rPr lang="en-US" dirty="0"/>
              <a:t>, we will show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DataClassesOrdDetail.dbml</a:t>
            </a:r>
            <a:endParaRPr lang="en-US" dirty="0"/>
          </a:p>
          <a:p>
            <a:r>
              <a:rPr lang="en-US" dirty="0"/>
              <a:t>Open Server Explorer and drag the Products table into the O/R Designer </a:t>
            </a:r>
          </a:p>
          <a:p>
            <a:r>
              <a:rPr lang="en-US" dirty="0"/>
              <a:t>Notice the arrow, showing the PK-FK so now we can use the </a:t>
            </a:r>
            <a:r>
              <a:rPr lang="en-US" dirty="0" err="1"/>
              <a:t>ProductID</a:t>
            </a:r>
            <a:r>
              <a:rPr lang="en-US" dirty="0"/>
              <a:t> in Orders Detail to get </a:t>
            </a:r>
            <a:r>
              <a:rPr lang="en-US" dirty="0" err="1"/>
              <a:t>get</a:t>
            </a:r>
            <a:r>
              <a:rPr lang="en-US" dirty="0"/>
              <a:t> to the </a:t>
            </a:r>
            <a:r>
              <a:rPr lang="en-US" dirty="0" err="1"/>
              <a:t>ProductName</a:t>
            </a:r>
            <a:r>
              <a:rPr lang="en-US" dirty="0"/>
              <a:t> with the same key in Products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2-2-Query-B-Join</a:t>
            </a:r>
          </a:p>
        </p:txBody>
      </p:sp>
    </p:spTree>
    <p:extLst>
      <p:ext uri="{BB962C8B-B14F-4D97-AF65-F5344CB8AC3E}">
        <p14:creationId xmlns:p14="http://schemas.microsoft.com/office/powerpoint/2010/main" val="124351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342900"/>
            <a:ext cx="5581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2425C5C6-51E5-475B-A21A-C7B4E991C679}" type="slidenum">
              <a:rPr lang="en-US" altLang="en-US"/>
              <a:pPr algn="r"/>
              <a:t>17</a:t>
            </a:fld>
            <a:endParaRPr lang="en-US" altLang="en-US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1076325" y="762000"/>
          <a:ext cx="727868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Document" r:id="rId4" imgW="7285567" imgH="5308467" progId="Word.Document.8">
                  <p:embed/>
                </p:oleObj>
              </mc:Choice>
              <mc:Fallback>
                <p:oleObj name="Document" r:id="rId4" imgW="7285567" imgH="5308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62000"/>
                        <a:ext cx="7278688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3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Q2 step, define the query expression, this time with a join, so we can get the product name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"Quantity\t\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tProduct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flipped the order, just cause tabs work better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myOrderDetail.Order_Details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made up name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now add the join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first, add the 2nd table to the query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join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myOrderDetail.Products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another made up range variable name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myOrders.ProductID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which columns should match in the 2 tables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equals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myProducts.ProductID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of made-up range variable as token for objects in returned list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where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79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has the same properties as the table column names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ascending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choosing a new column (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from the joined table, Products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myProducts.ProductName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that all sets up a differed query, which we will use next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Q3  - Execute the query to return the results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orders)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just a made up name, orders is our query expression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orderItem.Quantity.ToString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first col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orderItem.ProductName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second column appended to the string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 79 orders   Product"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100" dirty="0"/>
          </a:p>
        </p:txBody>
      </p:sp>
      <p:sp>
        <p:nvSpPr>
          <p:cNvPr id="4" name="Freeform 3"/>
          <p:cNvSpPr/>
          <p:nvPr/>
        </p:nvSpPr>
        <p:spPr>
          <a:xfrm>
            <a:off x="400050" y="2707969"/>
            <a:ext cx="4829175" cy="408402"/>
          </a:xfrm>
          <a:custGeom>
            <a:avLst/>
            <a:gdLst>
              <a:gd name="connsiteX0" fmla="*/ 1162050 w 4829175"/>
              <a:gd name="connsiteY0" fmla="*/ 44756 h 408402"/>
              <a:gd name="connsiteX1" fmla="*/ 1095375 w 4829175"/>
              <a:gd name="connsiteY1" fmla="*/ 54281 h 408402"/>
              <a:gd name="connsiteX2" fmla="*/ 990600 w 4829175"/>
              <a:gd name="connsiteY2" fmla="*/ 73331 h 408402"/>
              <a:gd name="connsiteX3" fmla="*/ 809625 w 4829175"/>
              <a:gd name="connsiteY3" fmla="*/ 63806 h 408402"/>
              <a:gd name="connsiteX4" fmla="*/ 762000 w 4829175"/>
              <a:gd name="connsiteY4" fmla="*/ 54281 h 408402"/>
              <a:gd name="connsiteX5" fmla="*/ 695325 w 4829175"/>
              <a:gd name="connsiteY5" fmla="*/ 44756 h 408402"/>
              <a:gd name="connsiteX6" fmla="*/ 666750 w 4829175"/>
              <a:gd name="connsiteY6" fmla="*/ 35231 h 408402"/>
              <a:gd name="connsiteX7" fmla="*/ 476250 w 4829175"/>
              <a:gd name="connsiteY7" fmla="*/ 16181 h 408402"/>
              <a:gd name="connsiteX8" fmla="*/ 95250 w 4829175"/>
              <a:gd name="connsiteY8" fmla="*/ 16181 h 408402"/>
              <a:gd name="connsiteX9" fmla="*/ 66675 w 4829175"/>
              <a:gd name="connsiteY9" fmla="*/ 25706 h 408402"/>
              <a:gd name="connsiteX10" fmla="*/ 38100 w 4829175"/>
              <a:gd name="connsiteY10" fmla="*/ 44756 h 408402"/>
              <a:gd name="connsiteX11" fmla="*/ 19050 w 4829175"/>
              <a:gd name="connsiteY11" fmla="*/ 73331 h 408402"/>
              <a:gd name="connsiteX12" fmla="*/ 0 w 4829175"/>
              <a:gd name="connsiteY12" fmla="*/ 130481 h 408402"/>
              <a:gd name="connsiteX13" fmla="*/ 19050 w 4829175"/>
              <a:gd name="connsiteY13" fmla="*/ 216206 h 408402"/>
              <a:gd name="connsiteX14" fmla="*/ 38100 w 4829175"/>
              <a:gd name="connsiteY14" fmla="*/ 244781 h 408402"/>
              <a:gd name="connsiteX15" fmla="*/ 47625 w 4829175"/>
              <a:gd name="connsiteY15" fmla="*/ 273356 h 408402"/>
              <a:gd name="connsiteX16" fmla="*/ 85725 w 4829175"/>
              <a:gd name="connsiteY16" fmla="*/ 301931 h 408402"/>
              <a:gd name="connsiteX17" fmla="*/ 114300 w 4829175"/>
              <a:gd name="connsiteY17" fmla="*/ 320981 h 408402"/>
              <a:gd name="connsiteX18" fmla="*/ 209550 w 4829175"/>
              <a:gd name="connsiteY18" fmla="*/ 349556 h 408402"/>
              <a:gd name="connsiteX19" fmla="*/ 266700 w 4829175"/>
              <a:gd name="connsiteY19" fmla="*/ 368606 h 408402"/>
              <a:gd name="connsiteX20" fmla="*/ 342900 w 4829175"/>
              <a:gd name="connsiteY20" fmla="*/ 378131 h 408402"/>
              <a:gd name="connsiteX21" fmla="*/ 390525 w 4829175"/>
              <a:gd name="connsiteY21" fmla="*/ 387656 h 408402"/>
              <a:gd name="connsiteX22" fmla="*/ 790575 w 4829175"/>
              <a:gd name="connsiteY22" fmla="*/ 397181 h 408402"/>
              <a:gd name="connsiteX23" fmla="*/ 1581150 w 4829175"/>
              <a:gd name="connsiteY23" fmla="*/ 387656 h 408402"/>
              <a:gd name="connsiteX24" fmla="*/ 1809750 w 4829175"/>
              <a:gd name="connsiteY24" fmla="*/ 378131 h 408402"/>
              <a:gd name="connsiteX25" fmla="*/ 3076575 w 4829175"/>
              <a:gd name="connsiteY25" fmla="*/ 387656 h 408402"/>
              <a:gd name="connsiteX26" fmla="*/ 4000500 w 4829175"/>
              <a:gd name="connsiteY26" fmla="*/ 387656 h 408402"/>
              <a:gd name="connsiteX27" fmla="*/ 4552950 w 4829175"/>
              <a:gd name="connsiteY27" fmla="*/ 378131 h 408402"/>
              <a:gd name="connsiteX28" fmla="*/ 4581525 w 4829175"/>
              <a:gd name="connsiteY28" fmla="*/ 368606 h 408402"/>
              <a:gd name="connsiteX29" fmla="*/ 4638675 w 4829175"/>
              <a:gd name="connsiteY29" fmla="*/ 359081 h 408402"/>
              <a:gd name="connsiteX30" fmla="*/ 4667250 w 4829175"/>
              <a:gd name="connsiteY30" fmla="*/ 340031 h 408402"/>
              <a:gd name="connsiteX31" fmla="*/ 4724400 w 4829175"/>
              <a:gd name="connsiteY31" fmla="*/ 320981 h 408402"/>
              <a:gd name="connsiteX32" fmla="*/ 4810125 w 4829175"/>
              <a:gd name="connsiteY32" fmla="*/ 254306 h 408402"/>
              <a:gd name="connsiteX33" fmla="*/ 4829175 w 4829175"/>
              <a:gd name="connsiteY33" fmla="*/ 225731 h 408402"/>
              <a:gd name="connsiteX34" fmla="*/ 4819650 w 4829175"/>
              <a:gd name="connsiteY34" fmla="*/ 178106 h 408402"/>
              <a:gd name="connsiteX35" fmla="*/ 4791075 w 4829175"/>
              <a:gd name="connsiteY35" fmla="*/ 140006 h 408402"/>
              <a:gd name="connsiteX36" fmla="*/ 4724400 w 4829175"/>
              <a:gd name="connsiteY36" fmla="*/ 101906 h 408402"/>
              <a:gd name="connsiteX37" fmla="*/ 4676775 w 4829175"/>
              <a:gd name="connsiteY37" fmla="*/ 92381 h 408402"/>
              <a:gd name="connsiteX38" fmla="*/ 4381500 w 4829175"/>
              <a:gd name="connsiteY38" fmla="*/ 82856 h 408402"/>
              <a:gd name="connsiteX39" fmla="*/ 3067050 w 4829175"/>
              <a:gd name="connsiteY39" fmla="*/ 63806 h 408402"/>
              <a:gd name="connsiteX40" fmla="*/ 2819400 w 4829175"/>
              <a:gd name="connsiteY40" fmla="*/ 54281 h 408402"/>
              <a:gd name="connsiteX41" fmla="*/ 2771775 w 4829175"/>
              <a:gd name="connsiteY41" fmla="*/ 44756 h 408402"/>
              <a:gd name="connsiteX42" fmla="*/ 2714625 w 4829175"/>
              <a:gd name="connsiteY42" fmla="*/ 35231 h 408402"/>
              <a:gd name="connsiteX43" fmla="*/ 2676525 w 4829175"/>
              <a:gd name="connsiteY43" fmla="*/ 25706 h 408402"/>
              <a:gd name="connsiteX44" fmla="*/ 2390775 w 4829175"/>
              <a:gd name="connsiteY44" fmla="*/ 16181 h 408402"/>
              <a:gd name="connsiteX45" fmla="*/ 2219325 w 4829175"/>
              <a:gd name="connsiteY45" fmla="*/ 6656 h 408402"/>
              <a:gd name="connsiteX46" fmla="*/ 1552575 w 4829175"/>
              <a:gd name="connsiteY46" fmla="*/ 16181 h 408402"/>
              <a:gd name="connsiteX47" fmla="*/ 1524000 w 4829175"/>
              <a:gd name="connsiteY47" fmla="*/ 25706 h 408402"/>
              <a:gd name="connsiteX48" fmla="*/ 1371600 w 4829175"/>
              <a:gd name="connsiteY48" fmla="*/ 44756 h 408402"/>
              <a:gd name="connsiteX49" fmla="*/ 1314450 w 4829175"/>
              <a:gd name="connsiteY49" fmla="*/ 63806 h 408402"/>
              <a:gd name="connsiteX50" fmla="*/ 1238250 w 4829175"/>
              <a:gd name="connsiteY50" fmla="*/ 82856 h 408402"/>
              <a:gd name="connsiteX51" fmla="*/ 1162050 w 4829175"/>
              <a:gd name="connsiteY51" fmla="*/ 44756 h 4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829175" h="408402">
                <a:moveTo>
                  <a:pt x="1162050" y="44756"/>
                </a:moveTo>
                <a:cubicBezTo>
                  <a:pt x="1138238" y="39994"/>
                  <a:pt x="1117629" y="51314"/>
                  <a:pt x="1095375" y="54281"/>
                </a:cubicBezTo>
                <a:cubicBezTo>
                  <a:pt x="1005622" y="66248"/>
                  <a:pt x="1044867" y="55242"/>
                  <a:pt x="990600" y="73331"/>
                </a:cubicBezTo>
                <a:cubicBezTo>
                  <a:pt x="930275" y="70156"/>
                  <a:pt x="869825" y="68823"/>
                  <a:pt x="809625" y="63806"/>
                </a:cubicBezTo>
                <a:cubicBezTo>
                  <a:pt x="793492" y="62462"/>
                  <a:pt x="777969" y="56943"/>
                  <a:pt x="762000" y="54281"/>
                </a:cubicBezTo>
                <a:cubicBezTo>
                  <a:pt x="739855" y="50590"/>
                  <a:pt x="717550" y="47931"/>
                  <a:pt x="695325" y="44756"/>
                </a:cubicBezTo>
                <a:cubicBezTo>
                  <a:pt x="685800" y="41581"/>
                  <a:pt x="676595" y="37200"/>
                  <a:pt x="666750" y="35231"/>
                </a:cubicBezTo>
                <a:cubicBezTo>
                  <a:pt x="609077" y="23696"/>
                  <a:pt x="530295" y="20338"/>
                  <a:pt x="476250" y="16181"/>
                </a:cubicBezTo>
                <a:cubicBezTo>
                  <a:pt x="319424" y="-9957"/>
                  <a:pt x="400093" y="-297"/>
                  <a:pt x="95250" y="16181"/>
                </a:cubicBezTo>
                <a:cubicBezTo>
                  <a:pt x="85224" y="16723"/>
                  <a:pt x="75655" y="21216"/>
                  <a:pt x="66675" y="25706"/>
                </a:cubicBezTo>
                <a:cubicBezTo>
                  <a:pt x="56436" y="30826"/>
                  <a:pt x="47625" y="38406"/>
                  <a:pt x="38100" y="44756"/>
                </a:cubicBezTo>
                <a:cubicBezTo>
                  <a:pt x="31750" y="54281"/>
                  <a:pt x="23699" y="62870"/>
                  <a:pt x="19050" y="73331"/>
                </a:cubicBezTo>
                <a:cubicBezTo>
                  <a:pt x="10895" y="91681"/>
                  <a:pt x="0" y="130481"/>
                  <a:pt x="0" y="130481"/>
                </a:cubicBezTo>
                <a:cubicBezTo>
                  <a:pt x="1695" y="138957"/>
                  <a:pt x="14006" y="204436"/>
                  <a:pt x="19050" y="216206"/>
                </a:cubicBezTo>
                <a:cubicBezTo>
                  <a:pt x="23559" y="226728"/>
                  <a:pt x="32980" y="234542"/>
                  <a:pt x="38100" y="244781"/>
                </a:cubicBezTo>
                <a:cubicBezTo>
                  <a:pt x="42590" y="253761"/>
                  <a:pt x="41197" y="265643"/>
                  <a:pt x="47625" y="273356"/>
                </a:cubicBezTo>
                <a:cubicBezTo>
                  <a:pt x="57788" y="285552"/>
                  <a:pt x="72807" y="292704"/>
                  <a:pt x="85725" y="301931"/>
                </a:cubicBezTo>
                <a:cubicBezTo>
                  <a:pt x="95040" y="308585"/>
                  <a:pt x="103839" y="316332"/>
                  <a:pt x="114300" y="320981"/>
                </a:cubicBezTo>
                <a:cubicBezTo>
                  <a:pt x="160928" y="341705"/>
                  <a:pt x="166925" y="336768"/>
                  <a:pt x="209550" y="349556"/>
                </a:cubicBezTo>
                <a:cubicBezTo>
                  <a:pt x="228784" y="355326"/>
                  <a:pt x="247065" y="364399"/>
                  <a:pt x="266700" y="368606"/>
                </a:cubicBezTo>
                <a:cubicBezTo>
                  <a:pt x="291729" y="373969"/>
                  <a:pt x="317600" y="374239"/>
                  <a:pt x="342900" y="378131"/>
                </a:cubicBezTo>
                <a:cubicBezTo>
                  <a:pt x="358901" y="380593"/>
                  <a:pt x="374350" y="386968"/>
                  <a:pt x="390525" y="387656"/>
                </a:cubicBezTo>
                <a:cubicBezTo>
                  <a:pt x="523792" y="393327"/>
                  <a:pt x="657225" y="394006"/>
                  <a:pt x="790575" y="397181"/>
                </a:cubicBezTo>
                <a:lnTo>
                  <a:pt x="1581150" y="387656"/>
                </a:lnTo>
                <a:cubicBezTo>
                  <a:pt x="1657403" y="386231"/>
                  <a:pt x="1733484" y="378131"/>
                  <a:pt x="1809750" y="378131"/>
                </a:cubicBezTo>
                <a:lnTo>
                  <a:pt x="3076575" y="387656"/>
                </a:lnTo>
                <a:cubicBezTo>
                  <a:pt x="3438340" y="427852"/>
                  <a:pt x="3149770" y="399310"/>
                  <a:pt x="4000500" y="387656"/>
                </a:cubicBezTo>
                <a:lnTo>
                  <a:pt x="4552950" y="378131"/>
                </a:lnTo>
                <a:cubicBezTo>
                  <a:pt x="4562475" y="374956"/>
                  <a:pt x="4571724" y="370784"/>
                  <a:pt x="4581525" y="368606"/>
                </a:cubicBezTo>
                <a:cubicBezTo>
                  <a:pt x="4600378" y="364416"/>
                  <a:pt x="4620353" y="365188"/>
                  <a:pt x="4638675" y="359081"/>
                </a:cubicBezTo>
                <a:cubicBezTo>
                  <a:pt x="4649535" y="355461"/>
                  <a:pt x="4656789" y="344680"/>
                  <a:pt x="4667250" y="340031"/>
                </a:cubicBezTo>
                <a:cubicBezTo>
                  <a:pt x="4685600" y="331876"/>
                  <a:pt x="4707692" y="332120"/>
                  <a:pt x="4724400" y="320981"/>
                </a:cubicBezTo>
                <a:cubicBezTo>
                  <a:pt x="4764226" y="294430"/>
                  <a:pt x="4782147" y="287879"/>
                  <a:pt x="4810125" y="254306"/>
                </a:cubicBezTo>
                <a:cubicBezTo>
                  <a:pt x="4817454" y="245512"/>
                  <a:pt x="4822825" y="235256"/>
                  <a:pt x="4829175" y="225731"/>
                </a:cubicBezTo>
                <a:cubicBezTo>
                  <a:pt x="4826000" y="209856"/>
                  <a:pt x="4826225" y="192900"/>
                  <a:pt x="4819650" y="178106"/>
                </a:cubicBezTo>
                <a:cubicBezTo>
                  <a:pt x="4813203" y="163599"/>
                  <a:pt x="4802300" y="151231"/>
                  <a:pt x="4791075" y="140006"/>
                </a:cubicBezTo>
                <a:cubicBezTo>
                  <a:pt x="4767986" y="116917"/>
                  <a:pt x="4753461" y="109171"/>
                  <a:pt x="4724400" y="101906"/>
                </a:cubicBezTo>
                <a:cubicBezTo>
                  <a:pt x="4708694" y="97979"/>
                  <a:pt x="4692939" y="93279"/>
                  <a:pt x="4676775" y="92381"/>
                </a:cubicBezTo>
                <a:cubicBezTo>
                  <a:pt x="4578450" y="86919"/>
                  <a:pt x="4479925" y="86031"/>
                  <a:pt x="4381500" y="82856"/>
                </a:cubicBezTo>
                <a:cubicBezTo>
                  <a:pt x="3929800" y="-30069"/>
                  <a:pt x="4383839" y="80266"/>
                  <a:pt x="3067050" y="63806"/>
                </a:cubicBezTo>
                <a:cubicBezTo>
                  <a:pt x="2984445" y="62773"/>
                  <a:pt x="2901950" y="57456"/>
                  <a:pt x="2819400" y="54281"/>
                </a:cubicBezTo>
                <a:lnTo>
                  <a:pt x="2771775" y="44756"/>
                </a:lnTo>
                <a:cubicBezTo>
                  <a:pt x="2752774" y="41301"/>
                  <a:pt x="2733563" y="39019"/>
                  <a:pt x="2714625" y="35231"/>
                </a:cubicBezTo>
                <a:cubicBezTo>
                  <a:pt x="2701788" y="32664"/>
                  <a:pt x="2689593" y="26475"/>
                  <a:pt x="2676525" y="25706"/>
                </a:cubicBezTo>
                <a:cubicBezTo>
                  <a:pt x="2581387" y="20110"/>
                  <a:pt x="2485995" y="20149"/>
                  <a:pt x="2390775" y="16181"/>
                </a:cubicBezTo>
                <a:cubicBezTo>
                  <a:pt x="2333586" y="13798"/>
                  <a:pt x="2276475" y="9831"/>
                  <a:pt x="2219325" y="6656"/>
                </a:cubicBezTo>
                <a:lnTo>
                  <a:pt x="1552575" y="16181"/>
                </a:lnTo>
                <a:cubicBezTo>
                  <a:pt x="1542539" y="16456"/>
                  <a:pt x="1533801" y="23528"/>
                  <a:pt x="1524000" y="25706"/>
                </a:cubicBezTo>
                <a:cubicBezTo>
                  <a:pt x="1475660" y="36448"/>
                  <a:pt x="1419511" y="39965"/>
                  <a:pt x="1371600" y="44756"/>
                </a:cubicBezTo>
                <a:cubicBezTo>
                  <a:pt x="1352550" y="51106"/>
                  <a:pt x="1334141" y="59868"/>
                  <a:pt x="1314450" y="63806"/>
                </a:cubicBezTo>
                <a:cubicBezTo>
                  <a:pt x="1256980" y="75300"/>
                  <a:pt x="1282184" y="68211"/>
                  <a:pt x="1238250" y="82856"/>
                </a:cubicBezTo>
                <a:cubicBezTo>
                  <a:pt x="1165289" y="72433"/>
                  <a:pt x="1185862" y="49518"/>
                  <a:pt x="1162050" y="447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800" y="3124200"/>
            <a:ext cx="762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5000" y="2895600"/>
            <a:ext cx="8382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76600" y="2895600"/>
            <a:ext cx="838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3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/>
              <a:t>Instead of an overt Join, use the built in Association capability of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r>
              <a:rPr lang="en-US" sz="1600" dirty="0"/>
              <a:t>Make a copy of the 2</a:t>
            </a:r>
            <a:r>
              <a:rPr lang="en-US" sz="1600" baseline="30000" dirty="0"/>
              <a:t>nd</a:t>
            </a:r>
            <a:r>
              <a:rPr lang="en-US" sz="1600" dirty="0"/>
              <a:t> program, and change this code: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orders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myOrderDetail.Order_Details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 need to do a join, the Association is provided by LINQ-to-SQL based of the PK-FK relationship from the DB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same code as last 2 versions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79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ascending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V2 code relying on overt join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select new {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myVendors.ProductName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};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choosing a new column from the joined table, Products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new code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myOrders.Product.ProductName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//can instead just reference it through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Product.ProductName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which is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myOrders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because LINQ pulls in all those fields linked by the PK-FK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1295400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2-3-Query-C-Assoc</a:t>
            </a:r>
          </a:p>
        </p:txBody>
      </p:sp>
    </p:spTree>
    <p:extLst>
      <p:ext uri="{BB962C8B-B14F-4D97-AF65-F5344CB8AC3E}">
        <p14:creationId xmlns:p14="http://schemas.microsoft.com/office/powerpoint/2010/main" val="11641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64503A55-BAC7-4AB3-83CD-1BCC50490D3B}" type="slidenum">
              <a:rPr lang="en-US" altLang="en-US"/>
              <a:pPr algn="r"/>
              <a:t>2</a:t>
            </a:fld>
            <a:endParaRPr lang="en-US" altLang="en-US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88834"/>
              </p:ext>
            </p:extLst>
          </p:nvPr>
        </p:nvGraphicFramePr>
        <p:xfrm>
          <a:off x="914400" y="6096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06543"/>
              </p:ext>
            </p:extLst>
          </p:nvPr>
        </p:nvGraphicFramePr>
        <p:xfrm>
          <a:off x="914400" y="1066800"/>
          <a:ext cx="7239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Visio" r:id="rId6" imgW="4850280" imgH="2042280" progId="Visio.Drawing.11">
                  <p:embed/>
                </p:oleObj>
              </mc:Choice>
              <mc:Fallback>
                <p:oleObj name="Visio" r:id="rId6" imgW="4850280" imgH="2042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39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48768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the object model as a set of business classes that define business objects that are directly related to the tables (or views)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need to define this model for each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code will operate on the object model (reading or writing), the runtime will do the magic over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53069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393" y="609600"/>
            <a:ext cx="85344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4" y="3886200"/>
            <a:ext cx="4954498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182" y="240268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DataContext</a:t>
            </a:r>
            <a:r>
              <a:rPr lang="en-US" b="1" dirty="0"/>
              <a:t> </a:t>
            </a:r>
            <a:r>
              <a:rPr lang="en-US" dirty="0"/>
              <a:t>class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182" y="685800"/>
            <a:ext cx="6538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Connection information and capability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Products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Entity Class </a:t>
            </a:r>
            <a:r>
              <a:rPr lang="en-US" dirty="0"/>
              <a:t>(with members that map to fields)</a:t>
            </a:r>
          </a:p>
          <a:p>
            <a:r>
              <a:rPr lang="en-US" dirty="0"/>
              <a:t>And an </a:t>
            </a:r>
            <a:r>
              <a:rPr lang="en-US" dirty="0">
                <a:solidFill>
                  <a:srgbClr val="0070C0"/>
                </a:solidFill>
              </a:rPr>
              <a:t>Order Details </a:t>
            </a:r>
            <a:r>
              <a:rPr lang="en-US" b="1" dirty="0">
                <a:solidFill>
                  <a:srgbClr val="0070C0"/>
                </a:solidFill>
              </a:rPr>
              <a:t>Entity Class </a:t>
            </a:r>
            <a:r>
              <a:rPr lang="en-US" dirty="0"/>
              <a:t>(with members that map to fields)</a:t>
            </a:r>
          </a:p>
          <a:p>
            <a:r>
              <a:rPr lang="en-US" dirty="0"/>
              <a:t>And an </a:t>
            </a:r>
            <a:r>
              <a:rPr lang="en-US" b="1" dirty="0">
                <a:solidFill>
                  <a:srgbClr val="00B050"/>
                </a:solidFill>
              </a:rPr>
              <a:t>Association</a:t>
            </a:r>
            <a:r>
              <a:rPr lang="en-US" dirty="0">
                <a:solidFill>
                  <a:srgbClr val="00B050"/>
                </a:solidFill>
              </a:rPr>
              <a:t> attribute  Product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47808" y="1524000"/>
            <a:ext cx="952992" cy="2971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24200" y="1219200"/>
            <a:ext cx="2152403" cy="32004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1828800"/>
            <a:ext cx="1600593" cy="25146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152400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myOrders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Product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dirty="0"/>
              <a:t>,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038600" y="457200"/>
            <a:ext cx="2209800" cy="12192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crawl </a:t>
            </a:r>
            <a:r>
              <a:rPr lang="en-US"/>
              <a:t>through this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LINQ-</a:t>
            </a:r>
            <a:r>
              <a:rPr lang="en-US" dirty="0" err="1"/>
              <a:t>InnerJoin</a:t>
            </a:r>
            <a:r>
              <a:rPr lang="en-US" dirty="0"/>
              <a:t>-Relationship</a:t>
            </a:r>
          </a:p>
        </p:txBody>
      </p:sp>
    </p:spTree>
    <p:extLst>
      <p:ext uri="{BB962C8B-B14F-4D97-AF65-F5344CB8AC3E}">
        <p14:creationId xmlns:p14="http://schemas.microsoft.com/office/powerpoint/2010/main" val="22842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BA30C0BA-1222-4A90-A6BE-56C36D050D09}" type="slidenum">
              <a:rPr lang="en-US" altLang="en-US"/>
              <a:pPr algn="r"/>
              <a:t>3</a:t>
            </a:fld>
            <a:endParaRPr lang="en-US" altLang="en-US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71588"/>
              </p:ext>
            </p:extLst>
          </p:nvPr>
        </p:nvGraphicFramePr>
        <p:xfrm>
          <a:off x="914400" y="1376363"/>
          <a:ext cx="73691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Document" r:id="rId4" imgW="7380083" imgH="4518991" progId="Word.Document.8">
                  <p:embed/>
                </p:oleObj>
              </mc:Choice>
              <mc:Fallback>
                <p:oleObj name="Document" r:id="rId4" imgW="7380083" imgH="4518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6363"/>
                        <a:ext cx="7369175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19659507">
            <a:off x="6903003" y="717542"/>
            <a:ext cx="21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(like a DataAdapter?)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876804" y="1479889"/>
            <a:ext cx="2193711" cy="8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659507">
            <a:off x="7358306" y="2178764"/>
            <a:ext cx="170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(like a DataSet?)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5943600" y="2818241"/>
            <a:ext cx="1546589" cy="68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659507">
            <a:off x="7275399" y="3573501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DataSet.CarID</a:t>
            </a:r>
            <a:r>
              <a:rPr lang="en-US" dirty="0">
                <a:solidFill>
                  <a:srgbClr val="0070C0"/>
                </a:solidFill>
              </a:rPr>
              <a:t> ?)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553200" y="4236115"/>
            <a:ext cx="860791" cy="10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81000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Yep, another way of specifying the same things!</a:t>
            </a:r>
          </a:p>
        </p:txBody>
      </p:sp>
    </p:spTree>
    <p:extLst>
      <p:ext uri="{BB962C8B-B14F-4D97-AF65-F5344CB8AC3E}">
        <p14:creationId xmlns:p14="http://schemas.microsoft.com/office/powerpoint/2010/main" val="127678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1" y="415183"/>
            <a:ext cx="8072195" cy="6163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15183"/>
            <a:ext cx="574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an Entity Class with the Object Relational Designer</a:t>
            </a:r>
          </a:p>
          <a:p>
            <a:r>
              <a:rPr lang="en-US" dirty="0"/>
              <a:t>O/R Designer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867400"/>
            <a:ext cx="2373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DataClassesOrderDetail.dbml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0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534400" cy="6077279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623843" y="3119215"/>
            <a:ext cx="2623559" cy="478564"/>
          </a:xfrm>
          <a:custGeom>
            <a:avLst/>
            <a:gdLst>
              <a:gd name="connsiteX0" fmla="*/ 504202 w 2623559"/>
              <a:gd name="connsiteY0" fmla="*/ 25637 h 478564"/>
              <a:gd name="connsiteX1" fmla="*/ 188007 w 2623559"/>
              <a:gd name="connsiteY1" fmla="*/ 34183 h 478564"/>
              <a:gd name="connsiteX2" fmla="*/ 145278 w 2623559"/>
              <a:gd name="connsiteY2" fmla="*/ 42729 h 478564"/>
              <a:gd name="connsiteX3" fmla="*/ 85458 w 2623559"/>
              <a:gd name="connsiteY3" fmla="*/ 51275 h 478564"/>
              <a:gd name="connsiteX4" fmla="*/ 34183 w 2623559"/>
              <a:gd name="connsiteY4" fmla="*/ 76912 h 478564"/>
              <a:gd name="connsiteX5" fmla="*/ 17092 w 2623559"/>
              <a:gd name="connsiteY5" fmla="*/ 128187 h 478564"/>
              <a:gd name="connsiteX6" fmla="*/ 8546 w 2623559"/>
              <a:gd name="connsiteY6" fmla="*/ 153824 h 478564"/>
              <a:gd name="connsiteX7" fmla="*/ 0 w 2623559"/>
              <a:gd name="connsiteY7" fmla="*/ 179462 h 478564"/>
              <a:gd name="connsiteX8" fmla="*/ 25637 w 2623559"/>
              <a:gd name="connsiteY8" fmla="*/ 247828 h 478564"/>
              <a:gd name="connsiteX9" fmla="*/ 42729 w 2623559"/>
              <a:gd name="connsiteY9" fmla="*/ 282011 h 478564"/>
              <a:gd name="connsiteX10" fmla="*/ 68366 w 2623559"/>
              <a:gd name="connsiteY10" fmla="*/ 290557 h 478564"/>
              <a:gd name="connsiteX11" fmla="*/ 85458 w 2623559"/>
              <a:gd name="connsiteY11" fmla="*/ 316194 h 478564"/>
              <a:gd name="connsiteX12" fmla="*/ 136733 w 2623559"/>
              <a:gd name="connsiteY12" fmla="*/ 341832 h 478564"/>
              <a:gd name="connsiteX13" fmla="*/ 162370 w 2623559"/>
              <a:gd name="connsiteY13" fmla="*/ 358923 h 478564"/>
              <a:gd name="connsiteX14" fmla="*/ 222191 w 2623559"/>
              <a:gd name="connsiteY14" fmla="*/ 376015 h 478564"/>
              <a:gd name="connsiteX15" fmla="*/ 247828 w 2623559"/>
              <a:gd name="connsiteY15" fmla="*/ 384561 h 478564"/>
              <a:gd name="connsiteX16" fmla="*/ 384561 w 2623559"/>
              <a:gd name="connsiteY16" fmla="*/ 410198 h 478564"/>
              <a:gd name="connsiteX17" fmla="*/ 521293 w 2623559"/>
              <a:gd name="connsiteY17" fmla="*/ 427290 h 478564"/>
              <a:gd name="connsiteX18" fmla="*/ 675118 w 2623559"/>
              <a:gd name="connsiteY18" fmla="*/ 435835 h 478564"/>
              <a:gd name="connsiteX19" fmla="*/ 957129 w 2623559"/>
              <a:gd name="connsiteY19" fmla="*/ 461473 h 478564"/>
              <a:gd name="connsiteX20" fmla="*/ 1230594 w 2623559"/>
              <a:gd name="connsiteY20" fmla="*/ 478564 h 478564"/>
              <a:gd name="connsiteX21" fmla="*/ 2008262 w 2623559"/>
              <a:gd name="connsiteY21" fmla="*/ 461473 h 478564"/>
              <a:gd name="connsiteX22" fmla="*/ 2042445 w 2623559"/>
              <a:gd name="connsiteY22" fmla="*/ 452927 h 478564"/>
              <a:gd name="connsiteX23" fmla="*/ 2093720 w 2623559"/>
              <a:gd name="connsiteY23" fmla="*/ 444381 h 478564"/>
              <a:gd name="connsiteX24" fmla="*/ 2204815 w 2623559"/>
              <a:gd name="connsiteY24" fmla="*/ 427290 h 478564"/>
              <a:gd name="connsiteX25" fmla="*/ 2238998 w 2623559"/>
              <a:gd name="connsiteY25" fmla="*/ 418744 h 478564"/>
              <a:gd name="connsiteX26" fmla="*/ 2341548 w 2623559"/>
              <a:gd name="connsiteY26" fmla="*/ 401652 h 478564"/>
              <a:gd name="connsiteX27" fmla="*/ 2418460 w 2623559"/>
              <a:gd name="connsiteY27" fmla="*/ 376015 h 478564"/>
              <a:gd name="connsiteX28" fmla="*/ 2521009 w 2623559"/>
              <a:gd name="connsiteY28" fmla="*/ 341832 h 478564"/>
              <a:gd name="connsiteX29" fmla="*/ 2546647 w 2623559"/>
              <a:gd name="connsiteY29" fmla="*/ 333286 h 478564"/>
              <a:gd name="connsiteX30" fmla="*/ 2572284 w 2623559"/>
              <a:gd name="connsiteY30" fmla="*/ 324740 h 478564"/>
              <a:gd name="connsiteX31" fmla="*/ 2589376 w 2623559"/>
              <a:gd name="connsiteY31" fmla="*/ 299103 h 478564"/>
              <a:gd name="connsiteX32" fmla="*/ 2606467 w 2623559"/>
              <a:gd name="connsiteY32" fmla="*/ 247828 h 478564"/>
              <a:gd name="connsiteX33" fmla="*/ 2623559 w 2623559"/>
              <a:gd name="connsiteY33" fmla="*/ 179462 h 478564"/>
              <a:gd name="connsiteX34" fmla="*/ 2615013 w 2623559"/>
              <a:gd name="connsiteY34" fmla="*/ 111095 h 478564"/>
              <a:gd name="connsiteX35" fmla="*/ 2563738 w 2623559"/>
              <a:gd name="connsiteY35" fmla="*/ 76912 h 478564"/>
              <a:gd name="connsiteX36" fmla="*/ 2495372 w 2623559"/>
              <a:gd name="connsiteY36" fmla="*/ 59821 h 478564"/>
              <a:gd name="connsiteX37" fmla="*/ 2469735 w 2623559"/>
              <a:gd name="connsiteY37" fmla="*/ 51275 h 478564"/>
              <a:gd name="connsiteX38" fmla="*/ 2401368 w 2623559"/>
              <a:gd name="connsiteY38" fmla="*/ 34183 h 478564"/>
              <a:gd name="connsiteX39" fmla="*/ 2290273 w 2623559"/>
              <a:gd name="connsiteY39" fmla="*/ 25637 h 478564"/>
              <a:gd name="connsiteX40" fmla="*/ 1273323 w 2623559"/>
              <a:gd name="connsiteY40" fmla="*/ 17092 h 478564"/>
              <a:gd name="connsiteX41" fmla="*/ 948583 w 2623559"/>
              <a:gd name="connsiteY41" fmla="*/ 8546 h 478564"/>
              <a:gd name="connsiteX42" fmla="*/ 811850 w 2623559"/>
              <a:gd name="connsiteY42" fmla="*/ 0 h 478564"/>
              <a:gd name="connsiteX43" fmla="*/ 504202 w 2623559"/>
              <a:gd name="connsiteY43" fmla="*/ 8546 h 478564"/>
              <a:gd name="connsiteX44" fmla="*/ 444381 w 2623559"/>
              <a:gd name="connsiteY44" fmla="*/ 25637 h 4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23559" h="478564">
                <a:moveTo>
                  <a:pt x="504202" y="25637"/>
                </a:moveTo>
                <a:cubicBezTo>
                  <a:pt x="398804" y="28486"/>
                  <a:pt x="293324" y="29168"/>
                  <a:pt x="188007" y="34183"/>
                </a:cubicBezTo>
                <a:cubicBezTo>
                  <a:pt x="173498" y="34874"/>
                  <a:pt x="159605" y="40341"/>
                  <a:pt x="145278" y="42729"/>
                </a:cubicBezTo>
                <a:cubicBezTo>
                  <a:pt x="125410" y="46040"/>
                  <a:pt x="105398" y="48426"/>
                  <a:pt x="85458" y="51275"/>
                </a:cubicBezTo>
                <a:cubicBezTo>
                  <a:pt x="71490" y="55931"/>
                  <a:pt x="42901" y="62963"/>
                  <a:pt x="34183" y="76912"/>
                </a:cubicBezTo>
                <a:cubicBezTo>
                  <a:pt x="24634" y="92190"/>
                  <a:pt x="22789" y="111095"/>
                  <a:pt x="17092" y="128187"/>
                </a:cubicBezTo>
                <a:lnTo>
                  <a:pt x="8546" y="153824"/>
                </a:lnTo>
                <a:lnTo>
                  <a:pt x="0" y="179462"/>
                </a:lnTo>
                <a:cubicBezTo>
                  <a:pt x="13296" y="245939"/>
                  <a:pt x="-1445" y="200434"/>
                  <a:pt x="25637" y="247828"/>
                </a:cubicBezTo>
                <a:cubicBezTo>
                  <a:pt x="31957" y="258889"/>
                  <a:pt x="33721" y="273003"/>
                  <a:pt x="42729" y="282011"/>
                </a:cubicBezTo>
                <a:cubicBezTo>
                  <a:pt x="49099" y="288381"/>
                  <a:pt x="59820" y="287708"/>
                  <a:pt x="68366" y="290557"/>
                </a:cubicBezTo>
                <a:cubicBezTo>
                  <a:pt x="74063" y="299103"/>
                  <a:pt x="78195" y="308931"/>
                  <a:pt x="85458" y="316194"/>
                </a:cubicBezTo>
                <a:cubicBezTo>
                  <a:pt x="109950" y="340686"/>
                  <a:pt x="108930" y="327931"/>
                  <a:pt x="136733" y="341832"/>
                </a:cubicBezTo>
                <a:cubicBezTo>
                  <a:pt x="145919" y="346425"/>
                  <a:pt x="153184" y="354330"/>
                  <a:pt x="162370" y="358923"/>
                </a:cubicBezTo>
                <a:cubicBezTo>
                  <a:pt x="176032" y="365754"/>
                  <a:pt x="209410" y="372363"/>
                  <a:pt x="222191" y="376015"/>
                </a:cubicBezTo>
                <a:cubicBezTo>
                  <a:pt x="230852" y="378490"/>
                  <a:pt x="239035" y="382607"/>
                  <a:pt x="247828" y="384561"/>
                </a:cubicBezTo>
                <a:cubicBezTo>
                  <a:pt x="377619" y="413403"/>
                  <a:pt x="198517" y="363686"/>
                  <a:pt x="384561" y="410198"/>
                </a:cubicBezTo>
                <a:cubicBezTo>
                  <a:pt x="448464" y="426174"/>
                  <a:pt x="417429" y="420366"/>
                  <a:pt x="521293" y="427290"/>
                </a:cubicBezTo>
                <a:cubicBezTo>
                  <a:pt x="572533" y="430706"/>
                  <a:pt x="623915" y="431896"/>
                  <a:pt x="675118" y="435835"/>
                </a:cubicBezTo>
                <a:cubicBezTo>
                  <a:pt x="807822" y="446043"/>
                  <a:pt x="840878" y="453723"/>
                  <a:pt x="957129" y="461473"/>
                </a:cubicBezTo>
                <a:lnTo>
                  <a:pt x="1230594" y="478564"/>
                </a:lnTo>
                <a:cubicBezTo>
                  <a:pt x="1267387" y="478038"/>
                  <a:pt x="1816184" y="476840"/>
                  <a:pt x="2008262" y="461473"/>
                </a:cubicBezTo>
                <a:cubicBezTo>
                  <a:pt x="2019970" y="460536"/>
                  <a:pt x="2030928" y="455230"/>
                  <a:pt x="2042445" y="452927"/>
                </a:cubicBezTo>
                <a:cubicBezTo>
                  <a:pt x="2059436" y="449529"/>
                  <a:pt x="2076628" y="447230"/>
                  <a:pt x="2093720" y="444381"/>
                </a:cubicBezTo>
                <a:cubicBezTo>
                  <a:pt x="2153201" y="424553"/>
                  <a:pt x="2089149" y="443813"/>
                  <a:pt x="2204815" y="427290"/>
                </a:cubicBezTo>
                <a:cubicBezTo>
                  <a:pt x="2216442" y="425629"/>
                  <a:pt x="2227442" y="420845"/>
                  <a:pt x="2238998" y="418744"/>
                </a:cubicBezTo>
                <a:cubicBezTo>
                  <a:pt x="2275687" y="412073"/>
                  <a:pt x="2306117" y="411315"/>
                  <a:pt x="2341548" y="401652"/>
                </a:cubicBezTo>
                <a:cubicBezTo>
                  <a:pt x="2341552" y="401651"/>
                  <a:pt x="2405640" y="380288"/>
                  <a:pt x="2418460" y="376015"/>
                </a:cubicBezTo>
                <a:lnTo>
                  <a:pt x="2521009" y="341832"/>
                </a:lnTo>
                <a:lnTo>
                  <a:pt x="2546647" y="333286"/>
                </a:lnTo>
                <a:lnTo>
                  <a:pt x="2572284" y="324740"/>
                </a:lnTo>
                <a:cubicBezTo>
                  <a:pt x="2577981" y="316194"/>
                  <a:pt x="2585205" y="308489"/>
                  <a:pt x="2589376" y="299103"/>
                </a:cubicBezTo>
                <a:cubicBezTo>
                  <a:pt x="2596693" y="282640"/>
                  <a:pt x="2600770" y="264920"/>
                  <a:pt x="2606467" y="247828"/>
                </a:cubicBezTo>
                <a:cubicBezTo>
                  <a:pt x="2619607" y="208406"/>
                  <a:pt x="2613245" y="231032"/>
                  <a:pt x="2623559" y="179462"/>
                </a:cubicBezTo>
                <a:cubicBezTo>
                  <a:pt x="2620710" y="156673"/>
                  <a:pt x="2622862" y="132679"/>
                  <a:pt x="2615013" y="111095"/>
                </a:cubicBezTo>
                <a:cubicBezTo>
                  <a:pt x="2606834" y="88604"/>
                  <a:pt x="2583080" y="82187"/>
                  <a:pt x="2563738" y="76912"/>
                </a:cubicBezTo>
                <a:cubicBezTo>
                  <a:pt x="2541076" y="70731"/>
                  <a:pt x="2517656" y="67249"/>
                  <a:pt x="2495372" y="59821"/>
                </a:cubicBezTo>
                <a:cubicBezTo>
                  <a:pt x="2486826" y="56972"/>
                  <a:pt x="2478426" y="53645"/>
                  <a:pt x="2469735" y="51275"/>
                </a:cubicBezTo>
                <a:cubicBezTo>
                  <a:pt x="2447072" y="45094"/>
                  <a:pt x="2424789" y="35985"/>
                  <a:pt x="2401368" y="34183"/>
                </a:cubicBezTo>
                <a:cubicBezTo>
                  <a:pt x="2364336" y="31334"/>
                  <a:pt x="2327410" y="26200"/>
                  <a:pt x="2290273" y="25637"/>
                </a:cubicBezTo>
                <a:lnTo>
                  <a:pt x="1273323" y="17092"/>
                </a:lnTo>
                <a:lnTo>
                  <a:pt x="948583" y="8546"/>
                </a:lnTo>
                <a:cubicBezTo>
                  <a:pt x="902948" y="6856"/>
                  <a:pt x="857517" y="0"/>
                  <a:pt x="811850" y="0"/>
                </a:cubicBezTo>
                <a:cubicBezTo>
                  <a:pt x="709261" y="0"/>
                  <a:pt x="606751" y="5697"/>
                  <a:pt x="504202" y="8546"/>
                </a:cubicBezTo>
                <a:cubicBezTo>
                  <a:pt x="450225" y="26538"/>
                  <a:pt x="470943" y="25637"/>
                  <a:pt x="444381" y="256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042587" y="3375589"/>
            <a:ext cx="478564" cy="17896"/>
          </a:xfrm>
          <a:custGeom>
            <a:avLst/>
            <a:gdLst>
              <a:gd name="connsiteX0" fmla="*/ 0 w 478564"/>
              <a:gd name="connsiteY0" fmla="*/ 0 h 17896"/>
              <a:gd name="connsiteX1" fmla="*/ 239282 w 478564"/>
              <a:gd name="connsiteY1" fmla="*/ 17091 h 17896"/>
              <a:gd name="connsiteX2" fmla="*/ 478564 w 478564"/>
              <a:gd name="connsiteY2" fmla="*/ 17091 h 1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564" h="17896">
                <a:moveTo>
                  <a:pt x="0" y="0"/>
                </a:moveTo>
                <a:cubicBezTo>
                  <a:pt x="63797" y="5317"/>
                  <a:pt x="180493" y="15755"/>
                  <a:pt x="239282" y="17091"/>
                </a:cubicBezTo>
                <a:cubicBezTo>
                  <a:pt x="319022" y="18903"/>
                  <a:pt x="398803" y="17091"/>
                  <a:pt x="478564" y="17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773858" y="3016665"/>
            <a:ext cx="1387660" cy="564023"/>
          </a:xfrm>
          <a:custGeom>
            <a:avLst/>
            <a:gdLst>
              <a:gd name="connsiteX0" fmla="*/ 327981 w 1387660"/>
              <a:gd name="connsiteY0" fmla="*/ 0 h 564023"/>
              <a:gd name="connsiteX1" fmla="*/ 182703 w 1387660"/>
              <a:gd name="connsiteY1" fmla="*/ 8546 h 564023"/>
              <a:gd name="connsiteX2" fmla="*/ 122882 w 1387660"/>
              <a:gd name="connsiteY2" fmla="*/ 25638 h 564023"/>
              <a:gd name="connsiteX3" fmla="*/ 71607 w 1387660"/>
              <a:gd name="connsiteY3" fmla="*/ 51275 h 564023"/>
              <a:gd name="connsiteX4" fmla="*/ 37424 w 1387660"/>
              <a:gd name="connsiteY4" fmla="*/ 102550 h 564023"/>
              <a:gd name="connsiteX5" fmla="*/ 20333 w 1387660"/>
              <a:gd name="connsiteY5" fmla="*/ 128187 h 564023"/>
              <a:gd name="connsiteX6" fmla="*/ 11787 w 1387660"/>
              <a:gd name="connsiteY6" fmla="*/ 324741 h 564023"/>
              <a:gd name="connsiteX7" fmla="*/ 28878 w 1387660"/>
              <a:gd name="connsiteY7" fmla="*/ 350378 h 564023"/>
              <a:gd name="connsiteX8" fmla="*/ 88699 w 1387660"/>
              <a:gd name="connsiteY8" fmla="*/ 384561 h 564023"/>
              <a:gd name="connsiteX9" fmla="*/ 114336 w 1387660"/>
              <a:gd name="connsiteY9" fmla="*/ 401653 h 564023"/>
              <a:gd name="connsiteX10" fmla="*/ 165611 w 1387660"/>
              <a:gd name="connsiteY10" fmla="*/ 418744 h 564023"/>
              <a:gd name="connsiteX11" fmla="*/ 191249 w 1387660"/>
              <a:gd name="connsiteY11" fmla="*/ 435836 h 564023"/>
              <a:gd name="connsiteX12" fmla="*/ 251069 w 1387660"/>
              <a:gd name="connsiteY12" fmla="*/ 461473 h 564023"/>
              <a:gd name="connsiteX13" fmla="*/ 276706 w 1387660"/>
              <a:gd name="connsiteY13" fmla="*/ 478565 h 564023"/>
              <a:gd name="connsiteX14" fmla="*/ 319435 w 1387660"/>
              <a:gd name="connsiteY14" fmla="*/ 487111 h 564023"/>
              <a:gd name="connsiteX15" fmla="*/ 353619 w 1387660"/>
              <a:gd name="connsiteY15" fmla="*/ 495656 h 564023"/>
              <a:gd name="connsiteX16" fmla="*/ 413439 w 1387660"/>
              <a:gd name="connsiteY16" fmla="*/ 512748 h 564023"/>
              <a:gd name="connsiteX17" fmla="*/ 584355 w 1387660"/>
              <a:gd name="connsiteY17" fmla="*/ 538385 h 564023"/>
              <a:gd name="connsiteX18" fmla="*/ 635630 w 1387660"/>
              <a:gd name="connsiteY18" fmla="*/ 546931 h 564023"/>
              <a:gd name="connsiteX19" fmla="*/ 678359 w 1387660"/>
              <a:gd name="connsiteY19" fmla="*/ 555477 h 564023"/>
              <a:gd name="connsiteX20" fmla="*/ 900549 w 1387660"/>
              <a:gd name="connsiteY20" fmla="*/ 564023 h 564023"/>
              <a:gd name="connsiteX21" fmla="*/ 1139832 w 1387660"/>
              <a:gd name="connsiteY21" fmla="*/ 555477 h 564023"/>
              <a:gd name="connsiteX22" fmla="*/ 1225290 w 1387660"/>
              <a:gd name="connsiteY22" fmla="*/ 521294 h 564023"/>
              <a:gd name="connsiteX23" fmla="*/ 1276564 w 1387660"/>
              <a:gd name="connsiteY23" fmla="*/ 495656 h 564023"/>
              <a:gd name="connsiteX24" fmla="*/ 1293656 w 1387660"/>
              <a:gd name="connsiteY24" fmla="*/ 470019 h 564023"/>
              <a:gd name="connsiteX25" fmla="*/ 1319293 w 1387660"/>
              <a:gd name="connsiteY25" fmla="*/ 452928 h 564023"/>
              <a:gd name="connsiteX26" fmla="*/ 1327839 w 1387660"/>
              <a:gd name="connsiteY26" fmla="*/ 427290 h 564023"/>
              <a:gd name="connsiteX27" fmla="*/ 1362022 w 1387660"/>
              <a:gd name="connsiteY27" fmla="*/ 367470 h 564023"/>
              <a:gd name="connsiteX28" fmla="*/ 1387660 w 1387660"/>
              <a:gd name="connsiteY28" fmla="*/ 273466 h 564023"/>
              <a:gd name="connsiteX29" fmla="*/ 1370568 w 1387660"/>
              <a:gd name="connsiteY29" fmla="*/ 136733 h 564023"/>
              <a:gd name="connsiteX30" fmla="*/ 1353477 w 1387660"/>
              <a:gd name="connsiteY30" fmla="*/ 111096 h 564023"/>
              <a:gd name="connsiteX31" fmla="*/ 1302202 w 1387660"/>
              <a:gd name="connsiteY31" fmla="*/ 85458 h 564023"/>
              <a:gd name="connsiteX32" fmla="*/ 1268019 w 1387660"/>
              <a:gd name="connsiteY32" fmla="*/ 59821 h 564023"/>
              <a:gd name="connsiteX33" fmla="*/ 1233835 w 1387660"/>
              <a:gd name="connsiteY33" fmla="*/ 51275 h 564023"/>
              <a:gd name="connsiteX34" fmla="*/ 1114194 w 1387660"/>
              <a:gd name="connsiteY34" fmla="*/ 42729 h 564023"/>
              <a:gd name="connsiteX35" fmla="*/ 498897 w 1387660"/>
              <a:gd name="connsiteY35" fmla="*/ 34184 h 564023"/>
              <a:gd name="connsiteX36" fmla="*/ 302344 w 1387660"/>
              <a:gd name="connsiteY36" fmla="*/ 17092 h 564023"/>
              <a:gd name="connsiteX37" fmla="*/ 259615 w 1387660"/>
              <a:gd name="connsiteY37" fmla="*/ 8546 h 5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87660" h="564023">
                <a:moveTo>
                  <a:pt x="327981" y="0"/>
                </a:moveTo>
                <a:cubicBezTo>
                  <a:pt x="279555" y="2849"/>
                  <a:pt x="230994" y="3947"/>
                  <a:pt x="182703" y="8546"/>
                </a:cubicBezTo>
                <a:cubicBezTo>
                  <a:pt x="175939" y="9190"/>
                  <a:pt x="131930" y="21114"/>
                  <a:pt x="122882" y="25638"/>
                </a:cubicBezTo>
                <a:cubicBezTo>
                  <a:pt x="56616" y="58770"/>
                  <a:pt x="136050" y="29794"/>
                  <a:pt x="71607" y="51275"/>
                </a:cubicBezTo>
                <a:lnTo>
                  <a:pt x="37424" y="102550"/>
                </a:lnTo>
                <a:lnTo>
                  <a:pt x="20333" y="128187"/>
                </a:lnTo>
                <a:cubicBezTo>
                  <a:pt x="-2155" y="218139"/>
                  <a:pt x="-7419" y="209504"/>
                  <a:pt x="11787" y="324741"/>
                </a:cubicBezTo>
                <a:cubicBezTo>
                  <a:pt x="13475" y="334872"/>
                  <a:pt x="21616" y="343116"/>
                  <a:pt x="28878" y="350378"/>
                </a:cubicBezTo>
                <a:cubicBezTo>
                  <a:pt x="70207" y="391706"/>
                  <a:pt x="49589" y="365005"/>
                  <a:pt x="88699" y="384561"/>
                </a:cubicBezTo>
                <a:cubicBezTo>
                  <a:pt x="97885" y="389154"/>
                  <a:pt x="104950" y="397482"/>
                  <a:pt x="114336" y="401653"/>
                </a:cubicBezTo>
                <a:cubicBezTo>
                  <a:pt x="130799" y="408970"/>
                  <a:pt x="165611" y="418744"/>
                  <a:pt x="165611" y="418744"/>
                </a:cubicBezTo>
                <a:cubicBezTo>
                  <a:pt x="174157" y="424441"/>
                  <a:pt x="182062" y="431243"/>
                  <a:pt x="191249" y="435836"/>
                </a:cubicBezTo>
                <a:cubicBezTo>
                  <a:pt x="287119" y="483772"/>
                  <a:pt x="126595" y="390345"/>
                  <a:pt x="251069" y="461473"/>
                </a:cubicBezTo>
                <a:cubicBezTo>
                  <a:pt x="259986" y="466569"/>
                  <a:pt x="267089" y="474959"/>
                  <a:pt x="276706" y="478565"/>
                </a:cubicBezTo>
                <a:cubicBezTo>
                  <a:pt x="290306" y="483665"/>
                  <a:pt x="305256" y="483960"/>
                  <a:pt x="319435" y="487111"/>
                </a:cubicBezTo>
                <a:cubicBezTo>
                  <a:pt x="330901" y="489659"/>
                  <a:pt x="342326" y="492429"/>
                  <a:pt x="353619" y="495656"/>
                </a:cubicBezTo>
                <a:cubicBezTo>
                  <a:pt x="391638" y="506518"/>
                  <a:pt x="368900" y="503840"/>
                  <a:pt x="413439" y="512748"/>
                </a:cubicBezTo>
                <a:cubicBezTo>
                  <a:pt x="455478" y="521156"/>
                  <a:pt x="561419" y="534562"/>
                  <a:pt x="584355" y="538385"/>
                </a:cubicBezTo>
                <a:lnTo>
                  <a:pt x="635630" y="546931"/>
                </a:lnTo>
                <a:cubicBezTo>
                  <a:pt x="649921" y="549529"/>
                  <a:pt x="663864" y="554542"/>
                  <a:pt x="678359" y="555477"/>
                </a:cubicBezTo>
                <a:cubicBezTo>
                  <a:pt x="752323" y="560249"/>
                  <a:pt x="826486" y="561174"/>
                  <a:pt x="900549" y="564023"/>
                </a:cubicBezTo>
                <a:cubicBezTo>
                  <a:pt x="980310" y="561174"/>
                  <a:pt x="1060329" y="562492"/>
                  <a:pt x="1139832" y="555477"/>
                </a:cubicBezTo>
                <a:cubicBezTo>
                  <a:pt x="1172484" y="552596"/>
                  <a:pt x="1196706" y="533544"/>
                  <a:pt x="1225290" y="521294"/>
                </a:cubicBezTo>
                <a:cubicBezTo>
                  <a:pt x="1274817" y="500068"/>
                  <a:pt x="1227302" y="528499"/>
                  <a:pt x="1276564" y="495656"/>
                </a:cubicBezTo>
                <a:cubicBezTo>
                  <a:pt x="1282261" y="487110"/>
                  <a:pt x="1286393" y="477281"/>
                  <a:pt x="1293656" y="470019"/>
                </a:cubicBezTo>
                <a:cubicBezTo>
                  <a:pt x="1300918" y="462757"/>
                  <a:pt x="1312877" y="460948"/>
                  <a:pt x="1319293" y="452928"/>
                </a:cubicBezTo>
                <a:cubicBezTo>
                  <a:pt x="1324920" y="445894"/>
                  <a:pt x="1323810" y="435347"/>
                  <a:pt x="1327839" y="427290"/>
                </a:cubicBezTo>
                <a:cubicBezTo>
                  <a:pt x="1358676" y="365618"/>
                  <a:pt x="1332055" y="442388"/>
                  <a:pt x="1362022" y="367470"/>
                </a:cubicBezTo>
                <a:cubicBezTo>
                  <a:pt x="1379371" y="324098"/>
                  <a:pt x="1379077" y="316380"/>
                  <a:pt x="1387660" y="273466"/>
                </a:cubicBezTo>
                <a:cubicBezTo>
                  <a:pt x="1386028" y="252257"/>
                  <a:pt x="1389014" y="173627"/>
                  <a:pt x="1370568" y="136733"/>
                </a:cubicBezTo>
                <a:cubicBezTo>
                  <a:pt x="1365975" y="127547"/>
                  <a:pt x="1360739" y="118358"/>
                  <a:pt x="1353477" y="111096"/>
                </a:cubicBezTo>
                <a:cubicBezTo>
                  <a:pt x="1336911" y="94530"/>
                  <a:pt x="1323053" y="92409"/>
                  <a:pt x="1302202" y="85458"/>
                </a:cubicBezTo>
                <a:cubicBezTo>
                  <a:pt x="1290808" y="76912"/>
                  <a:pt x="1280758" y="66191"/>
                  <a:pt x="1268019" y="59821"/>
                </a:cubicBezTo>
                <a:cubicBezTo>
                  <a:pt x="1257514" y="54568"/>
                  <a:pt x="1245509" y="52572"/>
                  <a:pt x="1233835" y="51275"/>
                </a:cubicBezTo>
                <a:cubicBezTo>
                  <a:pt x="1194098" y="46860"/>
                  <a:pt x="1154165" y="43659"/>
                  <a:pt x="1114194" y="42729"/>
                </a:cubicBezTo>
                <a:lnTo>
                  <a:pt x="498897" y="34184"/>
                </a:lnTo>
                <a:cubicBezTo>
                  <a:pt x="453105" y="30661"/>
                  <a:pt x="352422" y="23769"/>
                  <a:pt x="302344" y="17092"/>
                </a:cubicBezTo>
                <a:cubicBezTo>
                  <a:pt x="287946" y="15172"/>
                  <a:pt x="259615" y="8546"/>
                  <a:pt x="259615" y="85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161660" y="3238247"/>
            <a:ext cx="316194" cy="17701"/>
          </a:xfrm>
          <a:custGeom>
            <a:avLst/>
            <a:gdLst>
              <a:gd name="connsiteX0" fmla="*/ 0 w 316194"/>
              <a:gd name="connsiteY0" fmla="*/ 17701 h 17701"/>
              <a:gd name="connsiteX1" fmla="*/ 205099 w 316194"/>
              <a:gd name="connsiteY1" fmla="*/ 609 h 17701"/>
              <a:gd name="connsiteX2" fmla="*/ 316194 w 316194"/>
              <a:gd name="connsiteY2" fmla="*/ 609 h 1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194" h="17701">
                <a:moveTo>
                  <a:pt x="0" y="17701"/>
                </a:moveTo>
                <a:cubicBezTo>
                  <a:pt x="67281" y="10973"/>
                  <a:pt x="137850" y="3100"/>
                  <a:pt x="205099" y="609"/>
                </a:cubicBezTo>
                <a:cubicBezTo>
                  <a:pt x="242105" y="-762"/>
                  <a:pt x="279162" y="609"/>
                  <a:pt x="316194" y="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9095"/>
            <a:ext cx="8382000" cy="5304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Details =&gt; </a:t>
            </a:r>
            <a:r>
              <a:rPr lang="en-US" dirty="0" err="1"/>
              <a:t>Order_Detail</a:t>
            </a:r>
            <a:r>
              <a:rPr lang="en-US" dirty="0"/>
              <a:t>  (by default, the O/R designer tools drops the s off the names of items and makes them singular. You can change the default.)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31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Doing this automatically creates</a:t>
            </a:r>
          </a:p>
          <a:p>
            <a:r>
              <a:rPr lang="en-US" dirty="0">
                <a:solidFill>
                  <a:srgbClr val="0070C0"/>
                </a:solidFill>
              </a:rPr>
              <a:t>The “connection string” for us </a:t>
            </a:r>
          </a:p>
          <a:p>
            <a:r>
              <a:rPr lang="en-US" dirty="0">
                <a:solidFill>
                  <a:srgbClr val="0070C0"/>
                </a:solidFill>
              </a:rPr>
              <a:t>In the </a:t>
            </a:r>
            <a:r>
              <a:rPr lang="en-US" dirty="0" err="1">
                <a:solidFill>
                  <a:srgbClr val="0070C0"/>
                </a:solidFill>
              </a:rPr>
              <a:t>App.config</a:t>
            </a:r>
            <a:r>
              <a:rPr lang="en-US" dirty="0">
                <a:solidFill>
                  <a:srgbClr val="0070C0"/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33381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3913933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734216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40668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918882"/>
            <a:ext cx="2971800" cy="5217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61344" y="3625334"/>
            <a:ext cx="3172656" cy="108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1166" y="203055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Object Model is built for us:</a:t>
            </a:r>
          </a:p>
        </p:txBody>
      </p:sp>
    </p:spTree>
    <p:extLst>
      <p:ext uri="{BB962C8B-B14F-4D97-AF65-F5344CB8AC3E}">
        <p14:creationId xmlns:p14="http://schemas.microsoft.com/office/powerpoint/2010/main" val="234262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new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created for us</a:t>
            </a:r>
          </a:p>
          <a:p>
            <a:r>
              <a:rPr lang="en-US" dirty="0"/>
              <a:t>Includes properties to refer to each column in that table (using the same names)</a:t>
            </a:r>
          </a:p>
          <a:p>
            <a:r>
              <a:rPr lang="en-US" dirty="0"/>
              <a:t>Also adds a property to the data context class that refers to the table (Order Details)</a:t>
            </a:r>
          </a:p>
          <a:p>
            <a:r>
              <a:rPr lang="en-US" dirty="0"/>
              <a:t>If you drag in 2 tables that have a relationship,  then the O/R designer will create an Association  object to maintain those constraints.  (see next slide for example)</a:t>
            </a:r>
          </a:p>
          <a:p>
            <a:r>
              <a:rPr lang="en-US" dirty="0"/>
              <a:t>We now have a C# class view of a table, its columns, and any PK-FK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2195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Intelisense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1" y="1447800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My Data Context object has a property that is my DB table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171199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1337</Words>
  <Application>Microsoft Office PowerPoint</Application>
  <PresentationFormat>On-screen Show (4:3)</PresentationFormat>
  <Paragraphs>151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 New Roman</vt:lpstr>
      <vt:lpstr>Office Theme</vt:lpstr>
      <vt:lpstr>Document</vt:lpstr>
      <vt:lpstr>Visio</vt:lpstr>
      <vt:lpstr>LINQ Language Integrated Query Chapter 17 LINQ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new class</vt:lpstr>
      <vt:lpstr>Using Intelisense …</vt:lpstr>
      <vt:lpstr>PowerPoint Presentation</vt:lpstr>
      <vt:lpstr>Open   2-1-Query-A-OneTable</vt:lpstr>
      <vt:lpstr>define the query expression</vt:lpstr>
      <vt:lpstr>Q3 Execute the query </vt:lpstr>
      <vt:lpstr>PowerPoint Presentation</vt:lpstr>
      <vt:lpstr>Make a copy of my program with new name</vt:lpstr>
      <vt:lpstr>PowerPoint Presentation</vt:lpstr>
      <vt:lpstr>PowerPoint Presentation</vt:lpstr>
      <vt:lpstr>PowerPoint Presentation</vt:lpstr>
      <vt:lpstr>Instead of an overt Join, use the built in Association capability of LINQ</vt:lpstr>
      <vt:lpstr>PowerPoint Presentation</vt:lpstr>
      <vt:lpstr>Now we will crawl through this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68</cp:revision>
  <dcterms:created xsi:type="dcterms:W3CDTF">2014-02-16T01:16:33Z</dcterms:created>
  <dcterms:modified xsi:type="dcterms:W3CDTF">2017-05-03T17:50:46Z</dcterms:modified>
</cp:coreProperties>
</file>