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76" r:id="rId4"/>
    <p:sldId id="277" r:id="rId5"/>
    <p:sldId id="286" r:id="rId6"/>
    <p:sldId id="288" r:id="rId7"/>
    <p:sldId id="289" r:id="rId8"/>
    <p:sldId id="290" r:id="rId9"/>
    <p:sldId id="291" r:id="rId10"/>
    <p:sldId id="278" r:id="rId11"/>
    <p:sldId id="292" r:id="rId12"/>
    <p:sldId id="293" r:id="rId13"/>
    <p:sldId id="279" r:id="rId14"/>
    <p:sldId id="284" r:id="rId15"/>
    <p:sldId id="280" r:id="rId16"/>
    <p:sldId id="281" r:id="rId17"/>
    <p:sldId id="282" r:id="rId18"/>
    <p:sldId id="283" r:id="rId19"/>
    <p:sldId id="28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7" autoAdjust="0"/>
    <p:restoredTop sz="94660"/>
  </p:normalViewPr>
  <p:slideViewPr>
    <p:cSldViewPr>
      <p:cViewPr varScale="1">
        <p:scale>
          <a:sx n="95" d="100"/>
          <a:sy n="95" d="100"/>
        </p:scale>
        <p:origin x="642"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A3F05-1E56-41FD-8B47-EADA3141F8BF}" type="datetimeFigureOut">
              <a:rPr lang="en-US" smtClean="0"/>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A3F05-1E56-41FD-8B47-EADA3141F8BF}" type="datetimeFigureOut">
              <a:rPr lang="en-US" smtClean="0"/>
              <a:t>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A3F05-1E56-41FD-8B47-EADA3141F8BF}" type="datetimeFigureOut">
              <a:rPr lang="en-US" smtClean="0"/>
              <a:t>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wbuecheler.com/web/tutorials/2013/node-express-mong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Look at basic Node Express Jade app</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hlinkClick r:id="rId2"/>
              </a:rPr>
              <a:t>http://cwbuecheler.com/web/tutorials/2013/node-express-mongo</a:t>
            </a:r>
            <a:r>
              <a:rPr lang="en-US" sz="2000" dirty="0" smtClean="0">
                <a:hlinkClick r:id="rId2"/>
              </a:rPr>
              <a:t>/</a:t>
            </a:r>
            <a:endParaRPr lang="en-US" sz="2000" dirty="0" smtClean="0"/>
          </a:p>
          <a:p>
            <a:pPr marL="0" indent="0">
              <a:buNone/>
            </a:pPr>
            <a:endParaRPr lang="en-US" sz="2000" dirty="0"/>
          </a:p>
          <a:p>
            <a:r>
              <a:rPr lang="en-US" sz="2800" dirty="0" smtClean="0"/>
              <a:t>First just create a fairly empty web site</a:t>
            </a:r>
          </a:p>
          <a:p>
            <a:r>
              <a:rPr lang="en-US" sz="2800" dirty="0" smtClean="0"/>
              <a:t>In subsequent PPT, we’ll extent this to:</a:t>
            </a:r>
          </a:p>
          <a:p>
            <a:pPr lvl="1"/>
            <a:r>
              <a:rPr lang="en-US" sz="2400" dirty="0" smtClean="0"/>
              <a:t>Connect </a:t>
            </a:r>
            <a:r>
              <a:rPr lang="en-US" sz="2400" dirty="0"/>
              <a:t>to a </a:t>
            </a:r>
            <a:r>
              <a:rPr lang="en-US" sz="2400" dirty="0" smtClean="0"/>
              <a:t>MongoDB</a:t>
            </a:r>
          </a:p>
          <a:p>
            <a:pPr lvl="1"/>
            <a:r>
              <a:rPr lang="en-US" sz="2800" dirty="0" smtClean="0"/>
              <a:t>Returns and displays results from server</a:t>
            </a:r>
          </a:p>
          <a:p>
            <a:pPr lvl="1"/>
            <a:r>
              <a:rPr lang="en-US" sz="2800" dirty="0" smtClean="0"/>
              <a:t>Enter data to client and save </a:t>
            </a:r>
            <a:r>
              <a:rPr lang="en-US" sz="2800" dirty="0"/>
              <a:t>data to the DB. </a:t>
            </a:r>
          </a:p>
          <a:p>
            <a:endParaRPr lang="en-US" sz="2000" dirty="0"/>
          </a:p>
        </p:txBody>
      </p:sp>
    </p:spTree>
    <p:extLst>
      <p:ext uri="{BB962C8B-B14F-4D97-AF65-F5344CB8AC3E}">
        <p14:creationId xmlns:p14="http://schemas.microsoft.com/office/powerpoint/2010/main" val="748483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sz="2400" dirty="0" smtClean="0"/>
              <a:t>Express creates a server file:</a:t>
            </a:r>
          </a:p>
          <a:p>
            <a:pPr marL="0" indent="0">
              <a:buNone/>
            </a:pPr>
            <a:r>
              <a:rPr lang="en-US" sz="2400" dirty="0" smtClean="0"/>
              <a:t>/bin/www</a:t>
            </a:r>
          </a:p>
          <a:p>
            <a:pPr marL="0" indent="0">
              <a:buNone/>
            </a:pPr>
            <a:endParaRPr lang="en-US" sz="2400" dirty="0" smtClean="0"/>
          </a:p>
          <a:p>
            <a:r>
              <a:rPr lang="en-US" sz="2400" dirty="0" smtClean="0"/>
              <a:t>In there we find</a:t>
            </a:r>
          </a:p>
          <a:p>
            <a:pPr marL="0" indent="0">
              <a:buNone/>
            </a:pPr>
            <a:r>
              <a:rPr lang="en-US" sz="2400" dirty="0" err="1" smtClean="0"/>
              <a:t>var</a:t>
            </a:r>
            <a:r>
              <a:rPr lang="en-US" sz="2400" dirty="0" smtClean="0"/>
              <a:t> </a:t>
            </a:r>
            <a:r>
              <a:rPr lang="en-US" sz="2400" dirty="0"/>
              <a:t>app = require('../app</a:t>
            </a:r>
            <a:r>
              <a:rPr lang="en-US" sz="2400" dirty="0" smtClean="0"/>
              <a:t>');  </a:t>
            </a:r>
          </a:p>
          <a:p>
            <a:r>
              <a:rPr lang="en-US" sz="2400" dirty="0" smtClean="0"/>
              <a:t>So app.js will be the starting point of our JS running on server</a:t>
            </a:r>
          </a:p>
          <a:p>
            <a:endParaRPr lang="en-US" sz="2400" dirty="0"/>
          </a:p>
          <a:p>
            <a:r>
              <a:rPr lang="en-US" sz="2400" dirty="0" smtClean="0"/>
              <a:t>Also there is:</a:t>
            </a:r>
          </a:p>
          <a:p>
            <a:pPr marL="0" indent="0">
              <a:buNone/>
            </a:pPr>
            <a:r>
              <a:rPr lang="en-US" sz="2400" dirty="0" err="1" smtClean="0"/>
              <a:t>var</a:t>
            </a:r>
            <a:r>
              <a:rPr lang="en-US" sz="2400" dirty="0" smtClean="0"/>
              <a:t> </a:t>
            </a:r>
            <a:r>
              <a:rPr lang="en-US" sz="2400" dirty="0"/>
              <a:t>http = require('http</a:t>
            </a:r>
            <a:r>
              <a:rPr lang="en-US" sz="2400" dirty="0" smtClean="0"/>
              <a:t>');</a:t>
            </a:r>
          </a:p>
          <a:p>
            <a:r>
              <a:rPr lang="en-US" sz="2400" dirty="0" smtClean="0"/>
              <a:t>Which brings the http protocol processor into our scope</a:t>
            </a:r>
          </a:p>
          <a:p>
            <a:pPr marL="0" indent="0">
              <a:buNone/>
            </a:pPr>
            <a:endParaRPr lang="en-US" sz="2400" dirty="0" smtClean="0"/>
          </a:p>
          <a:p>
            <a:r>
              <a:rPr lang="en-US" sz="2400" dirty="0" smtClean="0"/>
              <a:t>Tell this http code which port to connect our app to</a:t>
            </a:r>
            <a:endParaRPr lang="en-US" sz="2400" dirty="0"/>
          </a:p>
          <a:p>
            <a:pPr marL="0" indent="0">
              <a:buNone/>
            </a:pPr>
            <a:r>
              <a:rPr lang="en-US" sz="2400" dirty="0" err="1" smtClean="0"/>
              <a:t>var</a:t>
            </a:r>
            <a:r>
              <a:rPr lang="en-US" sz="2400" dirty="0" smtClean="0"/>
              <a:t> </a:t>
            </a:r>
            <a:r>
              <a:rPr lang="en-US" sz="2400" dirty="0"/>
              <a:t>port = </a:t>
            </a:r>
            <a:r>
              <a:rPr lang="en-US" sz="2400" dirty="0" err="1"/>
              <a:t>normalizePort</a:t>
            </a:r>
            <a:r>
              <a:rPr lang="en-US" sz="2400" dirty="0"/>
              <a:t>(</a:t>
            </a:r>
            <a:r>
              <a:rPr lang="en-US" sz="2400" dirty="0" err="1"/>
              <a:t>process.env.PORT</a:t>
            </a:r>
            <a:r>
              <a:rPr lang="en-US" sz="2400" dirty="0"/>
              <a:t> || '3000</a:t>
            </a:r>
            <a:r>
              <a:rPr lang="en-US" sz="2400" dirty="0" smtClean="0"/>
              <a:t>');</a:t>
            </a:r>
          </a:p>
          <a:p>
            <a:pPr marL="0" indent="0">
              <a:buNone/>
            </a:pPr>
            <a:r>
              <a:rPr lang="en-US" sz="2400" dirty="0" err="1" smtClean="0"/>
              <a:t>app.set</a:t>
            </a:r>
            <a:r>
              <a:rPr lang="en-US" sz="2400" dirty="0"/>
              <a:t>('port', port</a:t>
            </a:r>
            <a:r>
              <a:rPr lang="en-US" sz="2400" dirty="0" smtClean="0"/>
              <a:t>);</a:t>
            </a:r>
          </a:p>
          <a:p>
            <a:pPr marL="0" indent="0">
              <a:buNone/>
            </a:pPr>
            <a:endParaRPr lang="en-US" sz="2400" dirty="0"/>
          </a:p>
          <a:p>
            <a:r>
              <a:rPr lang="en-US" sz="2400" dirty="0" smtClean="0"/>
              <a:t>Start up an </a:t>
            </a:r>
            <a:r>
              <a:rPr lang="en-US" sz="2400" dirty="0"/>
              <a:t>HTTP </a:t>
            </a:r>
            <a:r>
              <a:rPr lang="en-US" sz="2400" dirty="0" smtClean="0"/>
              <a:t>server</a:t>
            </a:r>
            <a:r>
              <a:rPr lang="en-US" sz="2400" dirty="0"/>
              <a:t> </a:t>
            </a:r>
            <a:r>
              <a:rPr lang="en-US" sz="2400" dirty="0" smtClean="0"/>
              <a:t>running our app.js</a:t>
            </a:r>
          </a:p>
          <a:p>
            <a:pPr marL="0" indent="0">
              <a:buNone/>
            </a:pPr>
            <a:r>
              <a:rPr lang="en-US" sz="2400" dirty="0" err="1" smtClean="0"/>
              <a:t>var</a:t>
            </a:r>
            <a:r>
              <a:rPr lang="en-US" sz="2400" dirty="0" smtClean="0"/>
              <a:t> </a:t>
            </a:r>
            <a:r>
              <a:rPr lang="en-US" sz="2400" dirty="0"/>
              <a:t>server = </a:t>
            </a:r>
            <a:r>
              <a:rPr lang="en-US" sz="2400" dirty="0" err="1"/>
              <a:t>http.createServer</a:t>
            </a:r>
            <a:r>
              <a:rPr lang="en-US" sz="2400" dirty="0"/>
              <a:t>(app);</a:t>
            </a:r>
          </a:p>
        </p:txBody>
      </p:sp>
      <p:cxnSp>
        <p:nvCxnSpPr>
          <p:cNvPr id="4" name="Straight Arrow Connector 3"/>
          <p:cNvCxnSpPr/>
          <p:nvPr/>
        </p:nvCxnSpPr>
        <p:spPr>
          <a:xfrm>
            <a:off x="1447800" y="4648200"/>
            <a:ext cx="9144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72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dirty="0"/>
              <a:t>In our app.js </a:t>
            </a:r>
            <a:r>
              <a:rPr lang="en-US" sz="3600" dirty="0" smtClean="0"/>
              <a:t>file -1</a:t>
            </a:r>
            <a:endParaRPr lang="en-US" sz="3600" dirty="0"/>
          </a:p>
        </p:txBody>
      </p:sp>
      <p:sp>
        <p:nvSpPr>
          <p:cNvPr id="3" name="Content Placeholder 2"/>
          <p:cNvSpPr>
            <a:spLocks noGrp="1"/>
          </p:cNvSpPr>
          <p:nvPr>
            <p:ph idx="1"/>
          </p:nvPr>
        </p:nvSpPr>
        <p:spPr>
          <a:xfrm>
            <a:off x="457200" y="762000"/>
            <a:ext cx="8229600" cy="5364163"/>
          </a:xfrm>
        </p:spPr>
        <p:txBody>
          <a:bodyPr>
            <a:normAutofit fontScale="55000" lnSpcReduction="20000"/>
          </a:bodyPr>
          <a:lstStyle/>
          <a:p>
            <a:pPr marL="0" indent="0">
              <a:buNone/>
            </a:pPr>
            <a:r>
              <a:rPr lang="en-US" dirty="0" err="1"/>
              <a:t>var</a:t>
            </a:r>
            <a:r>
              <a:rPr lang="en-US" dirty="0"/>
              <a:t> express = require('express</a:t>
            </a:r>
            <a:r>
              <a:rPr lang="en-US" dirty="0" smtClean="0"/>
              <a:t>');</a:t>
            </a:r>
          </a:p>
          <a:p>
            <a:pPr marL="0" indent="0">
              <a:buNone/>
            </a:pPr>
            <a:r>
              <a:rPr lang="en-US" dirty="0" err="1" smtClean="0"/>
              <a:t>var</a:t>
            </a:r>
            <a:r>
              <a:rPr lang="en-US" dirty="0" smtClean="0"/>
              <a:t> </a:t>
            </a:r>
            <a:r>
              <a:rPr lang="en-US" dirty="0"/>
              <a:t>path = require('path</a:t>
            </a:r>
            <a:r>
              <a:rPr lang="en-US" dirty="0" smtClean="0"/>
              <a:t>');</a:t>
            </a:r>
          </a:p>
          <a:p>
            <a:pPr marL="0" indent="0">
              <a:buNone/>
            </a:pPr>
            <a:r>
              <a:rPr lang="en-US" dirty="0" err="1" smtClean="0"/>
              <a:t>var</a:t>
            </a:r>
            <a:r>
              <a:rPr lang="en-US" dirty="0" smtClean="0"/>
              <a:t> </a:t>
            </a:r>
            <a:r>
              <a:rPr lang="en-US" dirty="0"/>
              <a:t>favicon = require('serve-favicon</a:t>
            </a:r>
            <a:r>
              <a:rPr lang="en-US" dirty="0" smtClean="0"/>
              <a:t>');</a:t>
            </a:r>
          </a:p>
          <a:p>
            <a:pPr marL="0" indent="0">
              <a:buNone/>
            </a:pPr>
            <a:r>
              <a:rPr lang="en-US" dirty="0" err="1" smtClean="0"/>
              <a:t>var</a:t>
            </a:r>
            <a:r>
              <a:rPr lang="en-US" dirty="0" smtClean="0"/>
              <a:t> </a:t>
            </a:r>
            <a:r>
              <a:rPr lang="en-US" dirty="0"/>
              <a:t>logger = require('</a:t>
            </a:r>
            <a:r>
              <a:rPr lang="en-US" dirty="0" err="1"/>
              <a:t>morgan</a:t>
            </a:r>
            <a:r>
              <a:rPr lang="en-US" dirty="0" smtClean="0"/>
              <a:t>');</a:t>
            </a:r>
          </a:p>
          <a:p>
            <a:pPr marL="0" indent="0">
              <a:buNone/>
            </a:pPr>
            <a:r>
              <a:rPr lang="en-US" dirty="0" err="1" smtClean="0"/>
              <a:t>var</a:t>
            </a:r>
            <a:r>
              <a:rPr lang="en-US" dirty="0" smtClean="0"/>
              <a:t> </a:t>
            </a:r>
            <a:r>
              <a:rPr lang="en-US" dirty="0" err="1"/>
              <a:t>cookieParser</a:t>
            </a:r>
            <a:r>
              <a:rPr lang="en-US" dirty="0"/>
              <a:t> = require('cookie-parser</a:t>
            </a:r>
            <a:r>
              <a:rPr lang="en-US" dirty="0" smtClean="0"/>
              <a:t>');</a:t>
            </a:r>
          </a:p>
          <a:p>
            <a:pPr marL="0" indent="0">
              <a:buNone/>
            </a:pPr>
            <a:r>
              <a:rPr lang="en-US" dirty="0" err="1" smtClean="0"/>
              <a:t>var</a:t>
            </a:r>
            <a:r>
              <a:rPr lang="en-US" dirty="0" smtClean="0"/>
              <a:t> </a:t>
            </a:r>
            <a:r>
              <a:rPr lang="en-US" dirty="0" err="1"/>
              <a:t>bodyParser</a:t>
            </a:r>
            <a:r>
              <a:rPr lang="en-US" dirty="0"/>
              <a:t> = require('body-parser</a:t>
            </a:r>
            <a:r>
              <a:rPr lang="en-US" dirty="0" smtClean="0"/>
              <a:t>');</a:t>
            </a:r>
          </a:p>
          <a:p>
            <a:pPr marL="0" indent="0">
              <a:buNone/>
            </a:pPr>
            <a:r>
              <a:rPr lang="en-US" dirty="0" err="1" smtClean="0"/>
              <a:t>var</a:t>
            </a:r>
            <a:r>
              <a:rPr lang="en-US" dirty="0" smtClean="0"/>
              <a:t> </a:t>
            </a:r>
            <a:r>
              <a:rPr lang="en-US" dirty="0"/>
              <a:t>index = require('./routes/index</a:t>
            </a:r>
            <a:r>
              <a:rPr lang="en-US" dirty="0" smtClean="0"/>
              <a:t>');</a:t>
            </a:r>
          </a:p>
          <a:p>
            <a:pPr marL="0" indent="0">
              <a:buNone/>
            </a:pPr>
            <a:r>
              <a:rPr lang="en-US" dirty="0" err="1" smtClean="0"/>
              <a:t>var</a:t>
            </a:r>
            <a:r>
              <a:rPr lang="en-US" dirty="0" smtClean="0"/>
              <a:t> </a:t>
            </a:r>
            <a:r>
              <a:rPr lang="en-US" dirty="0"/>
              <a:t>users = require('./routes/users</a:t>
            </a:r>
            <a:r>
              <a:rPr lang="en-US" dirty="0" smtClean="0"/>
              <a:t>');</a:t>
            </a:r>
          </a:p>
          <a:p>
            <a:pPr marL="0" indent="0">
              <a:buNone/>
            </a:pPr>
            <a:r>
              <a:rPr lang="en-US" dirty="0" err="1" smtClean="0"/>
              <a:t>var</a:t>
            </a:r>
            <a:r>
              <a:rPr lang="en-US" dirty="0" smtClean="0"/>
              <a:t> </a:t>
            </a:r>
            <a:r>
              <a:rPr lang="en-US" dirty="0"/>
              <a:t>app = express</a:t>
            </a:r>
            <a:r>
              <a:rPr lang="en-US" dirty="0" smtClean="0"/>
              <a:t>();</a:t>
            </a:r>
          </a:p>
          <a:p>
            <a:pPr marL="0" indent="0">
              <a:buNone/>
            </a:pPr>
            <a:r>
              <a:rPr lang="en-US" dirty="0" smtClean="0"/>
              <a:t>// </a:t>
            </a:r>
            <a:r>
              <a:rPr lang="en-US" dirty="0"/>
              <a:t>view engine </a:t>
            </a:r>
            <a:r>
              <a:rPr lang="en-US" dirty="0" smtClean="0"/>
              <a:t>setup</a:t>
            </a:r>
          </a:p>
          <a:p>
            <a:pPr marL="0" indent="0">
              <a:buNone/>
            </a:pPr>
            <a:r>
              <a:rPr lang="en-US" dirty="0" err="1" smtClean="0"/>
              <a:t>app.set</a:t>
            </a:r>
            <a:r>
              <a:rPr lang="en-US" dirty="0"/>
              <a:t>('views', </a:t>
            </a:r>
            <a:r>
              <a:rPr lang="en-US" dirty="0" err="1"/>
              <a:t>path.join</a:t>
            </a:r>
            <a:r>
              <a:rPr lang="en-US" dirty="0"/>
              <a:t>(__</a:t>
            </a:r>
            <a:r>
              <a:rPr lang="en-US" dirty="0" err="1"/>
              <a:t>dirname</a:t>
            </a:r>
            <a:r>
              <a:rPr lang="en-US" dirty="0"/>
              <a:t>, 'views</a:t>
            </a:r>
            <a:r>
              <a:rPr lang="en-US" dirty="0" smtClean="0"/>
              <a:t>'));</a:t>
            </a:r>
          </a:p>
          <a:p>
            <a:pPr marL="0" indent="0">
              <a:buNone/>
            </a:pPr>
            <a:r>
              <a:rPr lang="en-US" dirty="0" err="1" smtClean="0"/>
              <a:t>app.set</a:t>
            </a:r>
            <a:r>
              <a:rPr lang="en-US" dirty="0"/>
              <a:t>('view engine', 'jade');// uncomment after placing your favicon in /public//</a:t>
            </a:r>
            <a:r>
              <a:rPr lang="en-US" dirty="0" err="1"/>
              <a:t>app.use</a:t>
            </a:r>
            <a:r>
              <a:rPr lang="en-US" dirty="0"/>
              <a:t>(favicon(</a:t>
            </a:r>
            <a:r>
              <a:rPr lang="en-US" dirty="0" err="1"/>
              <a:t>path.join</a:t>
            </a:r>
            <a:r>
              <a:rPr lang="en-US" dirty="0"/>
              <a:t>(__</a:t>
            </a:r>
            <a:r>
              <a:rPr lang="en-US" dirty="0" err="1"/>
              <a:t>dirname</a:t>
            </a:r>
            <a:r>
              <a:rPr lang="en-US" dirty="0"/>
              <a:t>, 'public', 'favicon.ico</a:t>
            </a:r>
            <a:r>
              <a:rPr lang="en-US" dirty="0" smtClean="0"/>
              <a:t>')));</a:t>
            </a:r>
          </a:p>
          <a:p>
            <a:pPr marL="0" indent="0">
              <a:buNone/>
            </a:pPr>
            <a:r>
              <a:rPr lang="en-US" dirty="0" err="1" smtClean="0"/>
              <a:t>app.use</a:t>
            </a:r>
            <a:r>
              <a:rPr lang="en-US" dirty="0" smtClean="0"/>
              <a:t>(logger</a:t>
            </a:r>
            <a:r>
              <a:rPr lang="en-US" dirty="0"/>
              <a:t>('dev</a:t>
            </a:r>
            <a:r>
              <a:rPr lang="en-US" dirty="0" smtClean="0"/>
              <a:t>'));</a:t>
            </a:r>
          </a:p>
          <a:p>
            <a:pPr marL="0" indent="0">
              <a:buNone/>
            </a:pPr>
            <a:r>
              <a:rPr lang="en-US" dirty="0" err="1" smtClean="0"/>
              <a:t>app.use</a:t>
            </a:r>
            <a:r>
              <a:rPr lang="en-US" dirty="0" smtClean="0"/>
              <a:t>(</a:t>
            </a:r>
            <a:r>
              <a:rPr lang="en-US" dirty="0" err="1" smtClean="0"/>
              <a:t>bodyParser.json</a:t>
            </a:r>
            <a:r>
              <a:rPr lang="en-US" dirty="0" smtClean="0"/>
              <a:t>());</a:t>
            </a:r>
          </a:p>
          <a:p>
            <a:pPr marL="0" indent="0">
              <a:buNone/>
            </a:pPr>
            <a:r>
              <a:rPr lang="en-US" dirty="0" err="1" smtClean="0"/>
              <a:t>app.use</a:t>
            </a:r>
            <a:r>
              <a:rPr lang="en-US" dirty="0" smtClean="0"/>
              <a:t>(</a:t>
            </a:r>
            <a:r>
              <a:rPr lang="en-US" dirty="0" err="1" smtClean="0"/>
              <a:t>bodyParser.urlencoded</a:t>
            </a:r>
            <a:r>
              <a:rPr lang="en-US" dirty="0"/>
              <a:t>({ extended: false }));</a:t>
            </a:r>
            <a:r>
              <a:rPr lang="en-US" dirty="0" err="1"/>
              <a:t>app.use</a:t>
            </a:r>
            <a:r>
              <a:rPr lang="en-US" dirty="0"/>
              <a:t>(</a:t>
            </a:r>
            <a:r>
              <a:rPr lang="en-US" dirty="0" err="1"/>
              <a:t>cookieParser</a:t>
            </a:r>
            <a:r>
              <a:rPr lang="en-US" dirty="0" smtClean="0"/>
              <a:t>());</a:t>
            </a:r>
          </a:p>
          <a:p>
            <a:pPr marL="0" indent="0">
              <a:buNone/>
            </a:pPr>
            <a:r>
              <a:rPr lang="en-US" dirty="0" err="1" smtClean="0"/>
              <a:t>app.use</a:t>
            </a:r>
            <a:r>
              <a:rPr lang="en-US" dirty="0" smtClean="0"/>
              <a:t>(</a:t>
            </a:r>
            <a:r>
              <a:rPr lang="en-US" dirty="0" err="1" smtClean="0"/>
              <a:t>express.static</a:t>
            </a:r>
            <a:r>
              <a:rPr lang="en-US" dirty="0" smtClean="0"/>
              <a:t>(</a:t>
            </a:r>
            <a:r>
              <a:rPr lang="en-US" dirty="0" err="1" smtClean="0"/>
              <a:t>path.join</a:t>
            </a:r>
            <a:r>
              <a:rPr lang="en-US" dirty="0"/>
              <a:t>(__</a:t>
            </a:r>
            <a:r>
              <a:rPr lang="en-US" dirty="0" err="1"/>
              <a:t>dirname</a:t>
            </a:r>
            <a:r>
              <a:rPr lang="en-US" dirty="0"/>
              <a:t>, 'public</a:t>
            </a:r>
            <a:r>
              <a:rPr lang="en-US" dirty="0" smtClean="0"/>
              <a:t>')));</a:t>
            </a:r>
          </a:p>
          <a:p>
            <a:pPr marL="0" indent="0">
              <a:buNone/>
            </a:pPr>
            <a:r>
              <a:rPr lang="en-US" dirty="0" err="1" smtClean="0"/>
              <a:t>app.use</a:t>
            </a:r>
            <a:r>
              <a:rPr lang="en-US" dirty="0"/>
              <a:t>('/', index</a:t>
            </a:r>
            <a:r>
              <a:rPr lang="en-US" dirty="0" smtClean="0"/>
              <a:t>);</a:t>
            </a:r>
          </a:p>
          <a:p>
            <a:pPr marL="0" indent="0">
              <a:buNone/>
            </a:pPr>
            <a:r>
              <a:rPr lang="en-US" dirty="0" err="1" smtClean="0"/>
              <a:t>app.use</a:t>
            </a:r>
            <a:r>
              <a:rPr lang="en-US" dirty="0"/>
              <a:t>('/users', users</a:t>
            </a:r>
            <a:r>
              <a:rPr lang="en-US" dirty="0" smtClean="0"/>
              <a:t>);</a:t>
            </a:r>
          </a:p>
        </p:txBody>
      </p:sp>
    </p:spTree>
    <p:extLst>
      <p:ext uri="{BB962C8B-B14F-4D97-AF65-F5344CB8AC3E}">
        <p14:creationId xmlns:p14="http://schemas.microsoft.com/office/powerpoint/2010/main" val="25573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dirty="0"/>
              <a:t>In our app.js </a:t>
            </a:r>
            <a:r>
              <a:rPr lang="en-US" sz="3600" dirty="0" smtClean="0"/>
              <a:t>file - 2</a:t>
            </a:r>
            <a:endParaRPr lang="en-US" sz="3600" dirty="0"/>
          </a:p>
        </p:txBody>
      </p:sp>
      <p:sp>
        <p:nvSpPr>
          <p:cNvPr id="3" name="Content Placeholder 2"/>
          <p:cNvSpPr>
            <a:spLocks noGrp="1"/>
          </p:cNvSpPr>
          <p:nvPr>
            <p:ph idx="1"/>
          </p:nvPr>
        </p:nvSpPr>
        <p:spPr>
          <a:xfrm>
            <a:off x="457200" y="762000"/>
            <a:ext cx="8229600" cy="5364163"/>
          </a:xfrm>
        </p:spPr>
        <p:txBody>
          <a:bodyPr>
            <a:normAutofit fontScale="55000" lnSpcReduction="20000"/>
          </a:bodyPr>
          <a:lstStyle/>
          <a:p>
            <a:pPr marL="0" indent="0">
              <a:buNone/>
            </a:pPr>
            <a:r>
              <a:rPr lang="en-US" dirty="0" smtClean="0">
                <a:solidFill>
                  <a:schemeClr val="bg1">
                    <a:lumMod val="50000"/>
                  </a:schemeClr>
                </a:solidFill>
              </a:rPr>
              <a:t>// </a:t>
            </a:r>
            <a:r>
              <a:rPr lang="en-US" dirty="0">
                <a:solidFill>
                  <a:schemeClr val="bg1">
                    <a:lumMod val="50000"/>
                  </a:schemeClr>
                </a:solidFill>
              </a:rPr>
              <a:t>catch 404 and forward to error </a:t>
            </a:r>
            <a:r>
              <a:rPr lang="en-US" dirty="0" smtClean="0">
                <a:solidFill>
                  <a:schemeClr val="bg1">
                    <a:lumMod val="50000"/>
                  </a:schemeClr>
                </a:solidFill>
              </a:rPr>
              <a:t>handler</a:t>
            </a:r>
          </a:p>
          <a:p>
            <a:pPr marL="0" indent="0">
              <a:buNone/>
            </a:pPr>
            <a:r>
              <a:rPr lang="en-US" dirty="0" err="1" smtClean="0">
                <a:solidFill>
                  <a:schemeClr val="bg1">
                    <a:lumMod val="50000"/>
                  </a:schemeClr>
                </a:solidFill>
              </a:rPr>
              <a:t>app.use</a:t>
            </a:r>
            <a:r>
              <a:rPr lang="en-US" dirty="0" smtClean="0">
                <a:solidFill>
                  <a:schemeClr val="bg1">
                    <a:lumMod val="50000"/>
                  </a:schemeClr>
                </a:solidFill>
              </a:rPr>
              <a:t>(function(</a:t>
            </a:r>
            <a:r>
              <a:rPr lang="en-US" dirty="0" err="1" smtClean="0">
                <a:solidFill>
                  <a:schemeClr val="bg1">
                    <a:lumMod val="50000"/>
                  </a:schemeClr>
                </a:solidFill>
              </a:rPr>
              <a:t>req</a:t>
            </a:r>
            <a:r>
              <a:rPr lang="en-US" dirty="0">
                <a:solidFill>
                  <a:schemeClr val="bg1">
                    <a:lumMod val="50000"/>
                  </a:schemeClr>
                </a:solidFill>
              </a:rPr>
              <a:t>, res, next) {  </a:t>
            </a:r>
            <a:endParaRPr lang="en-US" dirty="0" smtClean="0">
              <a:solidFill>
                <a:schemeClr val="bg1">
                  <a:lumMod val="50000"/>
                </a:schemeClr>
              </a:solidFill>
            </a:endParaRPr>
          </a:p>
          <a:p>
            <a:pPr marL="0" indent="0">
              <a:buNone/>
            </a:pPr>
            <a:r>
              <a:rPr lang="en-US" dirty="0">
                <a:solidFill>
                  <a:schemeClr val="bg1">
                    <a:lumMod val="50000"/>
                  </a:schemeClr>
                </a:solidFill>
              </a:rPr>
              <a:t> </a:t>
            </a:r>
            <a:r>
              <a:rPr lang="en-US" dirty="0" smtClean="0">
                <a:solidFill>
                  <a:schemeClr val="bg1">
                    <a:lumMod val="50000"/>
                  </a:schemeClr>
                </a:solidFill>
              </a:rPr>
              <a:t> </a:t>
            </a:r>
            <a:r>
              <a:rPr lang="en-US" dirty="0" err="1" smtClean="0">
                <a:solidFill>
                  <a:schemeClr val="bg1">
                    <a:lumMod val="50000"/>
                  </a:schemeClr>
                </a:solidFill>
              </a:rPr>
              <a:t>var</a:t>
            </a:r>
            <a:r>
              <a:rPr lang="en-US" dirty="0" smtClean="0">
                <a:solidFill>
                  <a:schemeClr val="bg1">
                    <a:lumMod val="50000"/>
                  </a:schemeClr>
                </a:solidFill>
              </a:rPr>
              <a:t> </a:t>
            </a:r>
            <a:r>
              <a:rPr lang="en-US" dirty="0">
                <a:solidFill>
                  <a:schemeClr val="bg1">
                    <a:lumMod val="50000"/>
                  </a:schemeClr>
                </a:solidFill>
              </a:rPr>
              <a:t>err = new Error('Not Found</a:t>
            </a:r>
            <a:r>
              <a:rPr lang="en-US" dirty="0" smtClean="0">
                <a:solidFill>
                  <a:schemeClr val="bg1">
                    <a:lumMod val="50000"/>
                  </a:schemeClr>
                </a:solidFill>
              </a:rPr>
              <a:t>');</a:t>
            </a:r>
          </a:p>
          <a:p>
            <a:pPr marL="0" indent="0">
              <a:buNone/>
            </a:pPr>
            <a:r>
              <a:rPr lang="en-US" dirty="0" smtClean="0">
                <a:solidFill>
                  <a:schemeClr val="bg1">
                    <a:lumMod val="50000"/>
                  </a:schemeClr>
                </a:solidFill>
              </a:rPr>
              <a:t>  </a:t>
            </a:r>
            <a:r>
              <a:rPr lang="en-US" dirty="0" err="1">
                <a:solidFill>
                  <a:schemeClr val="bg1">
                    <a:lumMod val="50000"/>
                  </a:schemeClr>
                </a:solidFill>
              </a:rPr>
              <a:t>err.status</a:t>
            </a:r>
            <a:r>
              <a:rPr lang="en-US" dirty="0">
                <a:solidFill>
                  <a:schemeClr val="bg1">
                    <a:lumMod val="50000"/>
                  </a:schemeClr>
                </a:solidFill>
              </a:rPr>
              <a:t> = 404</a:t>
            </a:r>
            <a:r>
              <a:rPr lang="en-US" dirty="0" smtClean="0">
                <a:solidFill>
                  <a:schemeClr val="bg1">
                    <a:lumMod val="50000"/>
                  </a:schemeClr>
                </a:solidFill>
              </a:rPr>
              <a:t>;</a:t>
            </a:r>
          </a:p>
          <a:p>
            <a:pPr marL="0" indent="0">
              <a:buNone/>
            </a:pPr>
            <a:r>
              <a:rPr lang="en-US" dirty="0" smtClean="0">
                <a:solidFill>
                  <a:schemeClr val="bg1">
                    <a:lumMod val="50000"/>
                  </a:schemeClr>
                </a:solidFill>
              </a:rPr>
              <a:t>  </a:t>
            </a:r>
            <a:r>
              <a:rPr lang="en-US" dirty="0">
                <a:solidFill>
                  <a:schemeClr val="bg1">
                    <a:lumMod val="50000"/>
                  </a:schemeClr>
                </a:solidFill>
              </a:rPr>
              <a:t>next(err</a:t>
            </a:r>
            <a:r>
              <a:rPr lang="en-US" dirty="0" smtClean="0">
                <a:solidFill>
                  <a:schemeClr val="bg1">
                    <a:lumMod val="50000"/>
                  </a:schemeClr>
                </a:solidFill>
              </a:rPr>
              <a:t>);</a:t>
            </a:r>
          </a:p>
          <a:p>
            <a:pPr marL="0" indent="0">
              <a:buNone/>
            </a:pPr>
            <a:r>
              <a:rPr lang="en-US" dirty="0" smtClean="0">
                <a:solidFill>
                  <a:schemeClr val="bg1">
                    <a:lumMod val="50000"/>
                  </a:schemeClr>
                </a:solidFill>
              </a:rPr>
              <a:t>});</a:t>
            </a:r>
          </a:p>
          <a:p>
            <a:pPr marL="0" indent="0">
              <a:buNone/>
            </a:pPr>
            <a:endParaRPr lang="en-US" dirty="0" smtClean="0">
              <a:solidFill>
                <a:schemeClr val="bg1">
                  <a:lumMod val="50000"/>
                </a:schemeClr>
              </a:solidFill>
            </a:endParaRPr>
          </a:p>
          <a:p>
            <a:pPr marL="0" indent="0">
              <a:buNone/>
            </a:pPr>
            <a:r>
              <a:rPr lang="en-US" dirty="0" smtClean="0">
                <a:solidFill>
                  <a:schemeClr val="bg1">
                    <a:lumMod val="50000"/>
                  </a:schemeClr>
                </a:solidFill>
              </a:rPr>
              <a:t>// </a:t>
            </a:r>
            <a:r>
              <a:rPr lang="en-US" dirty="0">
                <a:solidFill>
                  <a:schemeClr val="bg1">
                    <a:lumMod val="50000"/>
                  </a:schemeClr>
                </a:solidFill>
              </a:rPr>
              <a:t>error </a:t>
            </a:r>
            <a:r>
              <a:rPr lang="en-US" dirty="0" smtClean="0">
                <a:solidFill>
                  <a:schemeClr val="bg1">
                    <a:lumMod val="50000"/>
                  </a:schemeClr>
                </a:solidFill>
              </a:rPr>
              <a:t>handler</a:t>
            </a:r>
          </a:p>
          <a:p>
            <a:pPr marL="0" indent="0">
              <a:buNone/>
            </a:pPr>
            <a:r>
              <a:rPr lang="en-US" dirty="0" err="1" smtClean="0">
                <a:solidFill>
                  <a:schemeClr val="bg1">
                    <a:lumMod val="50000"/>
                  </a:schemeClr>
                </a:solidFill>
              </a:rPr>
              <a:t>app.use</a:t>
            </a:r>
            <a:r>
              <a:rPr lang="en-US" dirty="0" smtClean="0">
                <a:solidFill>
                  <a:schemeClr val="bg1">
                    <a:lumMod val="50000"/>
                  </a:schemeClr>
                </a:solidFill>
              </a:rPr>
              <a:t>(function(err</a:t>
            </a:r>
            <a:r>
              <a:rPr lang="en-US" dirty="0">
                <a:solidFill>
                  <a:schemeClr val="bg1">
                    <a:lumMod val="50000"/>
                  </a:schemeClr>
                </a:solidFill>
              </a:rPr>
              <a:t>, </a:t>
            </a:r>
            <a:r>
              <a:rPr lang="en-US" dirty="0" err="1">
                <a:solidFill>
                  <a:schemeClr val="bg1">
                    <a:lumMod val="50000"/>
                  </a:schemeClr>
                </a:solidFill>
              </a:rPr>
              <a:t>req</a:t>
            </a:r>
            <a:r>
              <a:rPr lang="en-US" dirty="0">
                <a:solidFill>
                  <a:schemeClr val="bg1">
                    <a:lumMod val="50000"/>
                  </a:schemeClr>
                </a:solidFill>
              </a:rPr>
              <a:t>, res, next) {  </a:t>
            </a:r>
            <a:endParaRPr lang="en-US" dirty="0" smtClean="0">
              <a:solidFill>
                <a:schemeClr val="bg1">
                  <a:lumMod val="50000"/>
                </a:schemeClr>
              </a:solidFill>
            </a:endParaRPr>
          </a:p>
          <a:p>
            <a:pPr marL="0" indent="0">
              <a:buNone/>
            </a:pPr>
            <a:r>
              <a:rPr lang="en-US" dirty="0">
                <a:solidFill>
                  <a:schemeClr val="bg1">
                    <a:lumMod val="50000"/>
                  </a:schemeClr>
                </a:solidFill>
              </a:rPr>
              <a:t> </a:t>
            </a:r>
            <a:r>
              <a:rPr lang="en-US" dirty="0" smtClean="0">
                <a:solidFill>
                  <a:schemeClr val="bg1">
                    <a:lumMod val="50000"/>
                  </a:schemeClr>
                </a:solidFill>
              </a:rPr>
              <a:t> // </a:t>
            </a:r>
            <a:r>
              <a:rPr lang="en-US" dirty="0">
                <a:solidFill>
                  <a:schemeClr val="bg1">
                    <a:lumMod val="50000"/>
                  </a:schemeClr>
                </a:solidFill>
              </a:rPr>
              <a:t>set locals, only providing error in </a:t>
            </a:r>
            <a:r>
              <a:rPr lang="en-US" dirty="0" smtClean="0">
                <a:solidFill>
                  <a:schemeClr val="bg1">
                    <a:lumMod val="50000"/>
                  </a:schemeClr>
                </a:solidFill>
              </a:rPr>
              <a:t>development</a:t>
            </a:r>
          </a:p>
          <a:p>
            <a:pPr marL="0" indent="0">
              <a:buNone/>
            </a:pPr>
            <a:r>
              <a:rPr lang="en-US" dirty="0" smtClean="0">
                <a:solidFill>
                  <a:schemeClr val="bg1">
                    <a:lumMod val="50000"/>
                  </a:schemeClr>
                </a:solidFill>
              </a:rPr>
              <a:t>  </a:t>
            </a:r>
            <a:r>
              <a:rPr lang="en-US" dirty="0" err="1">
                <a:solidFill>
                  <a:schemeClr val="bg1">
                    <a:lumMod val="50000"/>
                  </a:schemeClr>
                </a:solidFill>
              </a:rPr>
              <a:t>res.locals.message</a:t>
            </a:r>
            <a:r>
              <a:rPr lang="en-US" dirty="0">
                <a:solidFill>
                  <a:schemeClr val="bg1">
                    <a:lumMod val="50000"/>
                  </a:schemeClr>
                </a:solidFill>
              </a:rPr>
              <a:t> = </a:t>
            </a:r>
            <a:r>
              <a:rPr lang="en-US" dirty="0" err="1">
                <a:solidFill>
                  <a:schemeClr val="bg1">
                    <a:lumMod val="50000"/>
                  </a:schemeClr>
                </a:solidFill>
              </a:rPr>
              <a:t>err.message</a:t>
            </a:r>
            <a:r>
              <a:rPr lang="en-US" dirty="0">
                <a:solidFill>
                  <a:schemeClr val="bg1">
                    <a:lumMod val="50000"/>
                  </a:schemeClr>
                </a:solidFill>
              </a:rPr>
              <a:t>;  </a:t>
            </a:r>
            <a:endParaRPr lang="en-US" dirty="0" smtClean="0">
              <a:solidFill>
                <a:schemeClr val="bg1">
                  <a:lumMod val="50000"/>
                </a:schemeClr>
              </a:solidFill>
            </a:endParaRPr>
          </a:p>
          <a:p>
            <a:pPr marL="0" indent="0">
              <a:buNone/>
            </a:pPr>
            <a:r>
              <a:rPr lang="en-US" dirty="0" smtClean="0">
                <a:solidFill>
                  <a:schemeClr val="bg1">
                    <a:lumMod val="50000"/>
                  </a:schemeClr>
                </a:solidFill>
              </a:rPr>
              <a:t>  </a:t>
            </a:r>
            <a:r>
              <a:rPr lang="en-US" dirty="0" err="1" smtClean="0">
                <a:solidFill>
                  <a:schemeClr val="bg1">
                    <a:lumMod val="50000"/>
                  </a:schemeClr>
                </a:solidFill>
              </a:rPr>
              <a:t>res.locals.error</a:t>
            </a:r>
            <a:r>
              <a:rPr lang="en-US" dirty="0" smtClean="0">
                <a:solidFill>
                  <a:schemeClr val="bg1">
                    <a:lumMod val="50000"/>
                  </a:schemeClr>
                </a:solidFill>
              </a:rPr>
              <a:t> </a:t>
            </a:r>
            <a:r>
              <a:rPr lang="en-US" dirty="0">
                <a:solidFill>
                  <a:schemeClr val="bg1">
                    <a:lumMod val="50000"/>
                  </a:schemeClr>
                </a:solidFill>
              </a:rPr>
              <a:t>= </a:t>
            </a:r>
            <a:r>
              <a:rPr lang="en-US" dirty="0" err="1">
                <a:solidFill>
                  <a:schemeClr val="bg1">
                    <a:lumMod val="50000"/>
                  </a:schemeClr>
                </a:solidFill>
              </a:rPr>
              <a:t>req.app.get</a:t>
            </a:r>
            <a:r>
              <a:rPr lang="en-US" dirty="0">
                <a:solidFill>
                  <a:schemeClr val="bg1">
                    <a:lumMod val="50000"/>
                  </a:schemeClr>
                </a:solidFill>
              </a:rPr>
              <a:t>('</a:t>
            </a:r>
            <a:r>
              <a:rPr lang="en-US" dirty="0" err="1">
                <a:solidFill>
                  <a:schemeClr val="bg1">
                    <a:lumMod val="50000"/>
                  </a:schemeClr>
                </a:solidFill>
              </a:rPr>
              <a:t>env</a:t>
            </a:r>
            <a:r>
              <a:rPr lang="en-US" dirty="0">
                <a:solidFill>
                  <a:schemeClr val="bg1">
                    <a:lumMod val="50000"/>
                  </a:schemeClr>
                </a:solidFill>
              </a:rPr>
              <a:t>') === 'development' ? err : {};  </a:t>
            </a:r>
            <a:endParaRPr lang="en-US" dirty="0" smtClean="0">
              <a:solidFill>
                <a:schemeClr val="bg1">
                  <a:lumMod val="50000"/>
                </a:schemeClr>
              </a:solidFill>
            </a:endParaRPr>
          </a:p>
          <a:p>
            <a:pPr marL="0" indent="0">
              <a:buNone/>
            </a:pPr>
            <a:endParaRPr lang="en-US" dirty="0" smtClean="0">
              <a:solidFill>
                <a:schemeClr val="bg1">
                  <a:lumMod val="50000"/>
                </a:schemeClr>
              </a:solidFill>
            </a:endParaRPr>
          </a:p>
          <a:p>
            <a:pPr marL="0" indent="0">
              <a:buNone/>
            </a:pPr>
            <a:r>
              <a:rPr lang="en-US" dirty="0" smtClean="0">
                <a:solidFill>
                  <a:schemeClr val="bg1">
                    <a:lumMod val="50000"/>
                  </a:schemeClr>
                </a:solidFill>
              </a:rPr>
              <a:t>  // </a:t>
            </a:r>
            <a:r>
              <a:rPr lang="en-US" dirty="0">
                <a:solidFill>
                  <a:schemeClr val="bg1">
                    <a:lumMod val="50000"/>
                  </a:schemeClr>
                </a:solidFill>
              </a:rPr>
              <a:t>render the error </a:t>
            </a:r>
            <a:r>
              <a:rPr lang="en-US" dirty="0" smtClean="0">
                <a:solidFill>
                  <a:schemeClr val="bg1">
                    <a:lumMod val="50000"/>
                  </a:schemeClr>
                </a:solidFill>
              </a:rPr>
              <a:t>page</a:t>
            </a:r>
          </a:p>
          <a:p>
            <a:pPr marL="0" indent="0">
              <a:buNone/>
            </a:pPr>
            <a:r>
              <a:rPr lang="en-US" dirty="0" smtClean="0">
                <a:solidFill>
                  <a:schemeClr val="bg1">
                    <a:lumMod val="50000"/>
                  </a:schemeClr>
                </a:solidFill>
              </a:rPr>
              <a:t>  </a:t>
            </a:r>
            <a:r>
              <a:rPr lang="en-US" dirty="0" err="1">
                <a:solidFill>
                  <a:schemeClr val="bg1">
                    <a:lumMod val="50000"/>
                  </a:schemeClr>
                </a:solidFill>
              </a:rPr>
              <a:t>res.status</a:t>
            </a:r>
            <a:r>
              <a:rPr lang="en-US" dirty="0">
                <a:solidFill>
                  <a:schemeClr val="bg1">
                    <a:lumMod val="50000"/>
                  </a:schemeClr>
                </a:solidFill>
              </a:rPr>
              <a:t>(</a:t>
            </a:r>
            <a:r>
              <a:rPr lang="en-US" dirty="0" err="1">
                <a:solidFill>
                  <a:schemeClr val="bg1">
                    <a:lumMod val="50000"/>
                  </a:schemeClr>
                </a:solidFill>
              </a:rPr>
              <a:t>err.status</a:t>
            </a:r>
            <a:r>
              <a:rPr lang="en-US" dirty="0">
                <a:solidFill>
                  <a:schemeClr val="bg1">
                    <a:lumMod val="50000"/>
                  </a:schemeClr>
                </a:solidFill>
              </a:rPr>
              <a:t> || 500</a:t>
            </a:r>
            <a:r>
              <a:rPr lang="en-US" dirty="0" smtClean="0">
                <a:solidFill>
                  <a:schemeClr val="bg1">
                    <a:lumMod val="50000"/>
                  </a:schemeClr>
                </a:solidFill>
              </a:rPr>
              <a:t>);</a:t>
            </a:r>
          </a:p>
          <a:p>
            <a:pPr marL="0" indent="0">
              <a:buNone/>
            </a:pPr>
            <a:r>
              <a:rPr lang="en-US" dirty="0" smtClean="0">
                <a:solidFill>
                  <a:schemeClr val="bg1">
                    <a:lumMod val="50000"/>
                  </a:schemeClr>
                </a:solidFill>
              </a:rPr>
              <a:t>  </a:t>
            </a:r>
            <a:r>
              <a:rPr lang="en-US" dirty="0" err="1" smtClean="0">
                <a:solidFill>
                  <a:schemeClr val="bg1">
                    <a:lumMod val="50000"/>
                  </a:schemeClr>
                </a:solidFill>
              </a:rPr>
              <a:t>res.render</a:t>
            </a:r>
            <a:r>
              <a:rPr lang="en-US" dirty="0">
                <a:solidFill>
                  <a:schemeClr val="bg1">
                    <a:lumMod val="50000"/>
                  </a:schemeClr>
                </a:solidFill>
              </a:rPr>
              <a:t>('error</a:t>
            </a:r>
            <a:r>
              <a:rPr lang="en-US" dirty="0" smtClean="0">
                <a:solidFill>
                  <a:schemeClr val="bg1">
                    <a:lumMod val="50000"/>
                  </a:schemeClr>
                </a:solidFill>
              </a:rPr>
              <a:t>');</a:t>
            </a:r>
          </a:p>
          <a:p>
            <a:pPr marL="0" indent="0">
              <a:buNone/>
            </a:pPr>
            <a:r>
              <a:rPr lang="en-US" dirty="0" smtClean="0">
                <a:solidFill>
                  <a:schemeClr val="bg1">
                    <a:lumMod val="50000"/>
                  </a:schemeClr>
                </a:solidFill>
              </a:rPr>
              <a:t>});</a:t>
            </a:r>
          </a:p>
          <a:p>
            <a:pPr marL="0" indent="0">
              <a:buNone/>
            </a:pPr>
            <a:endParaRPr lang="en-US" dirty="0" smtClean="0"/>
          </a:p>
          <a:p>
            <a:pPr marL="0" indent="0">
              <a:buNone/>
            </a:pPr>
            <a:r>
              <a:rPr lang="en-US" b="1" dirty="0" err="1" smtClean="0"/>
              <a:t>module.exports</a:t>
            </a:r>
            <a:r>
              <a:rPr lang="en-US" b="1" dirty="0" smtClean="0"/>
              <a:t> </a:t>
            </a:r>
            <a:r>
              <a:rPr lang="en-US" b="1" dirty="0"/>
              <a:t>= app;</a:t>
            </a:r>
          </a:p>
        </p:txBody>
      </p:sp>
    </p:spTree>
    <p:extLst>
      <p:ext uri="{BB962C8B-B14F-4D97-AF65-F5344CB8AC3E}">
        <p14:creationId xmlns:p14="http://schemas.microsoft.com/office/powerpoint/2010/main" val="200586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t>In our app.js </a:t>
            </a:r>
            <a:r>
              <a:rPr lang="en-US" sz="3600" dirty="0"/>
              <a:t>file</a:t>
            </a:r>
            <a:br>
              <a:rPr lang="en-US" sz="3600" dirty="0"/>
            </a:br>
            <a:r>
              <a:rPr lang="en-US" sz="2000" dirty="0"/>
              <a:t>http://jilles.me/getting-the-express-app-js</a:t>
            </a:r>
            <a:r>
              <a:rPr lang="en-US" sz="2000" dirty="0" smtClean="0"/>
              <a:t>/</a:t>
            </a:r>
            <a:endParaRPr lang="en-US" sz="3600" dirty="0"/>
          </a:p>
        </p:txBody>
      </p:sp>
      <p:sp>
        <p:nvSpPr>
          <p:cNvPr id="4" name="Rectangle 1"/>
          <p:cNvSpPr>
            <a:spLocks noGrp="1" noChangeArrowheads="1"/>
          </p:cNvSpPr>
          <p:nvPr>
            <p:ph idx="1"/>
          </p:nvPr>
        </p:nvSpPr>
        <p:spPr bwMode="auto">
          <a:xfrm>
            <a:off x="266334" y="1019889"/>
            <a:ext cx="10547759" cy="57310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lvl="0" indent="0" eaLnBrk="0" fontAlgn="base" hangingPunct="0">
              <a:spcBef>
                <a:spcPct val="0"/>
              </a:spcBef>
              <a:spcAft>
                <a:spcPct val="0"/>
              </a:spcAft>
              <a:buNone/>
            </a:pPr>
            <a:r>
              <a:rPr lang="en-US" altLang="en-US" sz="1800" dirty="0" smtClean="0">
                <a:latin typeface="Consolas" panose="020B0609020204030204" pitchFamily="49" charset="0"/>
              </a:rPr>
              <a:t>create basic </a:t>
            </a:r>
            <a:r>
              <a:rPr lang="en-US" altLang="en-US" sz="1800" dirty="0">
                <a:latin typeface="Consolas" panose="020B0609020204030204" pitchFamily="49" charset="0"/>
              </a:rPr>
              <a:t>JavaScript variables and </a:t>
            </a:r>
            <a:r>
              <a:rPr lang="en-US" altLang="en-US" sz="1800" dirty="0" smtClean="0">
                <a:latin typeface="Consolas" panose="020B0609020204030204" pitchFamily="49" charset="0"/>
              </a:rPr>
              <a:t>tie </a:t>
            </a:r>
            <a:r>
              <a:rPr lang="en-US" altLang="en-US" sz="1800" dirty="0">
                <a:latin typeface="Consolas" panose="020B0609020204030204" pitchFamily="49" charset="0"/>
              </a:rPr>
              <a:t>them to </a:t>
            </a:r>
            <a:endParaRPr lang="en-US" altLang="en-US" sz="1800" dirty="0" smtClean="0">
              <a:latin typeface="Consolas" panose="020B0609020204030204" pitchFamily="49" charset="0"/>
            </a:endParaRPr>
          </a:p>
          <a:p>
            <a:pPr marL="0" lvl="0" indent="0" eaLnBrk="0" fontAlgn="base" hangingPunct="0">
              <a:spcBef>
                <a:spcPct val="0"/>
              </a:spcBef>
              <a:spcAft>
                <a:spcPct val="0"/>
              </a:spcAft>
              <a:buNone/>
            </a:pPr>
            <a:r>
              <a:rPr lang="en-US" altLang="en-US" sz="1800" dirty="0" smtClean="0">
                <a:latin typeface="Consolas" panose="020B0609020204030204" pitchFamily="49" charset="0"/>
              </a:rPr>
              <a:t>packages</a:t>
            </a:r>
            <a:r>
              <a:rPr lang="en-US" altLang="en-US" sz="1800" dirty="0">
                <a:latin typeface="Consolas" panose="020B0609020204030204" pitchFamily="49" charset="0"/>
              </a:rPr>
              <a:t>, dependencies, node functionality, and routes</a:t>
            </a:r>
            <a:r>
              <a:rPr lang="en-US" altLang="en-US" sz="1800" dirty="0" smtClean="0">
                <a:latin typeface="Consolas" panose="020B0609020204030204" pitchFamily="49" charset="0"/>
              </a:rPr>
              <a:t>.</a:t>
            </a:r>
          </a:p>
          <a:p>
            <a:pPr marL="0" lvl="0" indent="0" eaLnBrk="0" fontAlgn="base" hangingPunct="0">
              <a:spcBef>
                <a:spcPct val="0"/>
              </a:spcBef>
              <a:spcAft>
                <a:spcPct val="0"/>
              </a:spcAft>
              <a:buNone/>
            </a:pPr>
            <a:r>
              <a:rPr kumimoji="0" lang="en-US" altLang="en-US" sz="1800" b="0" i="0" u="none" strike="noStrike" cap="none" normalizeH="0" baseline="0" dirty="0" err="1" smtClean="0">
                <a:ln>
                  <a:noFill/>
                </a:ln>
                <a:solidFill>
                  <a:srgbClr val="000088"/>
                </a:solidFill>
                <a:effectLst/>
                <a:latin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rPr>
              <a:t> express </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8"/>
                </a:solidFill>
                <a:effectLst/>
                <a:latin typeface="Consolas" panose="020B0609020204030204" pitchFamily="49" charset="0"/>
              </a:rPr>
              <a:t>require</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8800"/>
                </a:solidFill>
                <a:effectLst/>
                <a:latin typeface="Consolas" panose="020B0609020204030204" pitchFamily="49" charset="0"/>
              </a:rPr>
              <a:t>'express'</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lang="en-US" sz="1600" i="1" dirty="0"/>
              <a:t>imports the framework </a:t>
            </a:r>
            <a:endParaRPr kumimoji="0" lang="en-US" altLang="en-US" sz="1600" b="0" i="1" u="none" strike="noStrike" cap="none" normalizeH="0" baseline="0" dirty="0" smtClean="0">
              <a:ln>
                <a:noFill/>
              </a:ln>
              <a:solidFill>
                <a:srgbClr val="000000"/>
              </a:solidFill>
              <a:effectLst/>
              <a:latin typeface="Consolas" panose="020B0609020204030204" pitchFamily="49" charset="0"/>
            </a:endParaRPr>
          </a:p>
          <a:p>
            <a:pPr marL="0" lvl="0" indent="0" eaLnBrk="0" fontAlgn="base" hangingPunct="0">
              <a:spcBef>
                <a:spcPct val="0"/>
              </a:spcBef>
              <a:spcAft>
                <a:spcPct val="0"/>
              </a:spcAft>
              <a:buNone/>
            </a:pPr>
            <a:r>
              <a:rPr kumimoji="0" lang="en-US" altLang="en-US" sz="1800" b="0" i="0" u="none" strike="noStrike" cap="none" normalizeH="0" baseline="0" dirty="0" err="1" smtClean="0">
                <a:ln>
                  <a:noFill/>
                </a:ln>
                <a:solidFill>
                  <a:srgbClr val="000088"/>
                </a:solidFill>
                <a:effectLst/>
                <a:latin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rPr>
              <a:t> path </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8"/>
                </a:solidFill>
                <a:effectLst/>
                <a:latin typeface="Consolas" panose="020B0609020204030204" pitchFamily="49" charset="0"/>
              </a:rPr>
              <a:t>require</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8800"/>
                </a:solidFill>
                <a:effectLst/>
                <a:latin typeface="Consolas" panose="020B0609020204030204" pitchFamily="49" charset="0"/>
              </a:rPr>
              <a:t>'path'</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lang="en-US" sz="1600" i="1" dirty="0" smtClean="0"/>
              <a:t> utilities </a:t>
            </a:r>
            <a:r>
              <a:rPr lang="en-US" sz="1600" i="1" dirty="0"/>
              <a:t>for </a:t>
            </a:r>
            <a:r>
              <a:rPr lang="en-US" sz="1600" i="1" dirty="0" smtClean="0"/>
              <a:t>file </a:t>
            </a:r>
            <a:r>
              <a:rPr lang="en-US" sz="1600" i="1" dirty="0"/>
              <a:t>and directory </a:t>
            </a:r>
            <a:r>
              <a:rPr lang="en-US" sz="1600" i="1" dirty="0" smtClean="0"/>
              <a:t>paths</a:t>
            </a:r>
          </a:p>
          <a:p>
            <a:pPr marL="0" lvl="0" indent="0" eaLnBrk="0" fontAlgn="base" hangingPunct="0">
              <a:spcBef>
                <a:spcPct val="0"/>
              </a:spcBef>
              <a:spcAft>
                <a:spcPct val="0"/>
              </a:spcAft>
              <a:buNone/>
            </a:pPr>
            <a:r>
              <a:rPr kumimoji="0" lang="en-US" altLang="en-US" sz="1600" b="0" i="1"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smtClean="0">
                <a:ln>
                  <a:noFill/>
                </a:ln>
                <a:solidFill>
                  <a:srgbClr val="000000"/>
                </a:solidFill>
                <a:effectLst/>
                <a:latin typeface="Consolas" panose="020B0609020204030204" pitchFamily="49" charset="0"/>
              </a:rPr>
              <a:t>      esp</a:t>
            </a:r>
            <a:r>
              <a:rPr lang="en-US" altLang="en-US" sz="1600" i="1" dirty="0">
                <a:solidFill>
                  <a:srgbClr val="000000"/>
                </a:solidFill>
                <a:latin typeface="Consolas" panose="020B0609020204030204" pitchFamily="49" charset="0"/>
              </a:rPr>
              <a:t>. </a:t>
            </a:r>
            <a:r>
              <a:rPr lang="en-US" altLang="en-US" sz="1600" i="1" dirty="0" err="1">
                <a:solidFill>
                  <a:srgbClr val="000000"/>
                </a:solidFill>
                <a:latin typeface="Consolas" panose="020B0609020204030204" pitchFamily="49" charset="0"/>
              </a:rPr>
              <a:t>app.set</a:t>
            </a:r>
            <a:r>
              <a:rPr lang="en-US" altLang="en-US" sz="1600" i="1" dirty="0">
                <a:solidFill>
                  <a:srgbClr val="000000"/>
                </a:solidFill>
                <a:latin typeface="Consolas" panose="020B0609020204030204" pitchFamily="49" charset="0"/>
              </a:rPr>
              <a:t>('views', </a:t>
            </a:r>
            <a:r>
              <a:rPr lang="en-US" altLang="en-US" sz="1600" i="1" dirty="0" err="1">
                <a:solidFill>
                  <a:srgbClr val="000000"/>
                </a:solidFill>
                <a:latin typeface="Consolas" panose="020B0609020204030204" pitchFamily="49" charset="0"/>
              </a:rPr>
              <a:t>path.join</a:t>
            </a:r>
            <a:r>
              <a:rPr lang="en-US" altLang="en-US" sz="1600" i="1" dirty="0">
                <a:solidFill>
                  <a:srgbClr val="000000"/>
                </a:solidFill>
                <a:latin typeface="Consolas" panose="020B0609020204030204" pitchFamily="49" charset="0"/>
              </a:rPr>
              <a:t>(__</a:t>
            </a:r>
            <a:r>
              <a:rPr lang="en-US" altLang="en-US" sz="1600" i="1" dirty="0" err="1">
                <a:solidFill>
                  <a:srgbClr val="000000"/>
                </a:solidFill>
                <a:latin typeface="Consolas" panose="020B0609020204030204" pitchFamily="49" charset="0"/>
              </a:rPr>
              <a:t>dirname</a:t>
            </a:r>
            <a:r>
              <a:rPr lang="en-US" altLang="en-US" sz="1600" i="1" dirty="0">
                <a:solidFill>
                  <a:srgbClr val="000000"/>
                </a:solidFill>
                <a:latin typeface="Consolas" panose="020B0609020204030204" pitchFamily="49" charset="0"/>
              </a:rPr>
              <a:t>, 'views'));</a:t>
            </a:r>
            <a:endParaRPr kumimoji="0" lang="en-US" altLang="en-US" sz="1600" b="0" i="1" u="none" strike="noStrike" cap="none" normalizeH="0" baseline="0" dirty="0" smtClean="0">
              <a:ln>
                <a:noFill/>
              </a:ln>
              <a:solidFill>
                <a:srgbClr val="000000"/>
              </a:solidFill>
              <a:effectLst/>
              <a:latin typeface="Consolas" panose="020B0609020204030204" pitchFamily="49" charset="0"/>
            </a:endParaRPr>
          </a:p>
          <a:p>
            <a:pPr marL="0" lvl="0" indent="0" eaLnBrk="0" fontAlgn="base" hangingPunct="0">
              <a:spcBef>
                <a:spcPct val="0"/>
              </a:spcBef>
              <a:spcAft>
                <a:spcPct val="0"/>
              </a:spcAft>
              <a:buNone/>
            </a:pPr>
            <a:r>
              <a:rPr kumimoji="0" lang="en-US" altLang="en-US" sz="1800" b="0" i="0" u="none" strike="noStrike" cap="none" normalizeH="0" baseline="0" dirty="0" err="1" smtClean="0">
                <a:ln>
                  <a:noFill/>
                </a:ln>
                <a:solidFill>
                  <a:srgbClr val="000088"/>
                </a:solidFill>
                <a:effectLst/>
                <a:latin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rPr>
              <a:t> favicon </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8"/>
                </a:solidFill>
                <a:effectLst/>
                <a:latin typeface="Consolas" panose="020B0609020204030204" pitchFamily="49" charset="0"/>
              </a:rPr>
              <a:t>require</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8800"/>
                </a:solidFill>
                <a:effectLst/>
                <a:latin typeface="Consolas" panose="020B0609020204030204" pitchFamily="49" charset="0"/>
              </a:rPr>
              <a:t>'serve-favicon'</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lang="en-US" sz="1800" i="1" dirty="0" smtClean="0"/>
              <a:t>support favicons</a:t>
            </a:r>
            <a:endParaRPr kumimoji="0" lang="en-US" altLang="en-US" sz="1800" b="0" i="0" u="none" strike="noStrike" cap="none" normalizeH="0" baseline="0" dirty="0" smtClean="0">
              <a:ln>
                <a:noFill/>
              </a:ln>
              <a:solidFill>
                <a:srgbClr val="000000"/>
              </a:solidFill>
              <a:effectLst/>
              <a:latin typeface="Consolas" panose="020B0609020204030204" pitchFamily="49" charset="0"/>
            </a:endParaRPr>
          </a:p>
          <a:p>
            <a:pPr marL="0" lvl="0" indent="0" eaLnBrk="0" fontAlgn="base" hangingPunct="0">
              <a:spcBef>
                <a:spcPct val="0"/>
              </a:spcBef>
              <a:spcAft>
                <a:spcPct val="0"/>
              </a:spcAft>
              <a:buNone/>
            </a:pPr>
            <a:r>
              <a:rPr kumimoji="0" lang="en-US" altLang="en-US" sz="1800" b="0" i="0" u="none" strike="noStrike" cap="none" normalizeH="0" baseline="0" dirty="0" err="1" smtClean="0">
                <a:ln>
                  <a:noFill/>
                </a:ln>
                <a:solidFill>
                  <a:srgbClr val="000088"/>
                </a:solidFill>
                <a:effectLst/>
                <a:latin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rPr>
              <a:t> logger </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8"/>
                </a:solidFill>
                <a:effectLst/>
                <a:latin typeface="Consolas" panose="020B0609020204030204" pitchFamily="49" charset="0"/>
              </a:rPr>
              <a:t>require</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8800"/>
                </a:solidFill>
                <a:effectLst/>
                <a:latin typeface="Consolas" panose="020B0609020204030204" pitchFamily="49" charset="0"/>
              </a:rPr>
              <a:t>'</a:t>
            </a:r>
            <a:r>
              <a:rPr kumimoji="0" lang="en-US" altLang="en-US" sz="1800" b="0" i="0" u="none" strike="noStrike" cap="none" normalizeH="0" baseline="0" dirty="0" err="1" smtClean="0">
                <a:ln>
                  <a:noFill/>
                </a:ln>
                <a:solidFill>
                  <a:srgbClr val="008800"/>
                </a:solidFill>
                <a:effectLst/>
                <a:latin typeface="Consolas" panose="020B0609020204030204" pitchFamily="49" charset="0"/>
              </a:rPr>
              <a:t>morgan</a:t>
            </a:r>
            <a:r>
              <a:rPr kumimoji="0" lang="en-US" altLang="en-US" sz="1800" b="0" i="0" u="none" strike="noStrike" cap="none" normalizeH="0" baseline="0" dirty="0" smtClean="0">
                <a:ln>
                  <a:noFill/>
                </a:ln>
                <a:solidFill>
                  <a:srgbClr val="008800"/>
                </a:solidFill>
                <a:effectLst/>
                <a:latin typeface="Consolas" panose="020B0609020204030204" pitchFamily="49" charset="0"/>
              </a:rPr>
              <a:t>'</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lang="en-US" sz="1800" i="1" dirty="0"/>
              <a:t>middleware for logging requests and responses</a:t>
            </a:r>
            <a:endParaRPr kumimoji="0" lang="en-US" altLang="en-US" sz="1800" b="0" i="1" u="none" strike="noStrike" cap="none" normalizeH="0" baseline="0" dirty="0" smtClean="0">
              <a:ln>
                <a:noFill/>
              </a:ln>
              <a:solidFill>
                <a:srgbClr val="000000"/>
              </a:solidFill>
              <a:effectLst/>
              <a:latin typeface="Consolas" panose="020B0609020204030204" pitchFamily="49" charset="0"/>
            </a:endParaRPr>
          </a:p>
          <a:p>
            <a:pPr marL="0" lvl="0" indent="0" eaLnBrk="0" fontAlgn="base" hangingPunct="0">
              <a:spcBef>
                <a:spcPct val="0"/>
              </a:spcBef>
              <a:spcAft>
                <a:spcPct val="0"/>
              </a:spcAft>
              <a:buNone/>
            </a:pPr>
            <a:r>
              <a:rPr kumimoji="0" lang="en-US" altLang="en-US" sz="1800" b="0" i="0" u="none" strike="noStrike" cap="none" normalizeH="0" baseline="0" dirty="0" err="1" smtClean="0">
                <a:ln>
                  <a:noFill/>
                </a:ln>
                <a:solidFill>
                  <a:srgbClr val="000088"/>
                </a:solidFill>
                <a:effectLst/>
                <a:latin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rPr>
              <a:t>cookieParser</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8"/>
                </a:solidFill>
                <a:effectLst/>
                <a:latin typeface="Consolas" panose="020B0609020204030204" pitchFamily="49" charset="0"/>
              </a:rPr>
              <a:t>require</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8800"/>
                </a:solidFill>
                <a:effectLst/>
                <a:latin typeface="Consolas" panose="020B0609020204030204" pitchFamily="49" charset="0"/>
              </a:rPr>
              <a:t>'cookie-parser'</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lang="en-US" sz="1800" i="1" dirty="0"/>
              <a:t>helps </a:t>
            </a:r>
            <a:r>
              <a:rPr lang="en-US" sz="1800" i="1" dirty="0" smtClean="0"/>
              <a:t>with </a:t>
            </a:r>
            <a:r>
              <a:rPr lang="en-US" sz="1800" i="1" dirty="0"/>
              <a:t>handling cookies</a:t>
            </a:r>
            <a:endParaRPr kumimoji="0" lang="en-US" altLang="en-US" sz="1800" b="0" i="1" u="none" strike="noStrike" cap="none" normalizeH="0" baseline="0" dirty="0" smtClean="0">
              <a:ln>
                <a:noFill/>
              </a:ln>
              <a:solidFill>
                <a:srgbClr val="000000"/>
              </a:solidFill>
              <a:effectLst/>
              <a:latin typeface="Consolas" panose="020B0609020204030204" pitchFamily="49" charset="0"/>
            </a:endParaRPr>
          </a:p>
          <a:p>
            <a:pPr marL="0" lvl="0" indent="0" eaLnBrk="0" fontAlgn="base" hangingPunct="0">
              <a:spcBef>
                <a:spcPct val="0"/>
              </a:spcBef>
              <a:spcAft>
                <a:spcPct val="0"/>
              </a:spcAft>
              <a:buNone/>
            </a:pPr>
            <a:r>
              <a:rPr kumimoji="0" lang="en-US" altLang="en-US" sz="1800" b="0" i="0" u="none" strike="noStrike" cap="none" normalizeH="0" baseline="0" dirty="0" err="1" smtClean="0">
                <a:ln>
                  <a:noFill/>
                </a:ln>
                <a:solidFill>
                  <a:srgbClr val="000088"/>
                </a:solidFill>
                <a:effectLst/>
                <a:latin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rPr>
              <a:t>bodyParser</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8"/>
                </a:solidFill>
                <a:effectLst/>
                <a:latin typeface="Consolas" panose="020B0609020204030204" pitchFamily="49" charset="0"/>
              </a:rPr>
              <a:t>require</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8800"/>
                </a:solidFill>
                <a:effectLst/>
                <a:latin typeface="Consolas" panose="020B0609020204030204" pitchFamily="49" charset="0"/>
              </a:rPr>
              <a:t>'body-parser'</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lang="en-US" sz="1800" i="1" dirty="0"/>
              <a:t> if </a:t>
            </a:r>
            <a:r>
              <a:rPr lang="en-US" sz="1800" i="1" dirty="0" smtClean="0"/>
              <a:t>use forms, will </a:t>
            </a:r>
            <a:r>
              <a:rPr lang="en-US" sz="1800" i="1" dirty="0"/>
              <a:t>add a </a:t>
            </a:r>
            <a:r>
              <a:rPr lang="en-US" sz="1800" b="1" i="1" dirty="0"/>
              <a:t>body</a:t>
            </a:r>
            <a:r>
              <a:rPr lang="en-US" sz="1800" i="1" dirty="0"/>
              <a:t> </a:t>
            </a:r>
            <a:r>
              <a:rPr lang="en-US" sz="1800" i="1" dirty="0" smtClean="0"/>
              <a:t>object</a:t>
            </a:r>
          </a:p>
          <a:p>
            <a:pPr marL="0" lvl="0" indent="0" eaLnBrk="0" fontAlgn="base" hangingPunct="0">
              <a:spcBef>
                <a:spcPct val="0"/>
              </a:spcBef>
              <a:spcAft>
                <a:spcPct val="0"/>
              </a:spcAft>
              <a:buNone/>
            </a:pPr>
            <a:r>
              <a:rPr lang="en-US" sz="1800" dirty="0"/>
              <a:t> </a:t>
            </a:r>
            <a:r>
              <a:rPr lang="en-US" sz="1800" dirty="0" smtClean="0"/>
              <a:t>  </a:t>
            </a:r>
            <a:r>
              <a:rPr lang="en-US" sz="1800" i="1" dirty="0" smtClean="0"/>
              <a:t> </a:t>
            </a:r>
            <a:r>
              <a:rPr lang="en-US" sz="1800" i="1" dirty="0"/>
              <a:t>to your </a:t>
            </a:r>
            <a:r>
              <a:rPr lang="en-US" sz="1800" b="1" i="1" dirty="0"/>
              <a:t>request</a:t>
            </a:r>
            <a:r>
              <a:rPr lang="en-US" sz="1800" i="1" dirty="0"/>
              <a:t> so that you can access POST parameters.</a:t>
            </a:r>
            <a:endParaRPr kumimoji="0" lang="en-US" altLang="en-US" sz="1800" b="0" i="1"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Consolas" panose="020B0609020204030204" pitchFamily="49" charset="0"/>
            </a:endParaRPr>
          </a:p>
          <a:p>
            <a:pPr marL="0" indent="0" eaLnBrk="0" fontAlgn="base" hangingPunct="0">
              <a:spcBef>
                <a:spcPct val="0"/>
              </a:spcBef>
              <a:spcAft>
                <a:spcPct val="0"/>
              </a:spcAft>
              <a:buNone/>
            </a:pPr>
            <a:r>
              <a:rPr lang="en-US" altLang="en-US" sz="1600" dirty="0" smtClean="0">
                <a:latin typeface="Consolas" panose="020B0609020204030204" pitchFamily="49" charset="0"/>
              </a:rPr>
              <a:t>Routes </a:t>
            </a:r>
            <a:r>
              <a:rPr lang="en-US" altLang="en-US" sz="1600" dirty="0">
                <a:latin typeface="Consolas" panose="020B0609020204030204" pitchFamily="49" charset="0"/>
              </a:rPr>
              <a:t>are </a:t>
            </a:r>
            <a:r>
              <a:rPr lang="en-US" altLang="en-US" sz="1600" dirty="0" smtClean="0">
                <a:latin typeface="Consolas" panose="020B0609020204030204" pitchFamily="49" charset="0"/>
              </a:rPr>
              <a:t>like </a:t>
            </a:r>
            <a:r>
              <a:rPr lang="en-US" altLang="en-US" sz="1600" dirty="0">
                <a:latin typeface="Consolas" panose="020B0609020204030204" pitchFamily="49" charset="0"/>
              </a:rPr>
              <a:t>a combination of models and </a:t>
            </a:r>
            <a:r>
              <a:rPr lang="en-US" altLang="en-US" sz="1600" dirty="0" smtClean="0">
                <a:latin typeface="Consolas" panose="020B0609020204030204" pitchFamily="49" charset="0"/>
              </a:rPr>
              <a:t>controllers.</a:t>
            </a:r>
          </a:p>
          <a:p>
            <a:pPr marL="0" indent="0" eaLnBrk="0" fontAlgn="base" hangingPunct="0">
              <a:spcBef>
                <a:spcPct val="0"/>
              </a:spcBef>
              <a:spcAft>
                <a:spcPct val="0"/>
              </a:spcAft>
              <a:buNone/>
            </a:pPr>
            <a:r>
              <a:rPr lang="en-US" altLang="en-US" sz="1600" dirty="0" smtClean="0">
                <a:latin typeface="Consolas" panose="020B0609020204030204" pitchFamily="49" charset="0"/>
              </a:rPr>
              <a:t>they </a:t>
            </a:r>
            <a:r>
              <a:rPr lang="en-US" altLang="en-US" sz="1600" dirty="0">
                <a:latin typeface="Consolas" panose="020B0609020204030204" pitchFamily="49" charset="0"/>
              </a:rPr>
              <a:t>direct traffic and also contain some programming </a:t>
            </a:r>
            <a:r>
              <a:rPr lang="en-US" altLang="en-US" sz="1600" dirty="0" smtClean="0">
                <a:latin typeface="Consolas" panose="020B0609020204030204" pitchFamily="49" charset="0"/>
              </a:rPr>
              <a:t>logic</a:t>
            </a:r>
          </a:p>
          <a:p>
            <a:pPr marL="0" indent="0" eaLnBrk="0" fontAlgn="base" hangingPunct="0">
              <a:spcBef>
                <a:spcPct val="0"/>
              </a:spcBef>
              <a:spcAft>
                <a:spcPct val="0"/>
              </a:spcAft>
              <a:buNone/>
            </a:pPr>
            <a:r>
              <a:rPr lang="en-US" altLang="en-US" sz="1600" dirty="0" smtClean="0">
                <a:latin typeface="Consolas" panose="020B0609020204030204" pitchFamily="49" charset="0"/>
              </a:rPr>
              <a:t>(</a:t>
            </a:r>
            <a:r>
              <a:rPr lang="en-US" altLang="en-US" sz="1600" dirty="0">
                <a:latin typeface="Consolas" panose="020B0609020204030204" pitchFamily="49" charset="0"/>
              </a:rPr>
              <a:t>you can establish a more traditional MVC architecture with </a:t>
            </a:r>
            <a:r>
              <a:rPr lang="en-US" altLang="en-US" sz="1600" dirty="0" smtClean="0">
                <a:latin typeface="Consolas" panose="020B0609020204030204" pitchFamily="49" charset="0"/>
              </a:rPr>
              <a:t>Express)</a:t>
            </a:r>
            <a:endParaRPr lang="en-US" altLang="en-US" sz="16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Consolas" panose="020B0609020204030204" pitchFamily="49" charset="0"/>
            </a:endParaRPr>
          </a:p>
          <a:p>
            <a:pPr marL="0" lvl="0" indent="0" eaLnBrk="0" fontAlgn="base" hangingPunct="0">
              <a:spcBef>
                <a:spcPct val="0"/>
              </a:spcBef>
              <a:spcAft>
                <a:spcPct val="0"/>
              </a:spcAft>
              <a:buNone/>
            </a:pPr>
            <a:r>
              <a:rPr lang="en-US" altLang="en-US" sz="1600" dirty="0" smtClean="0">
                <a:solidFill>
                  <a:srgbClr val="000000"/>
                </a:solidFill>
                <a:latin typeface="Consolas" panose="020B0609020204030204" pitchFamily="49" charset="0"/>
              </a:rPr>
              <a:t>2 default routes added </a:t>
            </a:r>
            <a:r>
              <a:rPr lang="en-US" altLang="en-US" sz="1600" dirty="0">
                <a:solidFill>
                  <a:srgbClr val="000000"/>
                </a:solidFill>
                <a:latin typeface="Consolas" panose="020B0609020204030204" pitchFamily="49" charset="0"/>
              </a:rPr>
              <a:t>to show </a:t>
            </a:r>
            <a:r>
              <a:rPr lang="en-US" altLang="en-US" sz="1600" dirty="0" smtClean="0">
                <a:solidFill>
                  <a:srgbClr val="000000"/>
                </a:solidFill>
                <a:latin typeface="Consolas" panose="020B0609020204030204" pitchFamily="49" charset="0"/>
              </a:rPr>
              <a:t>how </a:t>
            </a:r>
            <a:r>
              <a:rPr lang="en-US" altLang="en-US" sz="1600" dirty="0">
                <a:solidFill>
                  <a:srgbClr val="000000"/>
                </a:solidFill>
                <a:latin typeface="Consolas" panose="020B0609020204030204" pitchFamily="49" charset="0"/>
              </a:rPr>
              <a:t>routing works. You could do all </a:t>
            </a:r>
            <a:r>
              <a:rPr lang="en-US" altLang="en-US" sz="1600" dirty="0" smtClean="0">
                <a:solidFill>
                  <a:srgbClr val="000000"/>
                </a:solidFill>
                <a:latin typeface="Consolas" panose="020B0609020204030204" pitchFamily="49" charset="0"/>
              </a:rPr>
              <a:t>routing </a:t>
            </a:r>
            <a:r>
              <a:rPr lang="en-US" altLang="en-US" sz="1600" dirty="0">
                <a:solidFill>
                  <a:srgbClr val="000000"/>
                </a:solidFill>
                <a:latin typeface="Consolas" panose="020B0609020204030204" pitchFamily="49" charset="0"/>
              </a:rPr>
              <a:t>in app.js </a:t>
            </a:r>
            <a:endParaRPr lang="en-US" altLang="en-US" sz="1600" dirty="0" smtClean="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sz="1600" dirty="0" smtClean="0">
                <a:solidFill>
                  <a:srgbClr val="000000"/>
                </a:solidFill>
                <a:latin typeface="Consolas" panose="020B0609020204030204" pitchFamily="49" charset="0"/>
              </a:rPr>
              <a:t>but </a:t>
            </a:r>
            <a:r>
              <a:rPr lang="en-US" altLang="en-US" sz="1600" dirty="0">
                <a:solidFill>
                  <a:srgbClr val="000000"/>
                </a:solidFill>
                <a:latin typeface="Consolas" panose="020B0609020204030204" pitchFamily="49" charset="0"/>
              </a:rPr>
              <a:t>it will get messy as your application gets bigger</a:t>
            </a:r>
            <a:r>
              <a:rPr lang="en-US" altLang="en-US" sz="1600" dirty="0" smtClean="0">
                <a:solidFill>
                  <a:srgbClr val="000000"/>
                </a:solidFill>
                <a:latin typeface="Consolas" panose="020B0609020204030204" pitchFamily="49" charset="0"/>
              </a:rPr>
              <a:t>. Directs </a:t>
            </a:r>
            <a:r>
              <a:rPr kumimoji="0" lang="en-US" altLang="en-US" sz="1600" b="0" i="0" u="none" strike="noStrike" cap="none" normalizeH="0" baseline="0" dirty="0" smtClean="0">
                <a:ln>
                  <a:noFill/>
                </a:ln>
                <a:solidFill>
                  <a:srgbClr val="000000"/>
                </a:solidFill>
                <a:effectLst/>
                <a:latin typeface="Consolas" panose="020B0609020204030204" pitchFamily="49" charset="0"/>
              </a:rPr>
              <a:t>based</a:t>
            </a:r>
            <a:r>
              <a:rPr kumimoji="0" lang="en-US" altLang="en-US" sz="1600" b="0" i="0" u="none" strike="noStrike" cap="none" normalizeH="0" dirty="0" smtClean="0">
                <a:ln>
                  <a:noFill/>
                </a:ln>
                <a:solidFill>
                  <a:srgbClr val="000000"/>
                </a:solidFill>
                <a:effectLst/>
                <a:latin typeface="Consolas" panose="020B0609020204030204" pitchFamily="49" charset="0"/>
              </a:rPr>
              <a:t> on the </a:t>
            </a:r>
            <a:r>
              <a:rPr kumimoji="0" lang="en-US" altLang="en-US" sz="1600" b="0" i="0" u="none" strike="noStrike" cap="none" normalizeH="0" dirty="0" err="1" smtClean="0">
                <a:ln>
                  <a:noFill/>
                </a:ln>
                <a:solidFill>
                  <a:srgbClr val="000000"/>
                </a:solidFill>
                <a:effectLst/>
                <a:latin typeface="Consolas" panose="020B0609020204030204" pitchFamily="49" charset="0"/>
              </a:rPr>
              <a:t>url</a:t>
            </a:r>
            <a:r>
              <a:rPr kumimoji="0" lang="en-US" altLang="en-US" sz="1600" b="0" i="0" u="none" strike="noStrike" cap="none" normalizeH="0" dirty="0" smtClean="0">
                <a:ln>
                  <a:noFill/>
                </a:ln>
                <a:solidFill>
                  <a:srgbClr val="000000"/>
                </a:solidFill>
                <a:effectLst/>
                <a:latin typeface="Consolas" panose="020B0609020204030204" pitchFamily="49" charset="0"/>
              </a:rPr>
              <a:t> extension,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dirty="0" smtClean="0">
                <a:ln>
                  <a:noFill/>
                </a:ln>
                <a:solidFill>
                  <a:srgbClr val="000000"/>
                </a:solidFill>
                <a:effectLst/>
                <a:latin typeface="Consolas" panose="020B0609020204030204" pitchFamily="49" charset="0"/>
              </a:rPr>
              <a:t>e.g.  </a:t>
            </a:r>
            <a:r>
              <a:rPr kumimoji="0" lang="en-US" altLang="en-US" sz="1600" b="0" i="0" u="none" strike="noStrike" cap="none" normalizeH="0" dirty="0" err="1" smtClean="0">
                <a:ln>
                  <a:noFill/>
                </a:ln>
                <a:solidFill>
                  <a:srgbClr val="000000"/>
                </a:solidFill>
                <a:effectLst/>
                <a:latin typeface="Consolas" panose="020B0609020204030204" pitchFamily="49" charset="0"/>
              </a:rPr>
              <a:t>url</a:t>
            </a:r>
            <a:r>
              <a:rPr kumimoji="0" lang="en-US" altLang="en-US" sz="1600" b="0" i="0" u="none" strike="noStrike" cap="none" normalizeH="0" dirty="0" smtClean="0">
                <a:ln>
                  <a:noFill/>
                </a:ln>
                <a:solidFill>
                  <a:srgbClr val="000000"/>
                </a:solidFill>
                <a:effectLst/>
                <a:latin typeface="Consolas" panose="020B0609020204030204" pitchFamily="49" charset="0"/>
              </a:rPr>
              <a:t>/ or </a:t>
            </a:r>
            <a:r>
              <a:rPr kumimoji="0" lang="en-US" altLang="en-US" sz="1600" b="0" i="0" u="none" strike="noStrike" cap="none" normalizeH="0" dirty="0" err="1" smtClean="0">
                <a:ln>
                  <a:noFill/>
                </a:ln>
                <a:solidFill>
                  <a:srgbClr val="000000"/>
                </a:solidFill>
                <a:effectLst/>
                <a:latin typeface="Consolas" panose="020B0609020204030204" pitchFamily="49" charset="0"/>
              </a:rPr>
              <a:t>url</a:t>
            </a:r>
            <a:r>
              <a:rPr kumimoji="0" lang="en-US" altLang="en-US" sz="1600" b="0" i="0" u="none" strike="noStrike" cap="none" normalizeH="0" dirty="0" smtClean="0">
                <a:ln>
                  <a:noFill/>
                </a:ln>
                <a:solidFill>
                  <a:srgbClr val="000000"/>
                </a:solidFill>
                <a:effectLst/>
                <a:latin typeface="Consolas" panose="020B0609020204030204" pitchFamily="49" charset="0"/>
              </a:rPr>
              <a:t>/index or </a:t>
            </a:r>
            <a:r>
              <a:rPr kumimoji="0" lang="en-US" altLang="en-US" sz="1600" b="0" i="0" u="none" strike="noStrike" cap="none" normalizeH="0" dirty="0" err="1" smtClean="0">
                <a:ln>
                  <a:noFill/>
                </a:ln>
                <a:solidFill>
                  <a:srgbClr val="000000"/>
                </a:solidFill>
                <a:effectLst/>
                <a:latin typeface="Consolas" panose="020B0609020204030204" pitchFamily="49" charset="0"/>
              </a:rPr>
              <a:t>url</a:t>
            </a:r>
            <a:r>
              <a:rPr kumimoji="0" lang="en-US" altLang="en-US" sz="1600" b="0" i="0" u="none" strike="noStrike" cap="none" normalizeH="0" dirty="0" smtClean="0">
                <a:ln>
                  <a:noFill/>
                </a:ln>
                <a:solidFill>
                  <a:srgbClr val="000000"/>
                </a:solidFill>
                <a:effectLst/>
                <a:latin typeface="Consolas" panose="020B0609020204030204" pitchFamily="49" charset="0"/>
              </a:rPr>
              <a:t>/users</a:t>
            </a:r>
            <a:endParaRPr kumimoji="0" lang="en-US" altLang="en-US" sz="16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88"/>
                </a:solidFill>
                <a:effectLst/>
                <a:latin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rPr>
              <a:t> routes </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8"/>
                </a:solidFill>
                <a:effectLst/>
                <a:latin typeface="Consolas" panose="020B0609020204030204" pitchFamily="49" charset="0"/>
              </a:rPr>
              <a:t>require</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8800"/>
                </a:solidFill>
                <a:effectLst/>
                <a:latin typeface="Consolas" panose="020B0609020204030204" pitchFamily="49" charset="0"/>
              </a:rPr>
              <a:t>'./routes/index'</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88"/>
                </a:solidFill>
                <a:effectLst/>
                <a:latin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rPr>
              <a:t> users </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8"/>
                </a:solidFill>
                <a:effectLst/>
                <a:latin typeface="Consolas" panose="020B0609020204030204" pitchFamily="49" charset="0"/>
              </a:rPr>
              <a:t>require</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rgbClr val="008800"/>
                </a:solidFill>
                <a:effectLst/>
                <a:latin typeface="Consolas" panose="020B0609020204030204" pitchFamily="49" charset="0"/>
              </a:rPr>
              <a:t>'./routes/users'</a:t>
            </a:r>
            <a:r>
              <a:rPr kumimoji="0" lang="en-US" altLang="en-US" sz="1800" b="0" i="0" u="none" strike="noStrike" cap="none" normalizeH="0" baseline="0" dirty="0" smtClean="0">
                <a:ln>
                  <a:noFill/>
                </a:ln>
                <a:solidFill>
                  <a:srgbClr val="666600"/>
                </a:solidFill>
                <a:effectLst/>
                <a:latin typeface="Consolas" panose="020B0609020204030204" pitchFamily="49" charset="0"/>
              </a:rPr>
              <a:t>);</a:t>
            </a: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6438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a:t>
            </a:r>
            <a:r>
              <a:rPr lang="en-US" sz="3600" dirty="0" smtClean="0"/>
              <a:t>nstantiate </a:t>
            </a:r>
            <a:r>
              <a:rPr lang="en-US" sz="3600" dirty="0"/>
              <a:t>Express and assigns our app variable to </a:t>
            </a:r>
            <a:r>
              <a:rPr lang="en-US" sz="3600" dirty="0" smtClean="0"/>
              <a:t>it</a:t>
            </a:r>
            <a:endParaRPr lang="en-US" sz="3600" dirty="0"/>
          </a:p>
        </p:txBody>
      </p:sp>
      <p:sp>
        <p:nvSpPr>
          <p:cNvPr id="3" name="Content Placeholder 2"/>
          <p:cNvSpPr>
            <a:spLocks noGrp="1"/>
          </p:cNvSpPr>
          <p:nvPr>
            <p:ph idx="1"/>
          </p:nvPr>
        </p:nvSpPr>
        <p:spPr>
          <a:xfrm>
            <a:off x="457200" y="1828800"/>
            <a:ext cx="8229600" cy="4297363"/>
          </a:xfrm>
        </p:spPr>
        <p:txBody>
          <a:bodyPr/>
          <a:lstStyle/>
          <a:p>
            <a:pPr marL="0" indent="0">
              <a:buNone/>
            </a:pPr>
            <a:r>
              <a:rPr lang="en-US" altLang="en-US" dirty="0" err="1" smtClean="0">
                <a:solidFill>
                  <a:srgbClr val="000088"/>
                </a:solidFill>
                <a:latin typeface="Consolas" panose="020B0609020204030204" pitchFamily="49" charset="0"/>
              </a:rPr>
              <a:t>var</a:t>
            </a:r>
            <a:r>
              <a:rPr lang="en-US" altLang="en-US" dirty="0" smtClean="0">
                <a:solidFill>
                  <a:srgbClr val="000000"/>
                </a:solidFill>
                <a:latin typeface="Consolas" panose="020B0609020204030204" pitchFamily="49" charset="0"/>
              </a:rPr>
              <a:t> </a:t>
            </a:r>
            <a:r>
              <a:rPr lang="en-US" altLang="en-US" dirty="0">
                <a:solidFill>
                  <a:srgbClr val="000000"/>
                </a:solidFill>
                <a:latin typeface="Consolas" panose="020B0609020204030204" pitchFamily="49" charset="0"/>
              </a:rPr>
              <a:t>app </a:t>
            </a:r>
            <a:r>
              <a:rPr lang="en-US" altLang="en-US" dirty="0">
                <a:solidFill>
                  <a:srgbClr val="666600"/>
                </a:solidFill>
                <a:latin typeface="Consolas" panose="020B0609020204030204" pitchFamily="49" charset="0"/>
              </a:rPr>
              <a:t>=</a:t>
            </a:r>
            <a:r>
              <a:rPr lang="en-US" altLang="en-US" dirty="0">
                <a:solidFill>
                  <a:srgbClr val="000000"/>
                </a:solidFill>
                <a:latin typeface="Consolas" panose="020B0609020204030204" pitchFamily="49" charset="0"/>
              </a:rPr>
              <a:t> express</a:t>
            </a:r>
            <a:r>
              <a:rPr lang="en-US" altLang="en-US" dirty="0">
                <a:solidFill>
                  <a:srgbClr val="666600"/>
                </a:solidFill>
                <a:latin typeface="Consolas" panose="020B0609020204030204" pitchFamily="49" charset="0"/>
              </a:rPr>
              <a:t>();</a:t>
            </a:r>
            <a:r>
              <a:rPr lang="en-US" altLang="en-US" sz="800" dirty="0"/>
              <a:t> </a:t>
            </a:r>
            <a:endParaRPr lang="en-US" altLang="en-US" sz="6000" dirty="0">
              <a:latin typeface="Arial" panose="020B0604020202020204" pitchFamily="34" charset="0"/>
            </a:endParaRPr>
          </a:p>
          <a:p>
            <a:pPr marL="0" indent="0">
              <a:buNone/>
            </a:pPr>
            <a:endParaRPr lang="en-US" dirty="0" smtClean="0"/>
          </a:p>
        </p:txBody>
      </p:sp>
    </p:spTree>
    <p:extLst>
      <p:ext uri="{BB962C8B-B14F-4D97-AF65-F5344CB8AC3E}">
        <p14:creationId xmlns:p14="http://schemas.microsoft.com/office/powerpoint/2010/main" val="1698584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our views</a:t>
            </a:r>
            <a:endParaRPr lang="en-US" dirty="0"/>
          </a:p>
        </p:txBody>
      </p:sp>
      <p:sp>
        <p:nvSpPr>
          <p:cNvPr id="3" name="Content Placeholder 2"/>
          <p:cNvSpPr>
            <a:spLocks noGrp="1"/>
          </p:cNvSpPr>
          <p:nvPr>
            <p:ph idx="1"/>
          </p:nvPr>
        </p:nvSpPr>
        <p:spPr/>
        <p:txBody>
          <a:bodyPr/>
          <a:lstStyle/>
          <a:p>
            <a:r>
              <a:rPr lang="en-US" sz="2800" dirty="0" smtClean="0"/>
              <a:t>Define the </a:t>
            </a:r>
            <a:r>
              <a:rPr lang="en-US" sz="2800" dirty="0"/>
              <a:t>views folder and the view engine</a:t>
            </a:r>
            <a:r>
              <a:rPr lang="en-US" sz="2800" dirty="0" smtClean="0"/>
              <a:t>.</a:t>
            </a:r>
          </a:p>
          <a:p>
            <a:pPr marL="0" indent="0">
              <a:buNone/>
            </a:pPr>
            <a:endParaRPr lang="en-US" sz="2800" dirty="0" smtClean="0"/>
          </a:p>
          <a:p>
            <a:pPr marL="0" indent="0">
              <a:buNone/>
            </a:pPr>
            <a:r>
              <a:rPr lang="en-US" altLang="en-US" sz="2000" dirty="0" err="1" smtClean="0">
                <a:solidFill>
                  <a:srgbClr val="000000"/>
                </a:solidFill>
                <a:latin typeface="Consolas" panose="020B0609020204030204" pitchFamily="49" charset="0"/>
              </a:rPr>
              <a:t>app</a:t>
            </a:r>
            <a:r>
              <a:rPr lang="en-US" altLang="en-US" sz="2000" dirty="0" err="1" smtClean="0">
                <a:solidFill>
                  <a:srgbClr val="999999"/>
                </a:solidFill>
                <a:latin typeface="Consolas" panose="020B0609020204030204" pitchFamily="49" charset="0"/>
              </a:rPr>
              <a:t>.</a:t>
            </a:r>
            <a:r>
              <a:rPr lang="en-US" altLang="en-US" sz="2000" dirty="0" err="1" smtClean="0">
                <a:solidFill>
                  <a:srgbClr val="0077AA"/>
                </a:solidFill>
                <a:latin typeface="Consolas" panose="020B0609020204030204" pitchFamily="49" charset="0"/>
              </a:rPr>
              <a:t>set</a:t>
            </a:r>
            <a:r>
              <a:rPr lang="en-US" altLang="en-US" sz="2000" dirty="0">
                <a:solidFill>
                  <a:srgbClr val="999999"/>
                </a:solidFill>
                <a:latin typeface="Consolas" panose="020B0609020204030204" pitchFamily="49" charset="0"/>
              </a:rPr>
              <a:t>(</a:t>
            </a:r>
            <a:r>
              <a:rPr lang="en-US" altLang="en-US" sz="2000" dirty="0">
                <a:solidFill>
                  <a:srgbClr val="669900"/>
                </a:solidFill>
                <a:latin typeface="Consolas" panose="020B0609020204030204" pitchFamily="49" charset="0"/>
              </a:rPr>
              <a:t>'views'</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path</a:t>
            </a:r>
            <a:r>
              <a:rPr lang="en-US" altLang="en-US" sz="2000" dirty="0" err="1">
                <a:solidFill>
                  <a:srgbClr val="999999"/>
                </a:solidFill>
                <a:latin typeface="Consolas" panose="020B0609020204030204" pitchFamily="49" charset="0"/>
              </a:rPr>
              <a:t>.</a:t>
            </a:r>
            <a:r>
              <a:rPr lang="en-US" altLang="en-US" sz="2000" dirty="0" err="1">
                <a:solidFill>
                  <a:srgbClr val="DD4A68"/>
                </a:solidFill>
                <a:latin typeface="Consolas" panose="020B0609020204030204" pitchFamily="49" charset="0"/>
              </a:rPr>
              <a:t>join</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__</a:t>
            </a:r>
            <a:r>
              <a:rPr lang="en-US" altLang="en-US" sz="2000" dirty="0" err="1">
                <a:solidFill>
                  <a:srgbClr val="000000"/>
                </a:solidFill>
                <a:latin typeface="Consolas" panose="020B0609020204030204" pitchFamily="49" charset="0"/>
              </a:rPr>
              <a:t>dirname</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669900"/>
                </a:solidFill>
                <a:latin typeface="Consolas" panose="020B0609020204030204" pitchFamily="49" charset="0"/>
              </a:rPr>
              <a:t>'views</a:t>
            </a:r>
            <a:r>
              <a:rPr lang="en-US" altLang="en-US" sz="2000" dirty="0" smtClean="0">
                <a:solidFill>
                  <a:srgbClr val="669900"/>
                </a:solidFill>
                <a:latin typeface="Consolas" panose="020B0609020204030204" pitchFamily="49" charset="0"/>
              </a:rPr>
              <a:t>'</a:t>
            </a:r>
            <a:r>
              <a:rPr lang="en-US" altLang="en-US" sz="2000" dirty="0" smtClean="0">
                <a:solidFill>
                  <a:srgbClr val="999999"/>
                </a:solidFill>
                <a:latin typeface="Consolas" panose="020B0609020204030204" pitchFamily="49" charset="0"/>
              </a:rPr>
              <a:t>)); </a:t>
            </a:r>
          </a:p>
          <a:p>
            <a:pPr marL="0" indent="0">
              <a:buNone/>
            </a:pPr>
            <a:r>
              <a:rPr lang="en-US" altLang="en-US" sz="2000" dirty="0" err="1" smtClean="0">
                <a:solidFill>
                  <a:srgbClr val="000000"/>
                </a:solidFill>
                <a:latin typeface="Consolas" panose="020B0609020204030204" pitchFamily="49" charset="0"/>
              </a:rPr>
              <a:t>app</a:t>
            </a:r>
            <a:r>
              <a:rPr lang="en-US" altLang="en-US" sz="2000" dirty="0" err="1" smtClean="0">
                <a:solidFill>
                  <a:srgbClr val="999999"/>
                </a:solidFill>
                <a:latin typeface="Consolas" panose="020B0609020204030204" pitchFamily="49" charset="0"/>
              </a:rPr>
              <a:t>.</a:t>
            </a:r>
            <a:r>
              <a:rPr lang="en-US" altLang="en-US" sz="2000" dirty="0" err="1" smtClean="0">
                <a:solidFill>
                  <a:srgbClr val="0077AA"/>
                </a:solidFill>
                <a:latin typeface="Consolas" panose="020B0609020204030204" pitchFamily="49" charset="0"/>
              </a:rPr>
              <a:t>set</a:t>
            </a:r>
            <a:r>
              <a:rPr lang="en-US" altLang="en-US" sz="2000" dirty="0">
                <a:solidFill>
                  <a:srgbClr val="999999"/>
                </a:solidFill>
                <a:latin typeface="Consolas" panose="020B0609020204030204" pitchFamily="49" charset="0"/>
              </a:rPr>
              <a:t>(</a:t>
            </a:r>
            <a:r>
              <a:rPr lang="en-US" altLang="en-US" sz="2000" dirty="0">
                <a:solidFill>
                  <a:srgbClr val="669900"/>
                </a:solidFill>
                <a:latin typeface="Consolas" panose="020B0609020204030204" pitchFamily="49" charset="0"/>
              </a:rPr>
              <a:t>'view engine'</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669900"/>
                </a:solidFill>
                <a:latin typeface="Consolas" panose="020B0609020204030204" pitchFamily="49" charset="0"/>
              </a:rPr>
              <a:t>'jade'</a:t>
            </a:r>
            <a:r>
              <a:rPr lang="en-US" altLang="en-US" sz="2000" dirty="0">
                <a:solidFill>
                  <a:srgbClr val="999999"/>
                </a:solidFill>
                <a:latin typeface="Consolas" panose="020B0609020204030204" pitchFamily="49" charset="0"/>
              </a:rPr>
              <a:t>);</a:t>
            </a:r>
            <a:r>
              <a:rPr lang="en-US" altLang="en-US" sz="2000" dirty="0"/>
              <a:t> </a:t>
            </a:r>
            <a:endParaRPr lang="en-US" altLang="en-US" sz="2000" dirty="0">
              <a:latin typeface="Arial" panose="020B0604020202020204" pitchFamily="34" charset="0"/>
            </a:endParaRPr>
          </a:p>
          <a:p>
            <a:pPr marL="0" indent="0">
              <a:buNone/>
            </a:pPr>
            <a:r>
              <a:rPr lang="en-US" altLang="en-US" sz="2000" dirty="0" smtClean="0"/>
              <a:t> </a:t>
            </a:r>
          </a:p>
          <a:p>
            <a:pPr marL="0" indent="0">
              <a:buNone/>
            </a:pPr>
            <a:r>
              <a:rPr lang="en-US" sz="2000" dirty="0"/>
              <a:t>T</a:t>
            </a:r>
            <a:r>
              <a:rPr lang="en-US" sz="2000" dirty="0" smtClean="0"/>
              <a:t>ells </a:t>
            </a:r>
            <a:r>
              <a:rPr lang="en-US" sz="2000" dirty="0"/>
              <a:t>Express to use the /views folder in your app </a:t>
            </a:r>
            <a:r>
              <a:rPr lang="en-US" sz="2000" dirty="0" smtClean="0"/>
              <a:t>directory</a:t>
            </a:r>
          </a:p>
          <a:p>
            <a:pPr marL="0" indent="0">
              <a:buNone/>
            </a:pPr>
            <a:r>
              <a:rPr lang="en-US" altLang="en-US" sz="2000" dirty="0"/>
              <a:t>Jade simplifies </a:t>
            </a:r>
            <a:r>
              <a:rPr lang="en-US" altLang="en-US" sz="2000" dirty="0" smtClean="0"/>
              <a:t>the HTML </a:t>
            </a:r>
            <a:r>
              <a:rPr lang="en-US" altLang="en-US" sz="2000" dirty="0"/>
              <a:t>files and </a:t>
            </a:r>
            <a:r>
              <a:rPr lang="en-US" altLang="en-US" sz="2000" dirty="0" smtClean="0"/>
              <a:t>allows conditionals</a:t>
            </a:r>
          </a:p>
          <a:p>
            <a:pPr marL="0" indent="0">
              <a:buNone/>
            </a:pPr>
            <a:r>
              <a:rPr lang="en-US" altLang="en-US" sz="2000" dirty="0"/>
              <a:t>Instead of saving </a:t>
            </a:r>
            <a:r>
              <a:rPr lang="en-US" altLang="en-US" sz="2000" dirty="0" smtClean="0"/>
              <a:t>files </a:t>
            </a:r>
            <a:r>
              <a:rPr lang="en-US" altLang="en-US" sz="2000" dirty="0"/>
              <a:t>as .html, </a:t>
            </a:r>
            <a:r>
              <a:rPr lang="en-US" altLang="en-US" sz="2000" dirty="0" smtClean="0"/>
              <a:t>now save </a:t>
            </a:r>
            <a:r>
              <a:rPr lang="en-US" altLang="en-US" sz="2000" dirty="0"/>
              <a:t>them as .jade in </a:t>
            </a:r>
            <a:r>
              <a:rPr lang="en-US" altLang="en-US" sz="2000" dirty="0" smtClean="0"/>
              <a:t>the </a:t>
            </a:r>
            <a:r>
              <a:rPr lang="en-US" altLang="en-US" sz="2000" dirty="0"/>
              <a:t>/views folder.</a:t>
            </a:r>
          </a:p>
          <a:p>
            <a:endParaRPr lang="en-US" dirty="0" smtClean="0"/>
          </a:p>
          <a:p>
            <a:endParaRPr lang="en-US" dirty="0"/>
          </a:p>
        </p:txBody>
      </p:sp>
    </p:spTree>
    <p:extLst>
      <p:ext uri="{BB962C8B-B14F-4D97-AF65-F5344CB8AC3E}">
        <p14:creationId xmlns:p14="http://schemas.microsoft.com/office/powerpoint/2010/main" val="4011434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err="1"/>
              <a:t>app.use</a:t>
            </a:r>
            <a:r>
              <a:rPr lang="en-US" sz="3600" b="1" dirty="0" smtClean="0"/>
              <a:t>()</a:t>
            </a:r>
            <a:endParaRPr lang="en-US" sz="3600" dirty="0"/>
          </a:p>
        </p:txBody>
      </p:sp>
      <p:sp>
        <p:nvSpPr>
          <p:cNvPr id="3" name="Content Placeholder 2"/>
          <p:cNvSpPr>
            <a:spLocks noGrp="1"/>
          </p:cNvSpPr>
          <p:nvPr>
            <p:ph idx="1"/>
          </p:nvPr>
        </p:nvSpPr>
        <p:spPr>
          <a:xfrm>
            <a:off x="457200" y="990600"/>
            <a:ext cx="8229600" cy="5135563"/>
          </a:xfrm>
        </p:spPr>
        <p:txBody>
          <a:bodyPr>
            <a:normAutofit/>
          </a:bodyPr>
          <a:lstStyle/>
          <a:p>
            <a:r>
              <a:rPr lang="en-US" sz="2400" dirty="0"/>
              <a:t>method tells the app to use the parameters you're giving it. </a:t>
            </a:r>
            <a:endParaRPr lang="en-US" sz="2400" dirty="0" smtClean="0"/>
          </a:p>
          <a:p>
            <a:r>
              <a:rPr lang="en-US" sz="2400" dirty="0" smtClean="0"/>
              <a:t>This </a:t>
            </a:r>
            <a:r>
              <a:rPr lang="en-US" sz="2400" dirty="0"/>
              <a:t>can be a function or a path and a function</a:t>
            </a:r>
            <a:r>
              <a:rPr lang="en-US" sz="2400" dirty="0" smtClean="0"/>
              <a:t>.</a:t>
            </a:r>
          </a:p>
          <a:p>
            <a:r>
              <a:rPr lang="en-US" sz="2400" dirty="0" smtClean="0"/>
              <a:t>We brought these code pieces in earlier with require.</a:t>
            </a:r>
          </a:p>
          <a:p>
            <a:pPr marL="0" indent="0">
              <a:buNone/>
            </a:pPr>
            <a:r>
              <a:rPr lang="en-US" altLang="en-US" sz="2000" dirty="0" err="1">
                <a:solidFill>
                  <a:srgbClr val="000000"/>
                </a:solidFill>
                <a:latin typeface="Consolas" panose="020B0609020204030204" pitchFamily="49" charset="0"/>
              </a:rPr>
              <a:t>app</a:t>
            </a:r>
            <a:r>
              <a:rPr lang="en-US" altLang="en-US" sz="2000" dirty="0" err="1">
                <a:solidFill>
                  <a:srgbClr val="999999"/>
                </a:solidFill>
                <a:latin typeface="Consolas" panose="020B0609020204030204" pitchFamily="49" charset="0"/>
              </a:rPr>
              <a:t>.</a:t>
            </a:r>
            <a:r>
              <a:rPr lang="en-US" altLang="en-US" sz="2000" dirty="0" err="1">
                <a:solidFill>
                  <a:srgbClr val="DD4A68"/>
                </a:solidFill>
                <a:latin typeface="Consolas" panose="020B0609020204030204" pitchFamily="49" charset="0"/>
              </a:rPr>
              <a:t>use</a:t>
            </a:r>
            <a:r>
              <a:rPr lang="en-US" altLang="en-US" sz="2000" dirty="0">
                <a:solidFill>
                  <a:srgbClr val="999999"/>
                </a:solidFill>
                <a:latin typeface="Consolas" panose="020B0609020204030204" pitchFamily="49" charset="0"/>
              </a:rPr>
              <a:t>(</a:t>
            </a:r>
            <a:r>
              <a:rPr lang="en-US" altLang="en-US" sz="2000" dirty="0">
                <a:solidFill>
                  <a:srgbClr val="DD4A68"/>
                </a:solidFill>
                <a:latin typeface="Consolas" panose="020B0609020204030204" pitchFamily="49" charset="0"/>
              </a:rPr>
              <a:t>logger</a:t>
            </a:r>
            <a:r>
              <a:rPr lang="en-US" altLang="en-US" sz="2000" dirty="0">
                <a:solidFill>
                  <a:srgbClr val="999999"/>
                </a:solidFill>
                <a:latin typeface="Consolas" panose="020B0609020204030204" pitchFamily="49" charset="0"/>
              </a:rPr>
              <a:t>(</a:t>
            </a:r>
            <a:r>
              <a:rPr lang="en-US" altLang="en-US" sz="2000" dirty="0">
                <a:solidFill>
                  <a:srgbClr val="669900"/>
                </a:solidFill>
                <a:latin typeface="Consolas" panose="020B0609020204030204" pitchFamily="49" charset="0"/>
              </a:rPr>
              <a:t>'dev'</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indent="0">
              <a:buNone/>
            </a:pPr>
            <a:r>
              <a:rPr lang="en-US" altLang="en-US" sz="2000" dirty="0" err="1" smtClean="0">
                <a:solidFill>
                  <a:srgbClr val="000000"/>
                </a:solidFill>
                <a:latin typeface="Consolas" panose="020B0609020204030204" pitchFamily="49" charset="0"/>
              </a:rPr>
              <a:t>app</a:t>
            </a:r>
            <a:r>
              <a:rPr lang="en-US" altLang="en-US" sz="2000" dirty="0" err="1" smtClean="0">
                <a:solidFill>
                  <a:srgbClr val="999999"/>
                </a:solidFill>
                <a:latin typeface="Consolas" panose="020B0609020204030204" pitchFamily="49" charset="0"/>
              </a:rPr>
              <a:t>.</a:t>
            </a:r>
            <a:r>
              <a:rPr lang="en-US" altLang="en-US" sz="2000" dirty="0" err="1" smtClean="0">
                <a:solidFill>
                  <a:srgbClr val="DD4A68"/>
                </a:solidFill>
                <a:latin typeface="Consolas" panose="020B0609020204030204" pitchFamily="49" charset="0"/>
              </a:rPr>
              <a:t>use</a:t>
            </a:r>
            <a:r>
              <a:rPr lang="en-US" altLang="en-US" sz="2000" dirty="0" smtClean="0">
                <a:solidFill>
                  <a:srgbClr val="999999"/>
                </a:solidFill>
                <a:latin typeface="Consolas" panose="020B0609020204030204" pitchFamily="49" charset="0"/>
              </a:rPr>
              <a:t>(</a:t>
            </a:r>
            <a:r>
              <a:rPr lang="en-US" altLang="en-US" sz="2000" dirty="0" err="1" smtClean="0">
                <a:solidFill>
                  <a:srgbClr val="000000"/>
                </a:solidFill>
                <a:latin typeface="Consolas" panose="020B0609020204030204" pitchFamily="49" charset="0"/>
              </a:rPr>
              <a:t>bodyParser</a:t>
            </a:r>
            <a:r>
              <a:rPr lang="en-US" altLang="en-US" sz="2000" dirty="0" err="1" smtClean="0">
                <a:solidFill>
                  <a:srgbClr val="999999"/>
                </a:solidFill>
                <a:latin typeface="Consolas" panose="020B0609020204030204" pitchFamily="49" charset="0"/>
              </a:rPr>
              <a:t>.</a:t>
            </a:r>
            <a:r>
              <a:rPr lang="en-US" altLang="en-US" sz="2000" dirty="0" err="1" smtClean="0">
                <a:solidFill>
                  <a:srgbClr val="DD4A68"/>
                </a:solidFill>
                <a:latin typeface="Consolas" panose="020B0609020204030204" pitchFamily="49" charset="0"/>
              </a:rPr>
              <a:t>json</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sz="2000" i="1" dirty="0" smtClean="0"/>
              <a:t>Adds ability </a:t>
            </a:r>
            <a:r>
              <a:rPr lang="en-US" sz="2000" i="1" dirty="0"/>
              <a:t>to parse JSON. </a:t>
            </a:r>
            <a:endParaRPr lang="en-US" sz="2000" i="1" dirty="0" smtClean="0"/>
          </a:p>
          <a:p>
            <a:pPr marL="0" indent="0">
              <a:buNone/>
            </a:pPr>
            <a:r>
              <a:rPr lang="en-US" sz="2000" dirty="0" err="1" smtClean="0"/>
              <a:t>format.</a:t>
            </a:r>
            <a:r>
              <a:rPr lang="en-US" altLang="en-US" sz="2000" dirty="0" err="1" smtClean="0">
                <a:solidFill>
                  <a:srgbClr val="000000"/>
                </a:solidFill>
                <a:latin typeface="Consolas" panose="020B0609020204030204" pitchFamily="49" charset="0"/>
              </a:rPr>
              <a:t>app</a:t>
            </a:r>
            <a:r>
              <a:rPr lang="en-US" altLang="en-US" sz="2000" dirty="0" err="1" smtClean="0">
                <a:solidFill>
                  <a:srgbClr val="999999"/>
                </a:solidFill>
                <a:latin typeface="Consolas" panose="020B0609020204030204" pitchFamily="49" charset="0"/>
              </a:rPr>
              <a:t>.</a:t>
            </a:r>
            <a:r>
              <a:rPr lang="en-US" altLang="en-US" sz="2000" dirty="0" err="1" smtClean="0">
                <a:solidFill>
                  <a:srgbClr val="DD4A68"/>
                </a:solidFill>
                <a:latin typeface="Consolas" panose="020B0609020204030204" pitchFamily="49" charset="0"/>
              </a:rPr>
              <a:t>use</a:t>
            </a:r>
            <a:r>
              <a:rPr lang="en-US" altLang="en-US" sz="2000" dirty="0" smtClean="0">
                <a:solidFill>
                  <a:srgbClr val="999999"/>
                </a:solidFill>
                <a:latin typeface="Consolas" panose="020B0609020204030204" pitchFamily="49" charset="0"/>
              </a:rPr>
              <a:t>(</a:t>
            </a:r>
            <a:r>
              <a:rPr lang="en-US" altLang="en-US" sz="2000" dirty="0" err="1" smtClean="0">
                <a:solidFill>
                  <a:srgbClr val="000000"/>
                </a:solidFill>
                <a:latin typeface="Consolas" panose="020B0609020204030204" pitchFamily="49" charset="0"/>
              </a:rPr>
              <a:t>bodyParser</a:t>
            </a:r>
            <a:r>
              <a:rPr lang="en-US" altLang="en-US" sz="2000" dirty="0" err="1" smtClean="0">
                <a:solidFill>
                  <a:srgbClr val="999999"/>
                </a:solidFill>
                <a:latin typeface="Consolas" panose="020B0609020204030204" pitchFamily="49" charset="0"/>
              </a:rPr>
              <a:t>.</a:t>
            </a:r>
            <a:r>
              <a:rPr lang="en-US" altLang="en-US" sz="2000" dirty="0" err="1" smtClean="0">
                <a:solidFill>
                  <a:srgbClr val="DD4A68"/>
                </a:solidFill>
                <a:latin typeface="Consolas" panose="020B0609020204030204" pitchFamily="49" charset="0"/>
              </a:rPr>
              <a:t>urlencoded</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extended</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990055"/>
                </a:solidFill>
                <a:latin typeface="Consolas" panose="020B0609020204030204" pitchFamily="49" charset="0"/>
              </a:rPr>
              <a:t>false</a:t>
            </a:r>
            <a:r>
              <a:rPr lang="en-US" altLang="en-US" sz="2000" dirty="0">
                <a:solidFill>
                  <a:srgbClr val="000000"/>
                </a:solidFill>
                <a:latin typeface="Consolas" panose="020B0609020204030204" pitchFamily="49" charset="0"/>
              </a:rPr>
              <a:t> </a:t>
            </a:r>
            <a:r>
              <a:rPr lang="en-US" altLang="en-US" sz="2000" dirty="0" smtClean="0">
                <a:solidFill>
                  <a:srgbClr val="999999"/>
                </a:solidFill>
                <a:latin typeface="Consolas" panose="020B0609020204030204" pitchFamily="49" charset="0"/>
              </a:rPr>
              <a:t>}));</a:t>
            </a:r>
          </a:p>
          <a:p>
            <a:pPr marL="0" indent="0">
              <a:buNone/>
            </a:pPr>
            <a:r>
              <a:rPr lang="en-US" sz="2000" i="1" dirty="0" smtClean="0"/>
              <a:t>                             allows </a:t>
            </a:r>
            <a:r>
              <a:rPr lang="en-US" sz="2000" i="1" dirty="0"/>
              <a:t>your app to read data from URLs (GET requests).</a:t>
            </a:r>
            <a:r>
              <a:rPr lang="en-US" altLang="en-US" sz="2000" dirty="0" smtClean="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app</a:t>
            </a:r>
            <a:r>
              <a:rPr lang="en-US" altLang="en-US" sz="2000" dirty="0" err="1">
                <a:solidFill>
                  <a:srgbClr val="999999"/>
                </a:solidFill>
                <a:latin typeface="Consolas" panose="020B0609020204030204" pitchFamily="49" charset="0"/>
              </a:rPr>
              <a:t>.</a:t>
            </a:r>
            <a:r>
              <a:rPr lang="en-US" altLang="en-US" sz="2000" dirty="0" err="1">
                <a:solidFill>
                  <a:srgbClr val="DD4A68"/>
                </a:solidFill>
                <a:latin typeface="Consolas" panose="020B0609020204030204" pitchFamily="49" charset="0"/>
              </a:rPr>
              <a:t>use</a:t>
            </a:r>
            <a:r>
              <a:rPr lang="en-US" altLang="en-US" sz="2000" dirty="0">
                <a:solidFill>
                  <a:srgbClr val="999999"/>
                </a:solidFill>
                <a:latin typeface="Consolas" panose="020B0609020204030204" pitchFamily="49" charset="0"/>
              </a:rPr>
              <a:t>(</a:t>
            </a:r>
            <a:r>
              <a:rPr lang="en-US" altLang="en-US" sz="2000" dirty="0" err="1">
                <a:solidFill>
                  <a:srgbClr val="DD4A68"/>
                </a:solidFill>
                <a:latin typeface="Consolas" panose="020B0609020204030204" pitchFamily="49" charset="0"/>
              </a:rPr>
              <a:t>cookieParser</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app</a:t>
            </a:r>
            <a:r>
              <a:rPr lang="en-US" altLang="en-US" sz="2000" dirty="0" err="1">
                <a:solidFill>
                  <a:srgbClr val="999999"/>
                </a:solidFill>
                <a:latin typeface="Consolas" panose="020B0609020204030204" pitchFamily="49" charset="0"/>
              </a:rPr>
              <a:t>.</a:t>
            </a:r>
            <a:r>
              <a:rPr lang="en-US" altLang="en-US" sz="2000" dirty="0" err="1">
                <a:solidFill>
                  <a:srgbClr val="DD4A68"/>
                </a:solidFill>
                <a:latin typeface="Consolas" panose="020B0609020204030204" pitchFamily="49" charset="0"/>
              </a:rPr>
              <a:t>use</a:t>
            </a:r>
            <a:r>
              <a:rPr lang="en-US" altLang="en-US" sz="2000" dirty="0">
                <a:solidFill>
                  <a:srgbClr val="999999"/>
                </a:solidFill>
                <a:latin typeface="Consolas" panose="020B0609020204030204" pitchFamily="49" charset="0"/>
              </a:rPr>
              <a:t>(</a:t>
            </a:r>
            <a:r>
              <a:rPr lang="en-US" altLang="en-US" sz="2000" dirty="0" err="1">
                <a:solidFill>
                  <a:srgbClr val="000000"/>
                </a:solidFill>
                <a:latin typeface="Consolas" panose="020B0609020204030204" pitchFamily="49" charset="0"/>
              </a:rPr>
              <a:t>express</a:t>
            </a:r>
            <a:r>
              <a:rPr lang="en-US" altLang="en-US" sz="2000" dirty="0" err="1">
                <a:solidFill>
                  <a:srgbClr val="999999"/>
                </a:solidFill>
                <a:latin typeface="Consolas" panose="020B0609020204030204" pitchFamily="49" charset="0"/>
              </a:rPr>
              <a:t>.</a:t>
            </a:r>
            <a:r>
              <a:rPr lang="en-US" altLang="en-US" sz="2000" dirty="0" err="1">
                <a:solidFill>
                  <a:srgbClr val="0077AA"/>
                </a:solidFill>
                <a:latin typeface="Consolas" panose="020B0609020204030204" pitchFamily="49" charset="0"/>
              </a:rPr>
              <a:t>static</a:t>
            </a:r>
            <a:r>
              <a:rPr lang="en-US" altLang="en-US" sz="2000" dirty="0">
                <a:solidFill>
                  <a:srgbClr val="999999"/>
                </a:solidFill>
                <a:latin typeface="Consolas" panose="020B0609020204030204" pitchFamily="49" charset="0"/>
              </a:rPr>
              <a:t>(</a:t>
            </a:r>
            <a:r>
              <a:rPr lang="en-US" altLang="en-US" sz="2000" dirty="0" err="1">
                <a:solidFill>
                  <a:srgbClr val="000000"/>
                </a:solidFill>
                <a:latin typeface="Consolas" panose="020B0609020204030204" pitchFamily="49" charset="0"/>
              </a:rPr>
              <a:t>path</a:t>
            </a:r>
            <a:r>
              <a:rPr lang="en-US" altLang="en-US" sz="2000" dirty="0" err="1">
                <a:solidFill>
                  <a:srgbClr val="999999"/>
                </a:solidFill>
                <a:latin typeface="Consolas" panose="020B0609020204030204" pitchFamily="49" charset="0"/>
              </a:rPr>
              <a:t>.</a:t>
            </a:r>
            <a:r>
              <a:rPr lang="en-US" altLang="en-US" sz="2000" dirty="0" err="1">
                <a:solidFill>
                  <a:srgbClr val="DD4A68"/>
                </a:solidFill>
                <a:latin typeface="Consolas" panose="020B0609020204030204" pitchFamily="49" charset="0"/>
              </a:rPr>
              <a:t>join</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__</a:t>
            </a:r>
            <a:r>
              <a:rPr lang="en-US" altLang="en-US" sz="2000" dirty="0" err="1">
                <a:solidFill>
                  <a:srgbClr val="000000"/>
                </a:solidFill>
                <a:latin typeface="Consolas" panose="020B0609020204030204" pitchFamily="49" charset="0"/>
              </a:rPr>
              <a:t>dirname</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669900"/>
                </a:solidFill>
                <a:latin typeface="Consolas" panose="020B0609020204030204" pitchFamily="49" charset="0"/>
              </a:rPr>
              <a:t>'public</a:t>
            </a:r>
            <a:r>
              <a:rPr lang="en-US" altLang="en-US" sz="2000" dirty="0" smtClean="0">
                <a:solidFill>
                  <a:srgbClr val="669900"/>
                </a:solidFill>
                <a:latin typeface="Consolas" panose="020B0609020204030204" pitchFamily="49" charset="0"/>
              </a:rPr>
              <a:t>'</a:t>
            </a:r>
            <a:r>
              <a:rPr lang="en-US" altLang="en-US" sz="2000" dirty="0" smtClean="0">
                <a:solidFill>
                  <a:srgbClr val="999999"/>
                </a:solidFill>
                <a:latin typeface="Consolas" panose="020B0609020204030204" pitchFamily="49" charset="0"/>
              </a:rPr>
              <a:t>)));</a:t>
            </a:r>
          </a:p>
          <a:p>
            <a:pPr marL="0" indent="0">
              <a:buNone/>
            </a:pPr>
            <a:r>
              <a:rPr lang="en-US" sz="2000" i="1" dirty="0" smtClean="0"/>
              <a:t>   tells </a:t>
            </a:r>
            <a:r>
              <a:rPr lang="en-US" sz="2000" i="1" dirty="0"/>
              <a:t>your app to use the /public directory where you store </a:t>
            </a:r>
            <a:endParaRPr lang="en-US" sz="2000" i="1" dirty="0" smtClean="0"/>
          </a:p>
          <a:p>
            <a:pPr marL="0" indent="0">
              <a:buNone/>
            </a:pPr>
            <a:r>
              <a:rPr lang="en-US" sz="2000" i="1" dirty="0"/>
              <a:t> </a:t>
            </a:r>
            <a:r>
              <a:rPr lang="en-US" sz="2000" i="1" dirty="0" smtClean="0"/>
              <a:t> images</a:t>
            </a:r>
            <a:r>
              <a:rPr lang="en-US" sz="2000" i="1" dirty="0"/>
              <a:t>, stylesheets and scripts.</a:t>
            </a:r>
            <a:r>
              <a:rPr lang="en-US" altLang="en-US" sz="2000" dirty="0" smtClean="0">
                <a:solidFill>
                  <a:srgbClr val="000000"/>
                </a:solidFill>
                <a:latin typeface="Consolas" panose="020B0609020204030204" pitchFamily="49" charset="0"/>
              </a:rPr>
              <a:t> </a:t>
            </a:r>
          </a:p>
          <a:p>
            <a:pPr marL="0" indent="0">
              <a:buNone/>
            </a:pPr>
            <a:endParaRPr lang="en-US" altLang="en-US" sz="2000" dirty="0">
              <a:solidFill>
                <a:srgbClr val="000000"/>
              </a:solidFill>
              <a:latin typeface="Consolas" panose="020B0609020204030204" pitchFamily="49" charset="0"/>
            </a:endParaRPr>
          </a:p>
          <a:p>
            <a:r>
              <a:rPr lang="en-US" altLang="en-US" sz="2400" dirty="0" smtClean="0">
                <a:solidFill>
                  <a:srgbClr val="000000"/>
                </a:solidFill>
              </a:rPr>
              <a:t>Towards the end, we have error handlers.</a:t>
            </a:r>
            <a:endParaRPr lang="en-US" altLang="en-US" sz="2400" dirty="0"/>
          </a:p>
          <a:p>
            <a:endParaRPr lang="en-US" sz="2800" dirty="0"/>
          </a:p>
        </p:txBody>
      </p:sp>
    </p:spTree>
    <p:extLst>
      <p:ext uri="{BB962C8B-B14F-4D97-AF65-F5344CB8AC3E}">
        <p14:creationId xmlns:p14="http://schemas.microsoft.com/office/powerpoint/2010/main" val="325758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err="1" smtClean="0"/>
              <a:t>module.exports</a:t>
            </a:r>
            <a:endParaRPr lang="en-US" sz="3600" dirty="0"/>
          </a:p>
        </p:txBody>
      </p:sp>
      <p:sp>
        <p:nvSpPr>
          <p:cNvPr id="3" name="Content Placeholder 2"/>
          <p:cNvSpPr>
            <a:spLocks noGrp="1"/>
          </p:cNvSpPr>
          <p:nvPr>
            <p:ph idx="1"/>
          </p:nvPr>
        </p:nvSpPr>
        <p:spPr>
          <a:xfrm>
            <a:off x="457200" y="838200"/>
            <a:ext cx="8229600" cy="5287963"/>
          </a:xfrm>
        </p:spPr>
        <p:txBody>
          <a:bodyPr/>
          <a:lstStyle/>
          <a:p>
            <a:r>
              <a:rPr lang="en-US" altLang="en-US" sz="2400" dirty="0" err="1">
                <a:solidFill>
                  <a:srgbClr val="000088"/>
                </a:solidFill>
                <a:latin typeface="Consolas" panose="020B0609020204030204" pitchFamily="49" charset="0"/>
              </a:rPr>
              <a:t>module</a:t>
            </a:r>
            <a:r>
              <a:rPr lang="en-US" altLang="en-US" sz="2400" dirty="0" err="1">
                <a:solidFill>
                  <a:srgbClr val="666600"/>
                </a:solidFill>
                <a:latin typeface="Consolas" panose="020B0609020204030204" pitchFamily="49" charset="0"/>
              </a:rPr>
              <a:t>.</a:t>
            </a:r>
            <a:r>
              <a:rPr lang="en-US" altLang="en-US" sz="2400" dirty="0" err="1">
                <a:solidFill>
                  <a:srgbClr val="000000"/>
                </a:solidFill>
                <a:latin typeface="Consolas" panose="020B0609020204030204" pitchFamily="49" charset="0"/>
              </a:rPr>
              <a:t>exports</a:t>
            </a:r>
            <a:r>
              <a:rPr lang="en-US" altLang="en-US" sz="2400" dirty="0">
                <a:solidFill>
                  <a:srgbClr val="000000"/>
                </a:solidFill>
                <a:latin typeface="Consolas" panose="020B0609020204030204" pitchFamily="49" charset="0"/>
              </a:rPr>
              <a:t> </a:t>
            </a:r>
            <a:r>
              <a:rPr lang="en-US" altLang="en-US" sz="2400" dirty="0">
                <a:solidFill>
                  <a:srgbClr val="666600"/>
                </a:solidFill>
                <a:latin typeface="Consolas" panose="020B0609020204030204" pitchFamily="49" charset="0"/>
              </a:rPr>
              <a:t>=</a:t>
            </a:r>
            <a:r>
              <a:rPr lang="en-US" altLang="en-US" sz="2400" dirty="0">
                <a:solidFill>
                  <a:srgbClr val="000000"/>
                </a:solidFill>
                <a:latin typeface="Consolas" panose="020B0609020204030204" pitchFamily="49" charset="0"/>
              </a:rPr>
              <a:t> app</a:t>
            </a:r>
            <a:r>
              <a:rPr lang="en-US" altLang="en-US" sz="2400" dirty="0">
                <a:solidFill>
                  <a:srgbClr val="666600"/>
                </a:solidFill>
                <a:latin typeface="Consolas" panose="020B0609020204030204" pitchFamily="49" charset="0"/>
              </a:rPr>
              <a:t>;</a:t>
            </a:r>
            <a:r>
              <a:rPr lang="en-US" altLang="en-US" sz="800" dirty="0"/>
              <a:t> </a:t>
            </a:r>
            <a:endParaRPr lang="en-US" altLang="en-US" sz="4800" dirty="0">
              <a:latin typeface="Arial" panose="020B0604020202020204" pitchFamily="34" charset="0"/>
            </a:endParaRPr>
          </a:p>
          <a:p>
            <a:pPr marL="0" indent="0">
              <a:buNone/>
            </a:pPr>
            <a:endParaRPr lang="en-US" sz="2400" dirty="0" smtClean="0"/>
          </a:p>
          <a:p>
            <a:r>
              <a:rPr lang="en-US" sz="2400" dirty="0" smtClean="0"/>
              <a:t>A </a:t>
            </a:r>
            <a:r>
              <a:rPr lang="en-US" sz="2400" dirty="0"/>
              <a:t>core part of Node is that basically all modules export an object which can easily be called elsewhere in the code. Our </a:t>
            </a:r>
            <a:r>
              <a:rPr lang="en-US" sz="2400" dirty="0" smtClean="0"/>
              <a:t>top level, master app </a:t>
            </a:r>
            <a:r>
              <a:rPr lang="en-US" sz="2400" dirty="0"/>
              <a:t>exports its app object.</a:t>
            </a:r>
            <a:endParaRPr lang="en-US" sz="2400" dirty="0" smtClean="0"/>
          </a:p>
          <a:p>
            <a:endParaRPr lang="en-US" sz="2400" dirty="0" smtClean="0"/>
          </a:p>
          <a:p>
            <a:r>
              <a:rPr lang="en-US" sz="2400" dirty="0" smtClean="0"/>
              <a:t>At top was</a:t>
            </a:r>
          </a:p>
          <a:p>
            <a:pPr marL="0" indent="0">
              <a:buNone/>
            </a:pPr>
            <a:r>
              <a:rPr lang="en-US" altLang="en-US" sz="2400" dirty="0" err="1">
                <a:solidFill>
                  <a:srgbClr val="000088"/>
                </a:solidFill>
                <a:latin typeface="Consolas" panose="020B0609020204030204" pitchFamily="49" charset="0"/>
              </a:rPr>
              <a:t>var</a:t>
            </a:r>
            <a:r>
              <a:rPr lang="en-US" altLang="en-US" sz="2400" dirty="0">
                <a:solidFill>
                  <a:srgbClr val="000000"/>
                </a:solidFill>
                <a:latin typeface="Consolas" panose="020B0609020204030204" pitchFamily="49" charset="0"/>
              </a:rPr>
              <a:t> express </a:t>
            </a:r>
            <a:r>
              <a:rPr lang="en-US" altLang="en-US" sz="2400" dirty="0">
                <a:solidFill>
                  <a:srgbClr val="666600"/>
                </a:solidFill>
                <a:latin typeface="Consolas" panose="020B0609020204030204" pitchFamily="49" charset="0"/>
              </a:rPr>
              <a:t>=</a:t>
            </a:r>
            <a:r>
              <a:rPr lang="en-US" altLang="en-US" sz="2400" dirty="0">
                <a:solidFill>
                  <a:srgbClr val="000000"/>
                </a:solidFill>
                <a:latin typeface="Consolas" panose="020B0609020204030204" pitchFamily="49" charset="0"/>
              </a:rPr>
              <a:t> </a:t>
            </a:r>
            <a:r>
              <a:rPr lang="en-US" altLang="en-US" sz="2400" dirty="0">
                <a:solidFill>
                  <a:srgbClr val="000088"/>
                </a:solidFill>
                <a:latin typeface="Consolas" panose="020B0609020204030204" pitchFamily="49" charset="0"/>
              </a:rPr>
              <a:t>require</a:t>
            </a:r>
            <a:r>
              <a:rPr lang="en-US" altLang="en-US" sz="2400" dirty="0">
                <a:solidFill>
                  <a:srgbClr val="666600"/>
                </a:solidFill>
                <a:latin typeface="Consolas" panose="020B0609020204030204" pitchFamily="49" charset="0"/>
              </a:rPr>
              <a:t>(</a:t>
            </a:r>
            <a:r>
              <a:rPr lang="en-US" altLang="en-US" sz="2400" dirty="0">
                <a:solidFill>
                  <a:srgbClr val="008800"/>
                </a:solidFill>
                <a:latin typeface="Consolas" panose="020B0609020204030204" pitchFamily="49" charset="0"/>
              </a:rPr>
              <a:t>'express'</a:t>
            </a:r>
            <a:r>
              <a:rPr lang="en-US" altLang="en-US" sz="2400" dirty="0">
                <a:solidFill>
                  <a:srgbClr val="666600"/>
                </a:solidFill>
                <a:latin typeface="Consolas" panose="020B0609020204030204" pitchFamily="49" charset="0"/>
              </a:rPr>
              <a:t>);</a:t>
            </a:r>
            <a:r>
              <a:rPr lang="en-US" altLang="en-US" sz="2400" dirty="0">
                <a:solidFill>
                  <a:srgbClr val="000000"/>
                </a:solidFill>
                <a:latin typeface="Consolas" panose="020B0609020204030204" pitchFamily="49" charset="0"/>
              </a:rPr>
              <a:t> </a:t>
            </a:r>
            <a:endParaRPr lang="en-US" altLang="en-US" sz="2400" dirty="0" smtClean="0">
              <a:solidFill>
                <a:srgbClr val="000000"/>
              </a:solidFill>
              <a:latin typeface="Consolas" panose="020B0609020204030204" pitchFamily="49" charset="0"/>
            </a:endParaRPr>
          </a:p>
          <a:p>
            <a:r>
              <a:rPr lang="en-US" sz="2400" dirty="0" smtClean="0"/>
              <a:t>Node Express makes </a:t>
            </a:r>
            <a:r>
              <a:rPr lang="en-US" sz="2400" dirty="0"/>
              <a:t>use of the </a:t>
            </a:r>
            <a:r>
              <a:rPr lang="en-US" sz="2400" dirty="0" err="1" smtClean="0"/>
              <a:t>module.exports</a:t>
            </a:r>
            <a:endParaRPr lang="en-US" sz="2400" dirty="0" smtClean="0"/>
          </a:p>
          <a:p>
            <a:r>
              <a:rPr lang="en-US" sz="2400" dirty="0" smtClean="0"/>
              <a:t> </a:t>
            </a:r>
            <a:r>
              <a:rPr lang="en-US" sz="2400" dirty="0"/>
              <a:t>When you want to use some variables or functions from another file, you attach them to the </a:t>
            </a:r>
            <a:r>
              <a:rPr lang="en-US" sz="2400" dirty="0" err="1"/>
              <a:t>module.exports</a:t>
            </a:r>
            <a:r>
              <a:rPr lang="en-US" sz="2400" dirty="0"/>
              <a:t>.</a:t>
            </a:r>
          </a:p>
          <a:p>
            <a:endParaRPr lang="en-US" dirty="0"/>
          </a:p>
        </p:txBody>
      </p:sp>
      <p:sp>
        <p:nvSpPr>
          <p:cNvPr id="4" name="Rectangle 1"/>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0088"/>
                </a:solidFill>
                <a:effectLst/>
                <a:latin typeface="Consolas" panose="020B0609020204030204" pitchFamily="49" charset="0"/>
              </a:rPr>
              <a:t>module</a:t>
            </a:r>
            <a:r>
              <a:rPr kumimoji="0" lang="en-US" altLang="en-US" sz="1000" b="0" i="0" u="none" strike="noStrike" cap="none" normalizeH="0" baseline="0" dirty="0" err="1" smtClean="0">
                <a:ln>
                  <a:noFill/>
                </a:ln>
                <a:solidFill>
                  <a:srgbClr val="666600"/>
                </a:solidFill>
                <a:effectLst/>
                <a:latin typeface="Consolas" panose="020B0609020204030204" pitchFamily="49" charset="0"/>
              </a:rPr>
              <a:t>.</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exports</a:t>
            </a: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1000" b="0" i="0" u="none" strike="noStrike" cap="none" normalizeH="0" baseline="0" dirty="0" smtClean="0">
                <a:ln>
                  <a:noFill/>
                </a:ln>
                <a:solidFill>
                  <a:srgbClr val="666600"/>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 app</a:t>
            </a:r>
            <a:r>
              <a:rPr kumimoji="0" lang="en-US" altLang="en-US" sz="1000" b="0" i="0" u="none" strike="noStrike" cap="none" normalizeH="0" baseline="0" dirty="0" smtClean="0">
                <a:ln>
                  <a:noFill/>
                </a:ln>
                <a:solidFill>
                  <a:srgbClr val="666600"/>
                </a:solidFill>
                <a:effectLst/>
                <a:latin typeface="Consolas" panose="020B0609020204030204" pitchFamily="49" charset="0"/>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178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For example</a:t>
            </a:r>
          </a:p>
        </p:txBody>
      </p:sp>
      <p:sp>
        <p:nvSpPr>
          <p:cNvPr id="3" name="Content Placeholder 2"/>
          <p:cNvSpPr>
            <a:spLocks noGrp="1"/>
          </p:cNvSpPr>
          <p:nvPr>
            <p:ph idx="1"/>
          </p:nvPr>
        </p:nvSpPr>
        <p:spPr>
          <a:xfrm>
            <a:off x="457200" y="914400"/>
            <a:ext cx="8229600" cy="5211763"/>
          </a:xfrm>
        </p:spPr>
        <p:txBody>
          <a:bodyPr>
            <a:normAutofit/>
          </a:bodyPr>
          <a:lstStyle/>
          <a:p>
            <a:r>
              <a:rPr lang="en-US" sz="2800" dirty="0" smtClean="0"/>
              <a:t>Assume you have a utils.js JavaScript file</a:t>
            </a:r>
          </a:p>
          <a:p>
            <a:pPr marL="0" indent="0">
              <a:buNone/>
            </a:pPr>
            <a:endParaRPr lang="en-US" altLang="en-US" sz="2000" dirty="0" smtClean="0">
              <a:solidFill>
                <a:srgbClr val="0077AA"/>
              </a:solidFill>
              <a:latin typeface="Consolas" panose="020B0609020204030204" pitchFamily="49" charset="0"/>
            </a:endParaRPr>
          </a:p>
          <a:p>
            <a:pPr marL="0" indent="0">
              <a:buNone/>
            </a:pPr>
            <a:r>
              <a:rPr lang="en-US" altLang="en-US" sz="2000" dirty="0" err="1" smtClean="0">
                <a:solidFill>
                  <a:srgbClr val="0077AA"/>
                </a:solidFill>
                <a:latin typeface="Consolas" panose="020B0609020204030204" pitchFamily="49" charset="0"/>
              </a:rPr>
              <a:t>var</a:t>
            </a:r>
            <a:r>
              <a:rPr lang="en-US" altLang="en-US" sz="2000" dirty="0" smtClean="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utils</a:t>
            </a:r>
            <a:r>
              <a:rPr lang="en-US" altLang="en-US" sz="2000" dirty="0">
                <a:solidFill>
                  <a:srgbClr val="000000"/>
                </a:solidFill>
                <a:latin typeface="Consolas" panose="020B0609020204030204" pitchFamily="49" charset="0"/>
              </a:rPr>
              <a:t> </a:t>
            </a:r>
            <a:r>
              <a:rPr lang="en-US" altLang="en-US" sz="2000" dirty="0">
                <a:solidFill>
                  <a:srgbClr val="A67F5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indent="0">
              <a:buNone/>
            </a:pPr>
            <a:r>
              <a:rPr lang="en-US" altLang="en-US" sz="2000" dirty="0">
                <a:solidFill>
                  <a:srgbClr val="000000"/>
                </a:solidFill>
                <a:latin typeface="Consolas" panose="020B0609020204030204" pitchFamily="49" charset="0"/>
              </a:rPr>
              <a:t> </a:t>
            </a:r>
            <a:r>
              <a:rPr lang="en-US" altLang="en-US" sz="2000" dirty="0" smtClean="0">
                <a:solidFill>
                  <a:srgbClr val="000000"/>
                </a:solidFill>
                <a:latin typeface="Consolas" panose="020B0609020204030204" pitchFamily="49" charset="0"/>
              </a:rPr>
              <a:t>   add</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0077AA"/>
                </a:solidFill>
                <a:latin typeface="Consolas" panose="020B0609020204030204" pitchFamily="49" charset="0"/>
              </a:rPr>
              <a:t>function</a:t>
            </a:r>
            <a:r>
              <a:rPr lang="en-US" altLang="en-US" sz="2000" dirty="0">
                <a:solidFill>
                  <a:srgbClr val="000000"/>
                </a:solidFill>
                <a:latin typeface="Consolas" panose="020B0609020204030204" pitchFamily="49" charset="0"/>
              </a:rPr>
              <a:t> </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a</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b</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indent="0">
              <a:buNone/>
            </a:pPr>
            <a:r>
              <a:rPr lang="en-US" altLang="en-US" sz="2000" dirty="0">
                <a:solidFill>
                  <a:srgbClr val="000000"/>
                </a:solidFill>
                <a:latin typeface="Consolas" panose="020B0609020204030204" pitchFamily="49" charset="0"/>
              </a:rPr>
              <a:t> </a:t>
            </a:r>
            <a:r>
              <a:rPr lang="en-US" altLang="en-US" sz="2000" dirty="0" smtClean="0">
                <a:solidFill>
                  <a:srgbClr val="000000"/>
                </a:solidFill>
                <a:latin typeface="Consolas" panose="020B0609020204030204" pitchFamily="49" charset="0"/>
              </a:rPr>
              <a:t>      </a:t>
            </a:r>
            <a:r>
              <a:rPr lang="en-US" altLang="en-US" sz="2000" dirty="0" smtClean="0">
                <a:solidFill>
                  <a:srgbClr val="0077AA"/>
                </a:solidFill>
                <a:latin typeface="Consolas" panose="020B0609020204030204" pitchFamily="49" charset="0"/>
              </a:rPr>
              <a:t>return</a:t>
            </a:r>
            <a:r>
              <a:rPr lang="en-US" altLang="en-US" sz="2000" dirty="0" smtClean="0">
                <a:solidFill>
                  <a:srgbClr val="000000"/>
                </a:solidFill>
                <a:latin typeface="Consolas" panose="020B0609020204030204" pitchFamily="49" charset="0"/>
              </a:rPr>
              <a:t> </a:t>
            </a:r>
            <a:r>
              <a:rPr lang="en-US" altLang="en-US" sz="2000" dirty="0">
                <a:solidFill>
                  <a:srgbClr val="000000"/>
                </a:solidFill>
                <a:latin typeface="Consolas" panose="020B0609020204030204" pitchFamily="49" charset="0"/>
              </a:rPr>
              <a:t>a </a:t>
            </a:r>
            <a:r>
              <a:rPr lang="en-US" altLang="en-US" sz="2000" dirty="0">
                <a:solidFill>
                  <a:srgbClr val="A67F59"/>
                </a:solidFill>
                <a:latin typeface="Consolas" panose="020B0609020204030204" pitchFamily="49" charset="0"/>
              </a:rPr>
              <a:t>+</a:t>
            </a:r>
            <a:r>
              <a:rPr lang="en-US" altLang="en-US" sz="2000" dirty="0">
                <a:solidFill>
                  <a:srgbClr val="000000"/>
                </a:solidFill>
                <a:latin typeface="Consolas" panose="020B0609020204030204" pitchFamily="49" charset="0"/>
              </a:rPr>
              <a:t> b</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indent="0">
              <a:buNone/>
            </a:pPr>
            <a:r>
              <a:rPr lang="en-US" altLang="en-US" sz="2000" dirty="0">
                <a:solidFill>
                  <a:srgbClr val="000000"/>
                </a:solidFill>
                <a:latin typeface="Consolas" panose="020B0609020204030204" pitchFamily="49" charset="0"/>
              </a:rPr>
              <a:t> </a:t>
            </a:r>
            <a:r>
              <a:rPr lang="en-US" altLang="en-US" sz="2000" dirty="0" smtClean="0">
                <a:solidFill>
                  <a:srgbClr val="000000"/>
                </a:solidFill>
                <a:latin typeface="Consolas" panose="020B0609020204030204" pitchFamily="49" charset="0"/>
              </a:rPr>
              <a:t>   </a:t>
            </a:r>
            <a:r>
              <a:rPr lang="en-US" altLang="en-US" sz="2000" dirty="0" smtClean="0">
                <a:solidFill>
                  <a:srgbClr val="999999"/>
                </a:solidFill>
                <a:latin typeface="Consolas" panose="020B0609020204030204" pitchFamily="49" charset="0"/>
              </a:rPr>
              <a:t>}</a:t>
            </a:r>
          </a:p>
          <a:p>
            <a:pPr marL="0" indent="0">
              <a:buNone/>
            </a:pPr>
            <a:r>
              <a:rPr lang="en-US" altLang="en-US" sz="2000" dirty="0" smtClean="0">
                <a:solidFill>
                  <a:srgbClr val="999999"/>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p>
          <a:p>
            <a:pPr marL="0" indent="0">
              <a:buNone/>
            </a:pPr>
            <a:r>
              <a:rPr lang="en-US" altLang="en-US" sz="2000" dirty="0" err="1" smtClean="0">
                <a:solidFill>
                  <a:srgbClr val="000000"/>
                </a:solidFill>
                <a:latin typeface="Consolas" panose="020B0609020204030204" pitchFamily="49" charset="0"/>
              </a:rPr>
              <a:t>module</a:t>
            </a:r>
            <a:r>
              <a:rPr lang="en-US" altLang="en-US" sz="2000" dirty="0" err="1" smtClean="0">
                <a:solidFill>
                  <a:srgbClr val="999999"/>
                </a:solidFill>
                <a:latin typeface="Consolas" panose="020B0609020204030204" pitchFamily="49" charset="0"/>
              </a:rPr>
              <a:t>.</a:t>
            </a:r>
            <a:r>
              <a:rPr lang="en-US" altLang="en-US" sz="2000" dirty="0" err="1" smtClean="0">
                <a:solidFill>
                  <a:srgbClr val="000000"/>
                </a:solidFill>
                <a:latin typeface="Consolas" panose="020B0609020204030204" pitchFamily="49" charset="0"/>
              </a:rPr>
              <a:t>exports</a:t>
            </a:r>
            <a:r>
              <a:rPr lang="en-US" altLang="en-US" sz="2000" dirty="0" smtClean="0">
                <a:solidFill>
                  <a:srgbClr val="000000"/>
                </a:solidFill>
                <a:latin typeface="Consolas" panose="020B0609020204030204" pitchFamily="49" charset="0"/>
              </a:rPr>
              <a:t> </a:t>
            </a:r>
            <a:r>
              <a:rPr lang="en-US" altLang="en-US" sz="2000" dirty="0">
                <a:solidFill>
                  <a:srgbClr val="A67F5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utils</a:t>
            </a:r>
            <a:r>
              <a:rPr lang="en-US" altLang="en-US" sz="2000" dirty="0" smtClean="0">
                <a:solidFill>
                  <a:srgbClr val="999999"/>
                </a:solidFill>
                <a:latin typeface="Consolas" panose="020B0609020204030204" pitchFamily="49" charset="0"/>
              </a:rPr>
              <a:t>;  // export the </a:t>
            </a:r>
            <a:r>
              <a:rPr lang="en-US" altLang="en-US" sz="2000" dirty="0" err="1" smtClean="0">
                <a:solidFill>
                  <a:srgbClr val="999999"/>
                </a:solidFill>
                <a:latin typeface="Consolas" panose="020B0609020204030204" pitchFamily="49" charset="0"/>
              </a:rPr>
              <a:t>utils</a:t>
            </a:r>
            <a:r>
              <a:rPr lang="en-US" altLang="en-US" sz="2000" dirty="0" smtClean="0">
                <a:solidFill>
                  <a:srgbClr val="999999"/>
                </a:solidFill>
                <a:latin typeface="Consolas" panose="020B0609020204030204" pitchFamily="49" charset="0"/>
              </a:rPr>
              <a:t> function</a:t>
            </a:r>
          </a:p>
          <a:p>
            <a:pPr marL="0" indent="0">
              <a:buNone/>
            </a:pPr>
            <a:endParaRPr lang="en-US" altLang="en-US" sz="2000" dirty="0" smtClean="0">
              <a:solidFill>
                <a:srgbClr val="999999"/>
              </a:solidFill>
              <a:latin typeface="Consolas" panose="020B0609020204030204" pitchFamily="49" charset="0"/>
            </a:endParaRPr>
          </a:p>
          <a:p>
            <a:r>
              <a:rPr lang="en-US" altLang="en-US" sz="2800" dirty="0" smtClean="0"/>
              <a:t>Then you can do this in app.js</a:t>
            </a:r>
            <a:endParaRPr lang="en-US" altLang="en-US" sz="2800" dirty="0" smtClean="0">
              <a:solidFill>
                <a:srgbClr val="999999"/>
              </a:solidFill>
              <a:latin typeface="Consolas" panose="020B0609020204030204" pitchFamily="49" charset="0"/>
            </a:endParaRPr>
          </a:p>
          <a:p>
            <a:pPr marL="0" indent="0">
              <a:buNone/>
            </a:pPr>
            <a:r>
              <a:rPr lang="en-US" altLang="en-US" sz="2000" dirty="0" err="1">
                <a:solidFill>
                  <a:srgbClr val="0077AA"/>
                </a:solidFill>
                <a:latin typeface="Consolas" panose="020B0609020204030204" pitchFamily="49" charset="0"/>
              </a:rPr>
              <a:t>var</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utils</a:t>
            </a:r>
            <a:r>
              <a:rPr lang="en-US" altLang="en-US" sz="2000" dirty="0">
                <a:solidFill>
                  <a:srgbClr val="000000"/>
                </a:solidFill>
                <a:latin typeface="Consolas" panose="020B0609020204030204" pitchFamily="49" charset="0"/>
              </a:rPr>
              <a:t> </a:t>
            </a:r>
            <a:r>
              <a:rPr lang="en-US" altLang="en-US" sz="2000" dirty="0">
                <a:solidFill>
                  <a:srgbClr val="A67F5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DD4A68"/>
                </a:solidFill>
                <a:latin typeface="Consolas" panose="020B0609020204030204" pitchFamily="49" charset="0"/>
              </a:rPr>
              <a:t>require</a:t>
            </a:r>
            <a:r>
              <a:rPr lang="en-US" altLang="en-US" sz="2000" dirty="0">
                <a:solidFill>
                  <a:srgbClr val="999999"/>
                </a:solidFill>
                <a:latin typeface="Consolas" panose="020B0609020204030204" pitchFamily="49" charset="0"/>
              </a:rPr>
              <a:t>(</a:t>
            </a:r>
            <a:r>
              <a:rPr lang="en-US" altLang="en-US" sz="2000" dirty="0">
                <a:solidFill>
                  <a:srgbClr val="669900"/>
                </a:solidFill>
                <a:latin typeface="Consolas" panose="020B0609020204030204" pitchFamily="49" charset="0"/>
              </a:rPr>
              <a:t>'./utils.js'</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indent="0">
              <a:buNone/>
            </a:pPr>
            <a:r>
              <a:rPr lang="en-US" altLang="en-US" sz="2000" dirty="0" smtClean="0">
                <a:solidFill>
                  <a:srgbClr val="000000"/>
                </a:solidFill>
                <a:latin typeface="Consolas" panose="020B0609020204030204" pitchFamily="49" charset="0"/>
              </a:rPr>
              <a:t>console</a:t>
            </a:r>
            <a:r>
              <a:rPr lang="en-US" altLang="en-US" sz="2000" dirty="0" smtClean="0">
                <a:solidFill>
                  <a:srgbClr val="999999"/>
                </a:solidFill>
                <a:latin typeface="Consolas" panose="020B0609020204030204" pitchFamily="49" charset="0"/>
              </a:rPr>
              <a:t>.</a:t>
            </a:r>
            <a:r>
              <a:rPr lang="en-US" altLang="en-US" sz="2000" dirty="0" smtClean="0">
                <a:solidFill>
                  <a:srgbClr val="DD4A68"/>
                </a:solidFill>
                <a:latin typeface="Consolas" panose="020B0609020204030204" pitchFamily="49" charset="0"/>
              </a:rPr>
              <a:t>log</a:t>
            </a:r>
            <a:r>
              <a:rPr lang="en-US" altLang="en-US" sz="2000" dirty="0">
                <a:solidFill>
                  <a:srgbClr val="999999"/>
                </a:solidFill>
                <a:latin typeface="Consolas" panose="020B0609020204030204" pitchFamily="49" charset="0"/>
              </a:rPr>
              <a:t>(</a:t>
            </a:r>
            <a:r>
              <a:rPr lang="en-US" altLang="en-US" sz="2000" dirty="0">
                <a:solidFill>
                  <a:srgbClr val="669900"/>
                </a:solidFill>
                <a:latin typeface="Consolas" panose="020B0609020204030204" pitchFamily="49" charset="0"/>
              </a:rPr>
              <a:t>'10 + 10 = '</a:t>
            </a:r>
            <a:r>
              <a:rPr lang="en-US" altLang="en-US" sz="2000" dirty="0">
                <a:solidFill>
                  <a:srgbClr val="000000"/>
                </a:solidFill>
                <a:latin typeface="Consolas" panose="020B0609020204030204" pitchFamily="49" charset="0"/>
              </a:rPr>
              <a:t> </a:t>
            </a:r>
            <a:r>
              <a:rPr lang="en-US" altLang="en-US" sz="2000" dirty="0">
                <a:solidFill>
                  <a:srgbClr val="A67F5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utils</a:t>
            </a:r>
            <a:r>
              <a:rPr lang="en-US" altLang="en-US" sz="2000" dirty="0" err="1">
                <a:solidFill>
                  <a:srgbClr val="999999"/>
                </a:solidFill>
                <a:latin typeface="Consolas" panose="020B0609020204030204" pitchFamily="49" charset="0"/>
              </a:rPr>
              <a:t>.</a:t>
            </a:r>
            <a:r>
              <a:rPr lang="en-US" altLang="en-US" sz="2000" dirty="0" err="1">
                <a:solidFill>
                  <a:srgbClr val="DD4A68"/>
                </a:solidFill>
                <a:latin typeface="Consolas" panose="020B0609020204030204" pitchFamily="49" charset="0"/>
              </a:rPr>
              <a:t>add</a:t>
            </a:r>
            <a:r>
              <a:rPr lang="en-US" altLang="en-US" sz="2000" dirty="0">
                <a:solidFill>
                  <a:srgbClr val="999999"/>
                </a:solidFill>
                <a:latin typeface="Consolas" panose="020B0609020204030204" pitchFamily="49" charset="0"/>
              </a:rPr>
              <a:t>(</a:t>
            </a:r>
            <a:r>
              <a:rPr lang="en-US" altLang="en-US" sz="2000" dirty="0">
                <a:solidFill>
                  <a:srgbClr val="990055"/>
                </a:solidFill>
                <a:latin typeface="Consolas" panose="020B0609020204030204" pitchFamily="49" charset="0"/>
              </a:rPr>
              <a:t>10</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990055"/>
                </a:solidFill>
                <a:latin typeface="Consolas" panose="020B0609020204030204" pitchFamily="49" charset="0"/>
              </a:rPr>
              <a:t>10</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endParaRPr lang="en-US" altLang="en-US" sz="4400" dirty="0">
              <a:latin typeface="Arial" panose="020B0604020202020204" pitchFamily="34" charset="0"/>
            </a:endParaRPr>
          </a:p>
          <a:p>
            <a:pPr marL="0" indent="0">
              <a:buNone/>
            </a:pPr>
            <a:endParaRPr lang="en-US" sz="2000" dirty="0"/>
          </a:p>
        </p:txBody>
      </p:sp>
    </p:spTree>
    <p:extLst>
      <p:ext uri="{BB962C8B-B14F-4D97-AF65-F5344CB8AC3E}">
        <p14:creationId xmlns:p14="http://schemas.microsoft.com/office/powerpoint/2010/main" val="230239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To make our app more useful</a:t>
            </a:r>
            <a:endParaRPr lang="en-US" sz="36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1- We can add more server routes with their own route JavaScript files, and their own jade view files</a:t>
            </a:r>
          </a:p>
          <a:p>
            <a:pPr lvl="1"/>
            <a:r>
              <a:rPr lang="en-US" dirty="0" smtClean="0"/>
              <a:t>Client moves through the app by executing code on client, and having a new view come down</a:t>
            </a:r>
          </a:p>
          <a:p>
            <a:pPr marL="0" indent="0">
              <a:buNone/>
            </a:pPr>
            <a:r>
              <a:rPr lang="en-US" dirty="0" smtClean="0"/>
              <a:t>Or</a:t>
            </a:r>
          </a:p>
          <a:p>
            <a:pPr marL="0" indent="0">
              <a:buNone/>
            </a:pPr>
            <a:endParaRPr lang="en-US" dirty="0" smtClean="0"/>
          </a:p>
          <a:p>
            <a:pPr marL="0" indent="0">
              <a:buNone/>
            </a:pPr>
            <a:r>
              <a:rPr lang="en-US" dirty="0" smtClean="0"/>
              <a:t>2- We can have a SPA, in which case our one page with one view, is broken into chunks. Almost everything comes down to the client in the first server hit</a:t>
            </a:r>
          </a:p>
          <a:p>
            <a:pPr lvl="1"/>
            <a:r>
              <a:rPr lang="en-US" dirty="0" smtClean="0"/>
              <a:t>Then the CLIENT code has its own local JS routing and page rendering, usually using a package like angular or </a:t>
            </a:r>
            <a:r>
              <a:rPr lang="en-US" dirty="0" err="1" smtClean="0"/>
              <a:t>jQwery</a:t>
            </a:r>
            <a:r>
              <a:rPr lang="en-US" dirty="0" smtClean="0"/>
              <a:t> Mobile.</a:t>
            </a:r>
          </a:p>
          <a:p>
            <a:pPr lvl="1"/>
            <a:r>
              <a:rPr lang="en-US" dirty="0" smtClean="0"/>
              <a:t>If it needs to deal with sever data based on what the user does on the client code, it makes ajax calls to the sever to push data up or pull data down, but does not pull down more “pages” or “views”</a:t>
            </a:r>
          </a:p>
          <a:p>
            <a:pPr marL="0" indent="0">
              <a:buNone/>
            </a:pPr>
            <a:endParaRPr lang="en-US" dirty="0" smtClean="0"/>
          </a:p>
          <a:p>
            <a:pPr marL="0" indent="0">
              <a:buNone/>
            </a:pPr>
            <a:r>
              <a:rPr lang="en-US" dirty="0" smtClean="0"/>
              <a:t>First we will explore and example of 1, then later, 2</a:t>
            </a:r>
            <a:endParaRPr lang="en-US" dirty="0"/>
          </a:p>
        </p:txBody>
      </p:sp>
    </p:spTree>
    <p:extLst>
      <p:ext uri="{BB962C8B-B14F-4D97-AF65-F5344CB8AC3E}">
        <p14:creationId xmlns:p14="http://schemas.microsoft.com/office/powerpoint/2010/main" val="389266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Need to install parts </a:t>
            </a:r>
          </a:p>
          <a:p>
            <a:pPr lvl="1"/>
            <a:r>
              <a:rPr lang="en-US" dirty="0" smtClean="0"/>
              <a:t>Node.js</a:t>
            </a:r>
          </a:p>
          <a:p>
            <a:pPr lvl="1"/>
            <a:r>
              <a:rPr lang="en-US" dirty="0" err="1" smtClean="0"/>
              <a:t>npm</a:t>
            </a:r>
            <a:r>
              <a:rPr lang="en-US" dirty="0" smtClean="0"/>
              <a:t> </a:t>
            </a:r>
            <a:r>
              <a:rPr lang="en-US" dirty="0"/>
              <a:t>– Node Package </a:t>
            </a:r>
            <a:r>
              <a:rPr lang="en-US" dirty="0" smtClean="0"/>
              <a:t>Manager</a:t>
            </a:r>
          </a:p>
          <a:p>
            <a:pPr lvl="1"/>
            <a:r>
              <a:rPr lang="en-US" dirty="0" smtClean="0"/>
              <a:t>Express generator </a:t>
            </a:r>
            <a:r>
              <a:rPr lang="en-US" dirty="0"/>
              <a:t>(a scaffolding app that creates a skeleton for express-driven sites</a:t>
            </a:r>
            <a:r>
              <a:rPr lang="en-US" dirty="0" smtClean="0"/>
              <a:t>.)</a:t>
            </a:r>
          </a:p>
          <a:p>
            <a:r>
              <a:rPr lang="en-US" dirty="0" smtClean="0"/>
              <a:t>Will use </a:t>
            </a:r>
            <a:r>
              <a:rPr lang="en-US" dirty="0"/>
              <a:t>Express and Jade, but not </a:t>
            </a:r>
            <a:r>
              <a:rPr lang="en-US" dirty="0" smtClean="0"/>
              <a:t>Stylus </a:t>
            </a:r>
            <a:r>
              <a:rPr lang="en-US" dirty="0"/>
              <a:t>CSS </a:t>
            </a:r>
            <a:r>
              <a:rPr lang="en-US" dirty="0" smtClean="0"/>
              <a:t>preprocessor, just using </a:t>
            </a:r>
            <a:r>
              <a:rPr lang="en-US" dirty="0"/>
              <a:t>straight </a:t>
            </a:r>
            <a:r>
              <a:rPr lang="en-US" dirty="0" smtClean="0"/>
              <a:t>CSS</a:t>
            </a:r>
          </a:p>
          <a:p>
            <a:r>
              <a:rPr lang="en-US" dirty="0" smtClean="0"/>
              <a:t>We use </a:t>
            </a:r>
            <a:r>
              <a:rPr lang="en-US" dirty="0"/>
              <a:t>Jade or another templating engine to </a:t>
            </a:r>
            <a:r>
              <a:rPr lang="en-US" dirty="0" smtClean="0"/>
              <a:t>allow us to easily insert data/ read data, from our HTML code to our JavaScript code with its </a:t>
            </a:r>
            <a:r>
              <a:rPr lang="en-US" dirty="0"/>
              <a:t>Node/Express-based data</a:t>
            </a:r>
          </a:p>
        </p:txBody>
      </p:sp>
      <p:sp>
        <p:nvSpPr>
          <p:cNvPr id="4" name="TextBox 3"/>
          <p:cNvSpPr txBox="1"/>
          <p:nvPr/>
        </p:nvSpPr>
        <p:spPr>
          <a:xfrm>
            <a:off x="5486400" y="1752600"/>
            <a:ext cx="3429000" cy="369332"/>
          </a:xfrm>
          <a:prstGeom prst="rect">
            <a:avLst/>
          </a:prstGeom>
          <a:noFill/>
        </p:spPr>
        <p:txBody>
          <a:bodyPr wrap="square" rtlCol="0">
            <a:spAutoFit/>
          </a:bodyPr>
          <a:lstStyle/>
          <a:p>
            <a:r>
              <a:rPr lang="en-US" dirty="0" smtClean="0"/>
              <a:t>Already done on my Linux image</a:t>
            </a:r>
            <a:endParaRPr lang="en-US" dirty="0"/>
          </a:p>
        </p:txBody>
      </p:sp>
      <p:cxnSp>
        <p:nvCxnSpPr>
          <p:cNvPr id="6" name="Straight Arrow Connector 5"/>
          <p:cNvCxnSpPr/>
          <p:nvPr/>
        </p:nvCxnSpPr>
        <p:spPr>
          <a:xfrm flipH="1">
            <a:off x="2514600" y="1981200"/>
            <a:ext cx="2971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1"/>
          </p:cNvCxnSpPr>
          <p:nvPr/>
        </p:nvCxnSpPr>
        <p:spPr>
          <a:xfrm flipH="1">
            <a:off x="5105400" y="1937266"/>
            <a:ext cx="381000" cy="57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1"/>
          </p:cNvCxnSpPr>
          <p:nvPr/>
        </p:nvCxnSpPr>
        <p:spPr>
          <a:xfrm>
            <a:off x="5486400" y="1937266"/>
            <a:ext cx="76200" cy="1034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72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project: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Get into a folder where you want the project  (maybe in a </a:t>
            </a:r>
            <a:r>
              <a:rPr lang="en-US" dirty="0" err="1" smtClean="0"/>
              <a:t>git</a:t>
            </a:r>
            <a:r>
              <a:rPr lang="en-US" dirty="0" smtClean="0"/>
              <a:t> controlled one.) create project called nodetest1</a:t>
            </a:r>
          </a:p>
          <a:p>
            <a:r>
              <a:rPr lang="en-US" dirty="0" smtClean="0"/>
              <a:t>cursor&gt; express nodetest1</a:t>
            </a:r>
          </a:p>
          <a:p>
            <a:pPr lvl="1"/>
            <a:r>
              <a:rPr lang="en-US" dirty="0" smtClean="0"/>
              <a:t>Builds a complete directory structure with some needed files.</a:t>
            </a:r>
          </a:p>
          <a:p>
            <a:pPr lvl="1"/>
            <a:r>
              <a:rPr lang="en-US" dirty="0" smtClean="0"/>
              <a:t>Including a file: </a:t>
            </a:r>
            <a:r>
              <a:rPr lang="en-US" dirty="0"/>
              <a:t> </a:t>
            </a:r>
            <a:r>
              <a:rPr lang="en-US" dirty="0" smtClean="0"/>
              <a:t> </a:t>
            </a:r>
            <a:r>
              <a:rPr lang="en-US" dirty="0" err="1" smtClean="0"/>
              <a:t>package.json</a:t>
            </a:r>
            <a:endParaRPr lang="en-US" dirty="0" smtClean="0"/>
          </a:p>
          <a:p>
            <a:pPr lvl="2"/>
            <a:r>
              <a:rPr lang="en-US" dirty="0" smtClean="0"/>
              <a:t>Which is a list for </a:t>
            </a:r>
            <a:r>
              <a:rPr lang="en-US" dirty="0" err="1" smtClean="0"/>
              <a:t>npm</a:t>
            </a:r>
            <a:r>
              <a:rPr lang="en-US" dirty="0" smtClean="0"/>
              <a:t> install to go fetch to fill in your app</a:t>
            </a:r>
          </a:p>
          <a:p>
            <a:r>
              <a:rPr lang="en-US" dirty="0" smtClean="0">
                <a:solidFill>
                  <a:srgbClr val="002060"/>
                </a:solidFill>
              </a:rPr>
              <a:t>Because in this app we will want to use mongo, we </a:t>
            </a:r>
            <a:r>
              <a:rPr lang="en-US" dirty="0">
                <a:solidFill>
                  <a:srgbClr val="002060"/>
                </a:solidFill>
              </a:rPr>
              <a:t>add  </a:t>
            </a:r>
            <a:endParaRPr lang="en-US" dirty="0" smtClean="0">
              <a:solidFill>
                <a:srgbClr val="002060"/>
              </a:solidFill>
            </a:endParaRPr>
          </a:p>
          <a:p>
            <a:pPr marL="800100" lvl="2" indent="0">
              <a:buNone/>
            </a:pPr>
            <a:r>
              <a:rPr lang="en-US" dirty="0" smtClean="0">
                <a:solidFill>
                  <a:srgbClr val="002060"/>
                </a:solidFill>
              </a:rPr>
              <a:t>"</a:t>
            </a:r>
            <a:r>
              <a:rPr lang="en-US" dirty="0" err="1">
                <a:solidFill>
                  <a:srgbClr val="002060"/>
                </a:solidFill>
              </a:rPr>
              <a:t>mongodb</a:t>
            </a:r>
            <a:r>
              <a:rPr lang="en-US" dirty="0">
                <a:solidFill>
                  <a:srgbClr val="002060"/>
                </a:solidFill>
              </a:rPr>
              <a:t>": "^1.4.4",</a:t>
            </a:r>
          </a:p>
          <a:p>
            <a:pPr marL="800100" lvl="2" indent="0">
              <a:buNone/>
            </a:pPr>
            <a:r>
              <a:rPr lang="en-US" dirty="0" smtClean="0">
                <a:solidFill>
                  <a:srgbClr val="002060"/>
                </a:solidFill>
              </a:rPr>
              <a:t>"</a:t>
            </a:r>
            <a:r>
              <a:rPr lang="en-US" dirty="0">
                <a:solidFill>
                  <a:srgbClr val="002060"/>
                </a:solidFill>
              </a:rPr>
              <a:t>monk": "^</a:t>
            </a:r>
            <a:r>
              <a:rPr lang="en-US" dirty="0" smtClean="0">
                <a:solidFill>
                  <a:srgbClr val="002060"/>
                </a:solidFill>
              </a:rPr>
              <a:t>1.0.1“</a:t>
            </a:r>
          </a:p>
          <a:p>
            <a:pPr lvl="1"/>
            <a:r>
              <a:rPr lang="en-US" dirty="0" smtClean="0">
                <a:solidFill>
                  <a:srgbClr val="002060"/>
                </a:solidFill>
              </a:rPr>
              <a:t>Which will cause that needed code to be added to </a:t>
            </a:r>
            <a:r>
              <a:rPr lang="en-US" smtClean="0">
                <a:solidFill>
                  <a:srgbClr val="002060"/>
                </a:solidFill>
              </a:rPr>
              <a:t>our project files. </a:t>
            </a:r>
            <a:r>
              <a:rPr lang="en-US" dirty="0" smtClean="0">
                <a:solidFill>
                  <a:srgbClr val="002060"/>
                </a:solidFill>
              </a:rPr>
              <a:t>These are older versions, but using newer versions risks incompatibilities.</a:t>
            </a:r>
            <a:endParaRPr lang="en-US" dirty="0">
              <a:solidFill>
                <a:srgbClr val="002060"/>
              </a:solidFill>
            </a:endParaRPr>
          </a:p>
        </p:txBody>
      </p:sp>
    </p:spTree>
    <p:extLst>
      <p:ext uri="{BB962C8B-B14F-4D97-AF65-F5344CB8AC3E}">
        <p14:creationId xmlns:p14="http://schemas.microsoft.com/office/powerpoint/2010/main" val="31801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cd to your </a:t>
            </a:r>
            <a:r>
              <a:rPr lang="en-US" sz="3200" dirty="0" smtClean="0"/>
              <a:t>express generator created nodetest1 </a:t>
            </a:r>
            <a:r>
              <a:rPr lang="en-US" sz="3200" dirty="0"/>
              <a:t>directory</a:t>
            </a:r>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2400" dirty="0" smtClean="0"/>
              <a:t>… \</a:t>
            </a:r>
            <a:r>
              <a:rPr lang="en-US" sz="2400" dirty="0"/>
              <a:t>nodetest1</a:t>
            </a:r>
            <a:r>
              <a:rPr lang="en-US" sz="2400" dirty="0" smtClean="0"/>
              <a:t>&gt; </a:t>
            </a:r>
            <a:r>
              <a:rPr lang="en-US" sz="2400" dirty="0" err="1" smtClean="0"/>
              <a:t>npm</a:t>
            </a:r>
            <a:r>
              <a:rPr lang="en-US" sz="2400" dirty="0" smtClean="0"/>
              <a:t> install</a:t>
            </a:r>
          </a:p>
          <a:p>
            <a:r>
              <a:rPr lang="en-US" sz="2400" dirty="0" smtClean="0"/>
              <a:t>Installs all the files needed from the web.</a:t>
            </a:r>
          </a:p>
          <a:p>
            <a:pPr marL="0" indent="0">
              <a:buNone/>
            </a:pPr>
            <a:endParaRPr lang="en-US" sz="2400" dirty="0" smtClean="0"/>
          </a:p>
          <a:p>
            <a:pPr marL="0" indent="0">
              <a:buNone/>
            </a:pPr>
            <a:r>
              <a:rPr lang="en-US" sz="2400" dirty="0" smtClean="0"/>
              <a:t>…\nodetest1&gt; </a:t>
            </a:r>
            <a:r>
              <a:rPr lang="en-US" sz="2400" dirty="0" err="1" smtClean="0"/>
              <a:t>npm</a:t>
            </a:r>
            <a:r>
              <a:rPr lang="en-US" sz="2400" dirty="0" smtClean="0"/>
              <a:t> start</a:t>
            </a:r>
          </a:p>
          <a:p>
            <a:r>
              <a:rPr lang="en-US" sz="2400" dirty="0" smtClean="0"/>
              <a:t>Start the web server running on your “server”</a:t>
            </a:r>
          </a:p>
          <a:p>
            <a:r>
              <a:rPr lang="en-US" sz="2400" dirty="0" smtClean="0"/>
              <a:t>Open </a:t>
            </a:r>
            <a:r>
              <a:rPr lang="en-US" sz="2400" dirty="0"/>
              <a:t>browser </a:t>
            </a:r>
            <a:r>
              <a:rPr lang="en-US" sz="2400" dirty="0" smtClean="0"/>
              <a:t>at location </a:t>
            </a:r>
            <a:r>
              <a:rPr lang="en-US" sz="2400" b="1" dirty="0" smtClean="0">
                <a:hlinkClick r:id="rId2"/>
              </a:rPr>
              <a:t>http</a:t>
            </a:r>
            <a:r>
              <a:rPr lang="en-US" sz="2400" b="1" dirty="0">
                <a:hlinkClick r:id="rId2"/>
              </a:rPr>
              <a:t>://</a:t>
            </a:r>
            <a:r>
              <a:rPr lang="en-US" sz="2400" b="1" dirty="0" smtClean="0">
                <a:hlinkClick r:id="rId2"/>
              </a:rPr>
              <a:t>localhost:3000</a:t>
            </a:r>
            <a:endParaRPr lang="en-US" sz="2400" b="1" dirty="0" smtClean="0"/>
          </a:p>
          <a:p>
            <a:r>
              <a:rPr lang="en-US" sz="2400" dirty="0"/>
              <a:t> </a:t>
            </a:r>
            <a:r>
              <a:rPr lang="en-US" sz="2400" dirty="0" smtClean="0"/>
              <a:t>Node is running with </a:t>
            </a:r>
            <a:r>
              <a:rPr lang="en-US" sz="2400" dirty="0"/>
              <a:t>the Express engine and </a:t>
            </a:r>
            <a:r>
              <a:rPr lang="en-US" sz="2400" dirty="0" smtClean="0"/>
              <a:t>the Jade </a:t>
            </a:r>
            <a:r>
              <a:rPr lang="en-US" sz="2400" dirty="0"/>
              <a:t>HTML </a:t>
            </a:r>
            <a:r>
              <a:rPr lang="en-US" sz="2400" dirty="0" smtClean="0"/>
              <a:t>preprocessor</a:t>
            </a:r>
          </a:p>
          <a:p>
            <a:r>
              <a:rPr lang="en-US" sz="2400" dirty="0" smtClean="0"/>
              <a:t>It is listening on port 3000 at that sever address, and since we didn’t type /</a:t>
            </a:r>
            <a:r>
              <a:rPr lang="en-US" sz="2400" dirty="0" err="1" smtClean="0"/>
              <a:t>showdata</a:t>
            </a:r>
            <a:r>
              <a:rPr lang="en-US" sz="2400" dirty="0" smtClean="0"/>
              <a:t> or /search, or whatever, it assumes just / which are site will map to “index”, as many web sites do.</a:t>
            </a:r>
            <a:r>
              <a:rPr lang="en-US" sz="2400" dirty="0"/>
              <a:t> </a:t>
            </a:r>
          </a:p>
        </p:txBody>
      </p:sp>
    </p:spTree>
    <p:extLst>
      <p:ext uri="{BB962C8B-B14F-4D97-AF65-F5344CB8AC3E}">
        <p14:creationId xmlns:p14="http://schemas.microsoft.com/office/powerpoint/2010/main" val="269125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Your client routes to server route /</a:t>
            </a:r>
            <a:endParaRPr lang="en-US" sz="3600" dirty="0"/>
          </a:p>
        </p:txBody>
      </p:sp>
      <p:sp>
        <p:nvSpPr>
          <p:cNvPr id="4" name="Content Placeholder 3"/>
          <p:cNvSpPr>
            <a:spLocks noGrp="1"/>
          </p:cNvSpPr>
          <p:nvPr>
            <p:ph idx="1"/>
          </p:nvPr>
        </p:nvSpPr>
        <p:spPr>
          <a:xfrm>
            <a:off x="142605" y="1295400"/>
            <a:ext cx="8229600" cy="2468563"/>
          </a:xfrm>
        </p:spPr>
        <p:txBody>
          <a:bodyPr/>
          <a:lstStyle/>
          <a:p>
            <a:r>
              <a:rPr lang="en-US" dirty="0" smtClean="0"/>
              <a:t>Express will execute the index </a:t>
            </a:r>
            <a:r>
              <a:rPr lang="en-US" dirty="0" err="1" smtClean="0"/>
              <a:t>js</a:t>
            </a:r>
            <a:r>
              <a:rPr lang="en-US" dirty="0" smtClean="0"/>
              <a:t> file</a:t>
            </a:r>
          </a:p>
          <a:p>
            <a:r>
              <a:rPr lang="en-US" dirty="0" smtClean="0"/>
              <a:t>Which will then render and return the index jade file</a:t>
            </a:r>
          </a:p>
          <a:p>
            <a:r>
              <a:rPr lang="en-US" dirty="0" smtClean="0"/>
              <a:t>All that is in that now is simple text, so you get</a:t>
            </a:r>
            <a:endParaRPr lang="en-US" dirty="0"/>
          </a:p>
        </p:txBody>
      </p:sp>
      <p:pic>
        <p:nvPicPr>
          <p:cNvPr id="7172" name="Picture 4" descr="Welcome to Express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5" y="4114800"/>
            <a:ext cx="5581650" cy="239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32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The server ran this file for a </a:t>
            </a:r>
            <a:r>
              <a:rPr lang="en-US" sz="3600" dirty="0" err="1" smtClean="0"/>
              <a:t>url</a:t>
            </a:r>
            <a:r>
              <a:rPr lang="en-US" sz="3600" dirty="0" smtClean="0"/>
              <a:t> of /</a:t>
            </a:r>
            <a:endParaRPr lang="en-US" sz="3600" dirty="0"/>
          </a:p>
        </p:txBody>
      </p:sp>
      <p:sp>
        <p:nvSpPr>
          <p:cNvPr id="3" name="Content Placeholder 2"/>
          <p:cNvSpPr>
            <a:spLocks noGrp="1"/>
          </p:cNvSpPr>
          <p:nvPr>
            <p:ph idx="1"/>
          </p:nvPr>
        </p:nvSpPr>
        <p:spPr>
          <a:xfrm>
            <a:off x="457200" y="1417638"/>
            <a:ext cx="8229600" cy="4708525"/>
          </a:xfrm>
        </p:spPr>
        <p:txBody>
          <a:bodyPr>
            <a:normAutofit/>
          </a:bodyPr>
          <a:lstStyle/>
          <a:p>
            <a:r>
              <a:rPr lang="en-US" cap="all" dirty="0" smtClean="0"/>
              <a:t>… </a:t>
            </a:r>
            <a:r>
              <a:rPr lang="en-US" dirty="0" smtClean="0"/>
              <a:t>\nodetest1\routes\index.js</a:t>
            </a:r>
          </a:p>
          <a:p>
            <a:pPr marL="0" indent="0">
              <a:buNone/>
            </a:pPr>
            <a:endParaRPr lang="en-US" sz="1800" dirty="0" smtClean="0"/>
          </a:p>
          <a:p>
            <a:pPr marL="0" indent="0">
              <a:buNone/>
            </a:pPr>
            <a:r>
              <a:rPr lang="en-US" altLang="en-US" sz="2000" dirty="0" err="1" smtClean="0">
                <a:solidFill>
                  <a:srgbClr val="000088"/>
                </a:solidFill>
                <a:latin typeface="Consolas" panose="020B0609020204030204" pitchFamily="49" charset="0"/>
              </a:rPr>
              <a:t>var</a:t>
            </a:r>
            <a:r>
              <a:rPr lang="en-US" altLang="en-US" sz="2000" dirty="0" smtClean="0">
                <a:solidFill>
                  <a:srgbClr val="000000"/>
                </a:solidFill>
                <a:latin typeface="Consolas" panose="020B0609020204030204" pitchFamily="49" charset="0"/>
              </a:rPr>
              <a:t> </a:t>
            </a:r>
            <a:r>
              <a:rPr lang="en-US" altLang="en-US" sz="2000" dirty="0">
                <a:solidFill>
                  <a:srgbClr val="000000"/>
                </a:solidFill>
                <a:latin typeface="Consolas" panose="020B0609020204030204" pitchFamily="49" charset="0"/>
              </a:rPr>
              <a:t>express </a:t>
            </a:r>
            <a:r>
              <a:rPr lang="en-US" altLang="en-US" sz="2000" dirty="0">
                <a:solidFill>
                  <a:srgbClr val="666600"/>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000088"/>
                </a:solidFill>
                <a:latin typeface="Consolas" panose="020B0609020204030204" pitchFamily="49" charset="0"/>
              </a:rPr>
              <a:t>require</a:t>
            </a:r>
            <a:r>
              <a:rPr lang="en-US" altLang="en-US" sz="2000" dirty="0">
                <a:solidFill>
                  <a:srgbClr val="666600"/>
                </a:solidFill>
                <a:latin typeface="Consolas" panose="020B0609020204030204" pitchFamily="49" charset="0"/>
              </a:rPr>
              <a:t>(</a:t>
            </a:r>
            <a:r>
              <a:rPr lang="en-US" altLang="en-US" sz="2000" dirty="0">
                <a:solidFill>
                  <a:srgbClr val="008800"/>
                </a:solidFill>
                <a:latin typeface="Consolas" panose="020B0609020204030204" pitchFamily="49" charset="0"/>
              </a:rPr>
              <a:t>'express'</a:t>
            </a:r>
            <a:r>
              <a:rPr lang="en-US" altLang="en-US" sz="2000" dirty="0">
                <a:solidFill>
                  <a:srgbClr val="666600"/>
                </a:solidFill>
                <a:latin typeface="Consolas" panose="020B0609020204030204" pitchFamily="49" charset="0"/>
              </a:rPr>
              <a:t>);</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indent="0">
              <a:buNone/>
            </a:pPr>
            <a:r>
              <a:rPr lang="en-US" altLang="en-US" sz="2000" dirty="0" err="1" smtClean="0">
                <a:solidFill>
                  <a:srgbClr val="000088"/>
                </a:solidFill>
                <a:latin typeface="Consolas" panose="020B0609020204030204" pitchFamily="49" charset="0"/>
              </a:rPr>
              <a:t>var</a:t>
            </a:r>
            <a:r>
              <a:rPr lang="en-US" altLang="en-US" sz="2000" dirty="0" smtClean="0">
                <a:solidFill>
                  <a:srgbClr val="000000"/>
                </a:solidFill>
                <a:latin typeface="Consolas" panose="020B0609020204030204" pitchFamily="49" charset="0"/>
              </a:rPr>
              <a:t> </a:t>
            </a:r>
            <a:r>
              <a:rPr lang="en-US" altLang="en-US" sz="2000" dirty="0">
                <a:solidFill>
                  <a:srgbClr val="000000"/>
                </a:solidFill>
                <a:latin typeface="Consolas" panose="020B0609020204030204" pitchFamily="49" charset="0"/>
              </a:rPr>
              <a:t>router </a:t>
            </a:r>
            <a:r>
              <a:rPr lang="en-US" altLang="en-US" sz="2000" dirty="0">
                <a:solidFill>
                  <a:srgbClr val="666600"/>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express</a:t>
            </a:r>
            <a:r>
              <a:rPr lang="en-US" altLang="en-US" sz="2000" dirty="0" err="1">
                <a:solidFill>
                  <a:srgbClr val="666600"/>
                </a:solidFill>
                <a:latin typeface="Consolas" panose="020B0609020204030204" pitchFamily="49" charset="0"/>
              </a:rPr>
              <a:t>.</a:t>
            </a:r>
            <a:r>
              <a:rPr lang="en-US" altLang="en-US" sz="2000" dirty="0" err="1">
                <a:solidFill>
                  <a:srgbClr val="660066"/>
                </a:solidFill>
                <a:latin typeface="Consolas" panose="020B0609020204030204" pitchFamily="49" charset="0"/>
              </a:rPr>
              <a:t>Router</a:t>
            </a:r>
            <a:r>
              <a:rPr lang="en-US" altLang="en-US" sz="2000" dirty="0">
                <a:solidFill>
                  <a:srgbClr val="666600"/>
                </a:solidFill>
                <a:latin typeface="Consolas" panose="020B0609020204030204" pitchFamily="49" charset="0"/>
              </a:rPr>
              <a:t>();</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indent="0">
              <a:buNone/>
            </a:pPr>
            <a:endParaRPr lang="en-US" altLang="en-US" sz="2000" dirty="0">
              <a:solidFill>
                <a:srgbClr val="000000"/>
              </a:solidFill>
              <a:latin typeface="Consolas" panose="020B0609020204030204" pitchFamily="49" charset="0"/>
            </a:endParaRPr>
          </a:p>
          <a:p>
            <a:pPr marL="0" indent="0">
              <a:buNone/>
            </a:pPr>
            <a:r>
              <a:rPr lang="en-US" altLang="en-US" sz="2000" dirty="0" smtClean="0">
                <a:solidFill>
                  <a:srgbClr val="880000"/>
                </a:solidFill>
                <a:latin typeface="Consolas" panose="020B0609020204030204" pitchFamily="49" charset="0"/>
              </a:rPr>
              <a:t>/* </a:t>
            </a:r>
            <a:r>
              <a:rPr lang="en-US" altLang="en-US" sz="2000" dirty="0">
                <a:solidFill>
                  <a:srgbClr val="880000"/>
                </a:solidFill>
                <a:latin typeface="Consolas" panose="020B0609020204030204" pitchFamily="49" charset="0"/>
              </a:rPr>
              <a:t>GET </a:t>
            </a:r>
            <a:r>
              <a:rPr lang="en-US" altLang="en-US" sz="2000" dirty="0" smtClean="0">
                <a:solidFill>
                  <a:srgbClr val="880000"/>
                </a:solidFill>
                <a:latin typeface="Consolas" panose="020B0609020204030204" pitchFamily="49" charset="0"/>
              </a:rPr>
              <a:t>home, index, default </a:t>
            </a:r>
            <a:r>
              <a:rPr lang="en-US" altLang="en-US" sz="2000" dirty="0">
                <a:solidFill>
                  <a:srgbClr val="880000"/>
                </a:solidFill>
                <a:latin typeface="Consolas" panose="020B0609020204030204" pitchFamily="49" charset="0"/>
              </a:rPr>
              <a:t>page</a:t>
            </a:r>
            <a:r>
              <a:rPr lang="en-US" altLang="en-US" sz="2000" dirty="0" smtClean="0">
                <a:solidFill>
                  <a:srgbClr val="880000"/>
                </a:solidFill>
                <a:latin typeface="Consolas" panose="020B0609020204030204" pitchFamily="49" charset="0"/>
              </a:rPr>
              <a:t>. /  </a:t>
            </a:r>
            <a:r>
              <a:rPr lang="en-US" altLang="en-US" sz="2000" dirty="0">
                <a:solidFill>
                  <a:srgbClr val="880000"/>
                </a:solidFill>
                <a:latin typeface="Consolas" panose="020B0609020204030204" pitchFamily="49" charset="0"/>
              </a:rPr>
              <a:t>*/</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indent="0">
              <a:buNone/>
            </a:pPr>
            <a:r>
              <a:rPr lang="en-US" altLang="en-US" sz="2000" dirty="0" err="1" smtClean="0">
                <a:solidFill>
                  <a:srgbClr val="000000"/>
                </a:solidFill>
                <a:latin typeface="Consolas" panose="020B0609020204030204" pitchFamily="49" charset="0"/>
              </a:rPr>
              <a:t>router</a:t>
            </a:r>
            <a:r>
              <a:rPr lang="en-US" altLang="en-US" sz="2000" dirty="0" err="1" smtClean="0">
                <a:solidFill>
                  <a:srgbClr val="666600"/>
                </a:solidFill>
                <a:latin typeface="Consolas" panose="020B0609020204030204" pitchFamily="49" charset="0"/>
              </a:rPr>
              <a:t>.</a:t>
            </a:r>
            <a:r>
              <a:rPr lang="en-US" altLang="en-US" sz="2000" dirty="0" err="1" smtClean="0">
                <a:solidFill>
                  <a:srgbClr val="000088"/>
                </a:solidFill>
                <a:latin typeface="Consolas" panose="020B0609020204030204" pitchFamily="49" charset="0"/>
              </a:rPr>
              <a:t>get</a:t>
            </a:r>
            <a:r>
              <a:rPr lang="en-US" altLang="en-US" sz="2000" dirty="0">
                <a:solidFill>
                  <a:srgbClr val="666600"/>
                </a:solidFill>
                <a:latin typeface="Consolas" panose="020B0609020204030204" pitchFamily="49" charset="0"/>
              </a:rPr>
              <a:t>(</a:t>
            </a:r>
            <a:r>
              <a:rPr lang="en-US" altLang="en-US" sz="2000" dirty="0">
                <a:solidFill>
                  <a:srgbClr val="008800"/>
                </a:solidFill>
                <a:latin typeface="Consolas" panose="020B0609020204030204" pitchFamily="49" charset="0"/>
              </a:rPr>
              <a:t>'/'</a:t>
            </a:r>
            <a:r>
              <a:rPr lang="en-US" altLang="en-US" sz="2000" dirty="0">
                <a:solidFill>
                  <a:srgbClr val="666600"/>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000088"/>
                </a:solidFill>
                <a:latin typeface="Consolas" panose="020B0609020204030204" pitchFamily="49" charset="0"/>
              </a:rPr>
              <a:t>function</a:t>
            </a:r>
            <a:r>
              <a:rPr lang="en-US" altLang="en-US" sz="2000" dirty="0">
                <a:solidFill>
                  <a:srgbClr val="666600"/>
                </a:solidFill>
                <a:latin typeface="Consolas" panose="020B0609020204030204" pitchFamily="49" charset="0"/>
              </a:rPr>
              <a:t>(</a:t>
            </a:r>
            <a:r>
              <a:rPr lang="en-US" altLang="en-US" sz="2000" dirty="0" err="1">
                <a:solidFill>
                  <a:srgbClr val="000000"/>
                </a:solidFill>
                <a:latin typeface="Consolas" panose="020B0609020204030204" pitchFamily="49" charset="0"/>
              </a:rPr>
              <a:t>req</a:t>
            </a:r>
            <a:r>
              <a:rPr lang="en-US" altLang="en-US" sz="2000" dirty="0">
                <a:solidFill>
                  <a:srgbClr val="666600"/>
                </a:solidFill>
                <a:latin typeface="Consolas" panose="020B0609020204030204" pitchFamily="49" charset="0"/>
              </a:rPr>
              <a:t>,</a:t>
            </a:r>
            <a:r>
              <a:rPr lang="en-US" altLang="en-US" sz="2000" dirty="0">
                <a:solidFill>
                  <a:srgbClr val="000000"/>
                </a:solidFill>
                <a:latin typeface="Consolas" panose="020B0609020204030204" pitchFamily="49" charset="0"/>
              </a:rPr>
              <a:t> res</a:t>
            </a:r>
            <a:r>
              <a:rPr lang="en-US" altLang="en-US" sz="2000" dirty="0">
                <a:solidFill>
                  <a:srgbClr val="666600"/>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666600"/>
                </a:solidFill>
                <a:latin typeface="Consolas" panose="020B0609020204030204" pitchFamily="49" charset="0"/>
              </a:rPr>
              <a:t>{</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indent="0">
              <a:buNone/>
            </a:pPr>
            <a:r>
              <a:rPr lang="en-US" altLang="en-US" sz="2000" dirty="0">
                <a:solidFill>
                  <a:srgbClr val="000000"/>
                </a:solidFill>
                <a:latin typeface="Consolas" panose="020B0609020204030204" pitchFamily="49" charset="0"/>
              </a:rPr>
              <a:t> </a:t>
            </a:r>
            <a:r>
              <a:rPr lang="en-US" altLang="en-US" sz="2000" dirty="0" smtClean="0">
                <a:solidFill>
                  <a:srgbClr val="000000"/>
                </a:solidFill>
                <a:latin typeface="Consolas" panose="020B0609020204030204" pitchFamily="49" charset="0"/>
              </a:rPr>
              <a:t>   </a:t>
            </a:r>
            <a:r>
              <a:rPr lang="en-US" altLang="en-US" sz="2000" dirty="0" err="1" smtClean="0">
                <a:solidFill>
                  <a:srgbClr val="000000"/>
                </a:solidFill>
                <a:latin typeface="Consolas" panose="020B0609020204030204" pitchFamily="49" charset="0"/>
              </a:rPr>
              <a:t>res</a:t>
            </a:r>
            <a:r>
              <a:rPr lang="en-US" altLang="en-US" sz="2000" dirty="0" err="1" smtClean="0">
                <a:solidFill>
                  <a:srgbClr val="666600"/>
                </a:solidFill>
                <a:latin typeface="Consolas" panose="020B0609020204030204" pitchFamily="49" charset="0"/>
              </a:rPr>
              <a:t>.</a:t>
            </a:r>
            <a:r>
              <a:rPr lang="en-US" altLang="en-US" sz="2000" dirty="0" err="1" smtClean="0">
                <a:solidFill>
                  <a:srgbClr val="000000"/>
                </a:solidFill>
                <a:latin typeface="Consolas" panose="020B0609020204030204" pitchFamily="49" charset="0"/>
              </a:rPr>
              <a:t>render</a:t>
            </a:r>
            <a:r>
              <a:rPr lang="en-US" altLang="en-US" sz="2000" dirty="0">
                <a:solidFill>
                  <a:srgbClr val="666600"/>
                </a:solidFill>
                <a:latin typeface="Consolas" panose="020B0609020204030204" pitchFamily="49" charset="0"/>
              </a:rPr>
              <a:t>(</a:t>
            </a:r>
            <a:r>
              <a:rPr lang="en-US" altLang="en-US" sz="2000" dirty="0">
                <a:solidFill>
                  <a:srgbClr val="008800"/>
                </a:solidFill>
                <a:latin typeface="Consolas" panose="020B0609020204030204" pitchFamily="49" charset="0"/>
              </a:rPr>
              <a:t>'index'</a:t>
            </a:r>
            <a:r>
              <a:rPr lang="en-US" altLang="en-US" sz="2000" dirty="0">
                <a:solidFill>
                  <a:srgbClr val="666600"/>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666600"/>
                </a:solidFill>
                <a:latin typeface="Consolas" panose="020B0609020204030204" pitchFamily="49" charset="0"/>
              </a:rPr>
              <a:t>{</a:t>
            </a:r>
            <a:r>
              <a:rPr lang="en-US" altLang="en-US" sz="2000" dirty="0">
                <a:solidFill>
                  <a:srgbClr val="000000"/>
                </a:solidFill>
                <a:latin typeface="Consolas" panose="020B0609020204030204" pitchFamily="49" charset="0"/>
              </a:rPr>
              <a:t> title</a:t>
            </a:r>
            <a:r>
              <a:rPr lang="en-US" altLang="en-US" sz="2000" dirty="0">
                <a:solidFill>
                  <a:srgbClr val="666600"/>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008800"/>
                </a:solidFill>
                <a:latin typeface="Consolas" panose="020B0609020204030204" pitchFamily="49" charset="0"/>
              </a:rPr>
              <a:t>'Express'</a:t>
            </a:r>
            <a:r>
              <a:rPr lang="en-US" altLang="en-US" sz="2000" dirty="0">
                <a:solidFill>
                  <a:srgbClr val="000000"/>
                </a:solidFill>
                <a:latin typeface="Consolas" panose="020B0609020204030204" pitchFamily="49" charset="0"/>
              </a:rPr>
              <a:t> </a:t>
            </a:r>
            <a:r>
              <a:rPr lang="en-US" altLang="en-US" sz="2000" dirty="0">
                <a:solidFill>
                  <a:srgbClr val="666600"/>
                </a:solidFill>
                <a:latin typeface="Consolas" panose="020B0609020204030204" pitchFamily="49" charset="0"/>
              </a:rPr>
              <a:t>});</a:t>
            </a:r>
            <a:r>
              <a:rPr lang="en-US" altLang="en-US" sz="2000" dirty="0">
                <a:solidFill>
                  <a:srgbClr val="000000"/>
                </a:solidFill>
                <a:latin typeface="Consolas" panose="020B0609020204030204" pitchFamily="49" charset="0"/>
              </a:rPr>
              <a:t> </a:t>
            </a:r>
            <a:endParaRPr lang="en-US" altLang="en-US" sz="2000" dirty="0" smtClean="0">
              <a:solidFill>
                <a:srgbClr val="000000"/>
              </a:solidFill>
              <a:latin typeface="Consolas" panose="020B0609020204030204" pitchFamily="49" charset="0"/>
            </a:endParaRPr>
          </a:p>
          <a:p>
            <a:pPr marL="0" indent="0">
              <a:buNone/>
            </a:pPr>
            <a:r>
              <a:rPr lang="en-US" altLang="en-US" sz="1800" dirty="0" smtClean="0">
                <a:solidFill>
                  <a:srgbClr val="880000"/>
                </a:solidFill>
                <a:latin typeface="Consolas" panose="020B0609020204030204" pitchFamily="49" charset="0"/>
              </a:rPr>
              <a:t>//render the </a:t>
            </a:r>
            <a:r>
              <a:rPr lang="en-US" altLang="en-US" sz="1800" dirty="0" err="1" smtClean="0">
                <a:solidFill>
                  <a:srgbClr val="880000"/>
                </a:solidFill>
                <a:latin typeface="Consolas" panose="020B0609020204030204" pitchFamily="49" charset="0"/>
              </a:rPr>
              <a:t>index.jade</a:t>
            </a:r>
            <a:r>
              <a:rPr lang="en-US" altLang="en-US" sz="1800" dirty="0" smtClean="0">
                <a:solidFill>
                  <a:srgbClr val="880000"/>
                </a:solidFill>
                <a:latin typeface="Consolas" panose="020B0609020204030204" pitchFamily="49" charset="0"/>
              </a:rPr>
              <a:t> page and set it’s title value to Express</a:t>
            </a:r>
            <a:endParaRPr lang="en-US" altLang="en-US" sz="1800" dirty="0" smtClean="0">
              <a:solidFill>
                <a:srgbClr val="000000"/>
              </a:solidFill>
              <a:latin typeface="Consolas" panose="020B0609020204030204" pitchFamily="49" charset="0"/>
            </a:endParaRPr>
          </a:p>
          <a:p>
            <a:pPr marL="0" indent="0">
              <a:buNone/>
            </a:pPr>
            <a:r>
              <a:rPr lang="en-US" altLang="en-US" sz="2000" dirty="0" smtClean="0">
                <a:solidFill>
                  <a:srgbClr val="666600"/>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p>
          <a:p>
            <a:pPr marL="0" indent="0">
              <a:buNone/>
            </a:pPr>
            <a:endParaRPr lang="en-US" altLang="en-US" sz="2000" dirty="0">
              <a:solidFill>
                <a:srgbClr val="000000"/>
              </a:solidFill>
              <a:latin typeface="Consolas" panose="020B0609020204030204" pitchFamily="49" charset="0"/>
            </a:endParaRPr>
          </a:p>
          <a:p>
            <a:pPr marL="0" indent="0">
              <a:buNone/>
            </a:pPr>
            <a:r>
              <a:rPr lang="en-US" altLang="en-US" sz="2000" dirty="0" err="1" smtClean="0">
                <a:solidFill>
                  <a:srgbClr val="000088"/>
                </a:solidFill>
                <a:latin typeface="Consolas" panose="020B0609020204030204" pitchFamily="49" charset="0"/>
              </a:rPr>
              <a:t>module</a:t>
            </a:r>
            <a:r>
              <a:rPr lang="en-US" altLang="en-US" sz="2000" dirty="0" err="1" smtClean="0">
                <a:solidFill>
                  <a:srgbClr val="666600"/>
                </a:solidFill>
                <a:latin typeface="Consolas" panose="020B0609020204030204" pitchFamily="49" charset="0"/>
              </a:rPr>
              <a:t>.</a:t>
            </a:r>
            <a:r>
              <a:rPr lang="en-US" altLang="en-US" sz="2000" dirty="0" err="1" smtClean="0">
                <a:solidFill>
                  <a:srgbClr val="000000"/>
                </a:solidFill>
                <a:latin typeface="Consolas" panose="020B0609020204030204" pitchFamily="49" charset="0"/>
              </a:rPr>
              <a:t>exports</a:t>
            </a:r>
            <a:r>
              <a:rPr lang="en-US" altLang="en-US" sz="2000" dirty="0" smtClean="0">
                <a:solidFill>
                  <a:srgbClr val="000000"/>
                </a:solidFill>
                <a:latin typeface="Consolas" panose="020B0609020204030204" pitchFamily="49" charset="0"/>
              </a:rPr>
              <a:t> </a:t>
            </a:r>
            <a:r>
              <a:rPr lang="en-US" altLang="en-US" sz="2000" dirty="0" smtClean="0">
                <a:solidFill>
                  <a:srgbClr val="666600"/>
                </a:solidFill>
                <a:latin typeface="Consolas" panose="020B0609020204030204" pitchFamily="49" charset="0"/>
              </a:rPr>
              <a:t>=</a:t>
            </a:r>
            <a:r>
              <a:rPr lang="en-US" altLang="en-US" sz="2000" dirty="0" smtClean="0">
                <a:solidFill>
                  <a:srgbClr val="000000"/>
                </a:solidFill>
                <a:latin typeface="Consolas" panose="020B0609020204030204" pitchFamily="49" charset="0"/>
              </a:rPr>
              <a:t> router</a:t>
            </a:r>
            <a:r>
              <a:rPr lang="en-US" altLang="en-US" sz="2000" dirty="0" smtClean="0">
                <a:solidFill>
                  <a:srgbClr val="666600"/>
                </a:solidFill>
                <a:latin typeface="Consolas" panose="020B0609020204030204" pitchFamily="49" charset="0"/>
              </a:rPr>
              <a:t>;</a:t>
            </a:r>
            <a:r>
              <a:rPr lang="en-US" altLang="en-US" sz="2000" dirty="0" smtClean="0"/>
              <a:t> </a:t>
            </a:r>
            <a:r>
              <a:rPr lang="en-US" altLang="en-US" sz="1600" dirty="0" smtClean="0">
                <a:solidFill>
                  <a:srgbClr val="880000"/>
                </a:solidFill>
                <a:latin typeface="Consolas" panose="020B0609020204030204" pitchFamily="49" charset="0"/>
              </a:rPr>
              <a:t>//export </a:t>
            </a:r>
            <a:r>
              <a:rPr lang="en-US" altLang="en-US" sz="1600" dirty="0">
                <a:solidFill>
                  <a:srgbClr val="880000"/>
                </a:solidFill>
                <a:latin typeface="Consolas" panose="020B0609020204030204" pitchFamily="49" charset="0"/>
              </a:rPr>
              <a:t>router function back to </a:t>
            </a:r>
            <a:r>
              <a:rPr lang="en-US" altLang="en-US" sz="1600" dirty="0" smtClean="0">
                <a:solidFill>
                  <a:srgbClr val="880000"/>
                </a:solidFill>
                <a:latin typeface="Consolas" panose="020B0609020204030204" pitchFamily="49" charset="0"/>
              </a:rPr>
              <a:t> </a:t>
            </a:r>
            <a:r>
              <a:rPr lang="en-US" altLang="en-US" sz="1600" dirty="0">
                <a:solidFill>
                  <a:srgbClr val="880000"/>
                </a:solidFill>
                <a:latin typeface="Consolas" panose="020B0609020204030204" pitchFamily="49" charset="0"/>
              </a:rPr>
              <a:t>app</a:t>
            </a:r>
          </a:p>
          <a:p>
            <a:pPr marL="0" indent="0">
              <a:buNone/>
            </a:pPr>
            <a:endParaRPr lang="en-US" dirty="0"/>
          </a:p>
        </p:txBody>
      </p:sp>
      <p:cxnSp>
        <p:nvCxnSpPr>
          <p:cNvPr id="6" name="Straight Arrow Connector 5"/>
          <p:cNvCxnSpPr/>
          <p:nvPr/>
        </p:nvCxnSpPr>
        <p:spPr>
          <a:xfrm flipH="1">
            <a:off x="1143000" y="2971800"/>
            <a:ext cx="2286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4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index.jade</a:t>
            </a:r>
            <a:endParaRPr lang="en-US" sz="3600" dirty="0"/>
          </a:p>
        </p:txBody>
      </p:sp>
      <p:sp>
        <p:nvSpPr>
          <p:cNvPr id="3" name="Content Placeholder 2"/>
          <p:cNvSpPr>
            <a:spLocks noGrp="1"/>
          </p:cNvSpPr>
          <p:nvPr>
            <p:ph idx="1"/>
          </p:nvPr>
        </p:nvSpPr>
        <p:spPr/>
        <p:txBody>
          <a:bodyPr>
            <a:normAutofit/>
          </a:bodyPr>
          <a:lstStyle/>
          <a:p>
            <a:pPr marL="0" indent="0">
              <a:buNone/>
            </a:pPr>
            <a:r>
              <a:rPr lang="en-US" altLang="en-US" sz="2400" dirty="0">
                <a:solidFill>
                  <a:srgbClr val="000088"/>
                </a:solidFill>
                <a:latin typeface="Consolas" panose="020B0609020204030204" pitchFamily="49" charset="0"/>
              </a:rPr>
              <a:t>extends</a:t>
            </a:r>
            <a:r>
              <a:rPr lang="en-US" altLang="en-US" sz="2400" dirty="0">
                <a:solidFill>
                  <a:srgbClr val="000000"/>
                </a:solidFill>
                <a:latin typeface="Consolas" panose="020B0609020204030204" pitchFamily="49" charset="0"/>
              </a:rPr>
              <a:t> </a:t>
            </a:r>
            <a:r>
              <a:rPr lang="en-US" altLang="en-US" sz="2400" dirty="0" smtClean="0">
                <a:solidFill>
                  <a:srgbClr val="000000"/>
                </a:solidFill>
                <a:latin typeface="Consolas" panose="020B0609020204030204" pitchFamily="49" charset="0"/>
              </a:rPr>
              <a:t>layout </a:t>
            </a:r>
            <a:r>
              <a:rPr lang="en-US" altLang="en-US" sz="2400" dirty="0" smtClean="0">
                <a:solidFill>
                  <a:srgbClr val="880000"/>
                </a:solidFill>
                <a:latin typeface="Consolas" panose="020B0609020204030204" pitchFamily="49" charset="0"/>
              </a:rPr>
              <a:t>//uses </a:t>
            </a:r>
            <a:r>
              <a:rPr lang="en-US" altLang="en-US" sz="2400" dirty="0" err="1" smtClean="0">
                <a:solidFill>
                  <a:srgbClr val="880000"/>
                </a:solidFill>
                <a:latin typeface="Consolas" panose="020B0609020204030204" pitchFamily="49" charset="0"/>
              </a:rPr>
              <a:t>layout.jade</a:t>
            </a:r>
            <a:r>
              <a:rPr lang="en-US" altLang="en-US" sz="2400" dirty="0" smtClean="0">
                <a:solidFill>
                  <a:srgbClr val="880000"/>
                </a:solidFill>
                <a:latin typeface="Consolas" panose="020B0609020204030204" pitchFamily="49" charset="0"/>
              </a:rPr>
              <a:t> </a:t>
            </a:r>
            <a:r>
              <a:rPr lang="en-US" altLang="en-US" sz="2400" dirty="0">
                <a:solidFill>
                  <a:srgbClr val="880000"/>
                </a:solidFill>
                <a:latin typeface="Consolas" panose="020B0609020204030204" pitchFamily="49" charset="0"/>
              </a:rPr>
              <a:t>as </a:t>
            </a:r>
            <a:r>
              <a:rPr lang="en-US" altLang="en-US" sz="2400" dirty="0" smtClean="0">
                <a:solidFill>
                  <a:srgbClr val="880000"/>
                </a:solidFill>
                <a:latin typeface="Consolas" panose="020B0609020204030204" pitchFamily="49" charset="0"/>
              </a:rPr>
              <a:t>template </a:t>
            </a:r>
            <a:endParaRPr lang="en-US" altLang="en-US" sz="2400" dirty="0" smtClean="0">
              <a:solidFill>
                <a:srgbClr val="000000"/>
              </a:solidFill>
              <a:latin typeface="Consolas" panose="020B0609020204030204" pitchFamily="49" charset="0"/>
            </a:endParaRPr>
          </a:p>
          <a:p>
            <a:pPr marL="0" indent="0">
              <a:buNone/>
            </a:pPr>
            <a:r>
              <a:rPr lang="en-US" altLang="en-US" sz="2400" dirty="0" smtClean="0">
                <a:solidFill>
                  <a:srgbClr val="000000"/>
                </a:solidFill>
                <a:latin typeface="Consolas" panose="020B0609020204030204" pitchFamily="49" charset="0"/>
              </a:rPr>
              <a:t>    block content</a:t>
            </a:r>
          </a:p>
          <a:p>
            <a:pPr marL="0" indent="0">
              <a:buNone/>
            </a:pPr>
            <a:r>
              <a:rPr lang="en-US" altLang="en-US" sz="2400" dirty="0" smtClean="0">
                <a:solidFill>
                  <a:srgbClr val="880000"/>
                </a:solidFill>
                <a:latin typeface="Consolas" panose="020B0609020204030204" pitchFamily="49" charset="0"/>
              </a:rPr>
              <a:t>//content </a:t>
            </a:r>
            <a:r>
              <a:rPr lang="en-US" altLang="en-US" sz="2400" dirty="0">
                <a:solidFill>
                  <a:srgbClr val="880000"/>
                </a:solidFill>
                <a:latin typeface="Consolas" panose="020B0609020204030204" pitchFamily="49" charset="0"/>
              </a:rPr>
              <a:t>block </a:t>
            </a:r>
            <a:r>
              <a:rPr lang="en-US" altLang="en-US" sz="2400" dirty="0" smtClean="0">
                <a:solidFill>
                  <a:srgbClr val="880000"/>
                </a:solidFill>
                <a:latin typeface="Consolas" panose="020B0609020204030204" pitchFamily="49" charset="0"/>
              </a:rPr>
              <a:t>is defined </a:t>
            </a:r>
            <a:r>
              <a:rPr lang="en-US" altLang="en-US" sz="2400" dirty="0">
                <a:solidFill>
                  <a:srgbClr val="880000"/>
                </a:solidFill>
                <a:latin typeface="Consolas" panose="020B0609020204030204" pitchFamily="49" charset="0"/>
              </a:rPr>
              <a:t>in </a:t>
            </a:r>
            <a:r>
              <a:rPr lang="en-US" altLang="en-US" sz="2400" dirty="0" smtClean="0">
                <a:solidFill>
                  <a:srgbClr val="880000"/>
                </a:solidFill>
                <a:latin typeface="Consolas" panose="020B0609020204030204" pitchFamily="49" charset="0"/>
              </a:rPr>
              <a:t>layout, in it</a:t>
            </a:r>
          </a:p>
          <a:p>
            <a:pPr marL="0" indent="0">
              <a:buNone/>
            </a:pPr>
            <a:r>
              <a:rPr lang="en-US" altLang="en-US" sz="2400" dirty="0" smtClean="0">
                <a:solidFill>
                  <a:srgbClr val="880000"/>
                </a:solidFill>
                <a:latin typeface="Consolas" panose="020B0609020204030204" pitchFamily="49" charset="0"/>
              </a:rPr>
              <a:t>We insert an h1 </a:t>
            </a:r>
            <a:r>
              <a:rPr lang="en-US" altLang="en-US" sz="2400" dirty="0">
                <a:solidFill>
                  <a:srgbClr val="880000"/>
                </a:solidFill>
                <a:latin typeface="Consolas" panose="020B0609020204030204" pitchFamily="49" charset="0"/>
              </a:rPr>
              <a:t>header and </a:t>
            </a:r>
            <a:r>
              <a:rPr lang="en-US" altLang="en-US" sz="2400" dirty="0" smtClean="0">
                <a:solidFill>
                  <a:srgbClr val="880000"/>
                </a:solidFill>
                <a:latin typeface="Consolas" panose="020B0609020204030204" pitchFamily="49" charset="0"/>
              </a:rPr>
              <a:t>a p paragraph</a:t>
            </a:r>
            <a:endParaRPr lang="en-US" altLang="en-US" sz="2400" dirty="0">
              <a:solidFill>
                <a:srgbClr val="880000"/>
              </a:solidFill>
              <a:latin typeface="Consolas" panose="020B0609020204030204" pitchFamily="49" charset="0"/>
            </a:endParaRPr>
          </a:p>
          <a:p>
            <a:pPr marL="0" indent="0">
              <a:buNone/>
            </a:pPr>
            <a:r>
              <a:rPr lang="en-US" altLang="en-US" sz="2400" dirty="0" smtClean="0">
                <a:solidFill>
                  <a:srgbClr val="000000"/>
                </a:solidFill>
                <a:latin typeface="Consolas" panose="020B0609020204030204" pitchFamily="49" charset="0"/>
              </a:rPr>
              <a:t>        h1</a:t>
            </a:r>
            <a:r>
              <a:rPr lang="en-US" altLang="en-US" sz="2400" dirty="0" smtClean="0">
                <a:solidFill>
                  <a:srgbClr val="666600"/>
                </a:solidFill>
                <a:latin typeface="Consolas" panose="020B0609020204030204" pitchFamily="49" charset="0"/>
              </a:rPr>
              <a:t>=</a:t>
            </a:r>
            <a:r>
              <a:rPr lang="en-US" altLang="en-US" sz="2400" dirty="0" smtClean="0">
                <a:solidFill>
                  <a:srgbClr val="000000"/>
                </a:solidFill>
                <a:latin typeface="Consolas" panose="020B0609020204030204" pitchFamily="49" charset="0"/>
              </a:rPr>
              <a:t> title</a:t>
            </a:r>
          </a:p>
          <a:p>
            <a:pPr marL="0" indent="0">
              <a:buNone/>
            </a:pPr>
            <a:r>
              <a:rPr lang="en-US" altLang="en-US" sz="2400" dirty="0" smtClean="0">
                <a:solidFill>
                  <a:srgbClr val="000000"/>
                </a:solidFill>
                <a:latin typeface="Consolas" panose="020B0609020204030204" pitchFamily="49" charset="0"/>
              </a:rPr>
              <a:t>        </a:t>
            </a:r>
            <a:r>
              <a:rPr lang="en-US" altLang="en-US" sz="2400" dirty="0">
                <a:solidFill>
                  <a:srgbClr val="000000"/>
                </a:solidFill>
                <a:latin typeface="Consolas" panose="020B0609020204030204" pitchFamily="49" charset="0"/>
              </a:rPr>
              <a:t>p </a:t>
            </a:r>
            <a:r>
              <a:rPr lang="en-US" altLang="en-US" sz="2400" dirty="0">
                <a:solidFill>
                  <a:srgbClr val="660066"/>
                </a:solidFill>
                <a:latin typeface="Consolas" panose="020B0609020204030204" pitchFamily="49" charset="0"/>
              </a:rPr>
              <a:t>Welcome</a:t>
            </a:r>
            <a:r>
              <a:rPr lang="en-US" altLang="en-US" sz="2400" dirty="0">
                <a:solidFill>
                  <a:srgbClr val="000000"/>
                </a:solidFill>
                <a:latin typeface="Consolas" panose="020B0609020204030204" pitchFamily="49" charset="0"/>
              </a:rPr>
              <a:t> to </a:t>
            </a:r>
            <a:r>
              <a:rPr lang="en-US" altLang="en-US" sz="2400" dirty="0">
                <a:solidFill>
                  <a:srgbClr val="880000"/>
                </a:solidFill>
                <a:latin typeface="Consolas" panose="020B0609020204030204" pitchFamily="49" charset="0"/>
              </a:rPr>
              <a:t>#{title}</a:t>
            </a:r>
            <a:r>
              <a:rPr lang="en-US" altLang="en-US" sz="600" dirty="0"/>
              <a:t> </a:t>
            </a:r>
            <a:endParaRPr lang="en-US" altLang="en-US" sz="4800" dirty="0">
              <a:latin typeface="Arial" panose="020B0604020202020204" pitchFamily="34" charset="0"/>
            </a:endParaRPr>
          </a:p>
          <a:p>
            <a:endParaRPr lang="en-US" sz="2400" dirty="0"/>
          </a:p>
        </p:txBody>
      </p:sp>
    </p:spTree>
    <p:extLst>
      <p:ext uri="{BB962C8B-B14F-4D97-AF65-F5344CB8AC3E}">
        <p14:creationId xmlns:p14="http://schemas.microsoft.com/office/powerpoint/2010/main" val="76608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600" dirty="0" err="1" smtClean="0"/>
              <a:t>layout.jade</a:t>
            </a:r>
            <a:r>
              <a:rPr lang="en-US" sz="3600" dirty="0" smtClean="0"/>
              <a:t> (what express generator creates by default)</a:t>
            </a:r>
            <a:endParaRPr lang="en-US" sz="3600" dirty="0"/>
          </a:p>
        </p:txBody>
      </p:sp>
      <p:sp>
        <p:nvSpPr>
          <p:cNvPr id="3" name="Content Placeholder 2"/>
          <p:cNvSpPr>
            <a:spLocks noGrp="1"/>
          </p:cNvSpPr>
          <p:nvPr>
            <p:ph idx="1"/>
          </p:nvPr>
        </p:nvSpPr>
        <p:spPr/>
        <p:txBody>
          <a:bodyPr>
            <a:normAutofit/>
          </a:bodyPr>
          <a:lstStyle/>
          <a:p>
            <a:pPr marL="0" indent="0">
              <a:buNone/>
            </a:pPr>
            <a:r>
              <a:rPr lang="en-US" sz="2800" dirty="0" err="1"/>
              <a:t>doctype</a:t>
            </a:r>
            <a:r>
              <a:rPr lang="en-US" sz="2800" dirty="0"/>
              <a:t> </a:t>
            </a:r>
            <a:r>
              <a:rPr lang="en-US" sz="2800" dirty="0" smtClean="0"/>
              <a:t>html</a:t>
            </a:r>
          </a:p>
          <a:p>
            <a:pPr marL="0" indent="0">
              <a:buNone/>
            </a:pPr>
            <a:r>
              <a:rPr lang="en-US" sz="2800" dirty="0" smtClean="0"/>
              <a:t>html  </a:t>
            </a:r>
          </a:p>
          <a:p>
            <a:pPr marL="0" indent="0">
              <a:buNone/>
            </a:pPr>
            <a:r>
              <a:rPr lang="en-US" sz="2800" dirty="0" smtClean="0"/>
              <a:t>    Head</a:t>
            </a:r>
          </a:p>
          <a:p>
            <a:pPr marL="0" indent="0">
              <a:buNone/>
            </a:pPr>
            <a:r>
              <a:rPr lang="en-US" sz="2800" dirty="0" smtClean="0"/>
              <a:t>        title</a:t>
            </a:r>
            <a:r>
              <a:rPr lang="en-US" sz="2800" dirty="0"/>
              <a:t>= </a:t>
            </a:r>
            <a:r>
              <a:rPr lang="en-US" sz="2800" dirty="0" smtClean="0"/>
              <a:t>title</a:t>
            </a:r>
          </a:p>
          <a:p>
            <a:pPr marL="0" indent="0">
              <a:buNone/>
            </a:pPr>
            <a:r>
              <a:rPr lang="en-US" sz="2800" dirty="0" smtClean="0"/>
              <a:t>        link(</a:t>
            </a:r>
            <a:r>
              <a:rPr lang="en-US" sz="2800" dirty="0" err="1" smtClean="0"/>
              <a:t>rel</a:t>
            </a:r>
            <a:r>
              <a:rPr lang="en-US" sz="2800" dirty="0"/>
              <a:t>='stylesheet', </a:t>
            </a:r>
            <a:r>
              <a:rPr lang="en-US" sz="2800" dirty="0" err="1" smtClean="0"/>
              <a:t>href</a:t>
            </a:r>
            <a:r>
              <a:rPr lang="en-US" sz="2800" dirty="0"/>
              <a:t>='/stylesheets/style.css</a:t>
            </a:r>
            <a:r>
              <a:rPr lang="en-US" sz="2800" dirty="0" smtClean="0"/>
              <a:t>')</a:t>
            </a:r>
          </a:p>
          <a:p>
            <a:pPr marL="0" indent="0">
              <a:buNone/>
            </a:pPr>
            <a:r>
              <a:rPr lang="en-US" sz="2800" dirty="0" smtClean="0"/>
              <a:t>    body</a:t>
            </a:r>
          </a:p>
          <a:p>
            <a:pPr marL="0" indent="0">
              <a:buNone/>
            </a:pPr>
            <a:r>
              <a:rPr lang="en-US" sz="2800" dirty="0" smtClean="0"/>
              <a:t>        block content</a:t>
            </a:r>
            <a:endParaRPr lang="en-US" sz="2800" dirty="0"/>
          </a:p>
        </p:txBody>
      </p:sp>
    </p:spTree>
    <p:extLst>
      <p:ext uri="{BB962C8B-B14F-4D97-AF65-F5344CB8AC3E}">
        <p14:creationId xmlns:p14="http://schemas.microsoft.com/office/powerpoint/2010/main" val="1334904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685800" y="13157"/>
            <a:ext cx="8001000" cy="64966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lvl="0" indent="0" eaLnBrk="0" fontAlgn="base" hangingPunct="0">
              <a:spcBef>
                <a:spcPct val="0"/>
              </a:spcBef>
              <a:spcAft>
                <a:spcPct val="0"/>
              </a:spcAft>
              <a:buNone/>
            </a:pPr>
            <a:r>
              <a:rPr lang="en-US" sz="1800" dirty="0"/>
              <a:t>A block is simply a "block" of Jade that may be replaced within a child </a:t>
            </a:r>
            <a:r>
              <a:rPr lang="en-US" sz="1800" dirty="0" smtClean="0"/>
              <a:t>template</a:t>
            </a:r>
          </a:p>
          <a:p>
            <a:pPr marL="0" lvl="0" indent="0" eaLnBrk="0" fontAlgn="base" hangingPunct="0">
              <a:spcBef>
                <a:spcPct val="0"/>
              </a:spcBef>
              <a:spcAft>
                <a:spcPct val="0"/>
              </a:spcAft>
              <a:buNone/>
            </a:pPr>
            <a:endParaRPr lang="en-US" sz="1800" dirty="0"/>
          </a:p>
          <a:p>
            <a:pPr marL="0" lvl="0" indent="0" eaLnBrk="0" fontAlgn="base" hangingPunct="0">
              <a:spcBef>
                <a:spcPct val="0"/>
              </a:spcBef>
              <a:spcAft>
                <a:spcPct val="0"/>
              </a:spcAft>
              <a:buNone/>
            </a:pPr>
            <a:r>
              <a:rPr lang="en-US" sz="1800" dirty="0" smtClean="0"/>
              <a:t>Some </a:t>
            </a:r>
            <a:r>
              <a:rPr lang="en-US" sz="1800" dirty="0" err="1" smtClean="0"/>
              <a:t>layout.jade</a:t>
            </a:r>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117700"/>
                </a:solidFill>
                <a:effectLst/>
                <a:latin typeface="Menlo"/>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Menlo"/>
              </a:rPr>
              <a:t>  </a:t>
            </a:r>
            <a:r>
              <a:rPr kumimoji="0" lang="en-US" altLang="en-US" sz="1400" b="0" i="0" u="none" strike="noStrike" cap="none" normalizeH="0" baseline="0" dirty="0" smtClean="0">
                <a:ln>
                  <a:noFill/>
                </a:ln>
                <a:solidFill>
                  <a:srgbClr val="117700"/>
                </a:solidFill>
                <a:effectLst/>
                <a:latin typeface="Menlo"/>
              </a:rPr>
              <a:t>head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117700"/>
                </a:solidFill>
                <a:effectLst/>
                <a:latin typeface="Menlo"/>
              </a:rPr>
              <a:t>    title</a:t>
            </a:r>
            <a:r>
              <a:rPr kumimoji="0" lang="en-US" altLang="en-US" sz="1400" b="0" i="0" u="none" strike="noStrike" cap="none" normalizeH="0" baseline="0" dirty="0" smtClean="0">
                <a:ln>
                  <a:noFill/>
                </a:ln>
                <a:solidFill>
                  <a:srgbClr val="AA1111"/>
                </a:solidFill>
                <a:effectLst/>
                <a:latin typeface="Menlo"/>
              </a:rPr>
              <a:t> My Site - #{title}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AA1111"/>
                </a:solidFill>
                <a:latin typeface="Menlo"/>
              </a:rPr>
              <a:t> </a:t>
            </a:r>
            <a:r>
              <a:rPr lang="en-US" altLang="en-US" sz="1400" dirty="0" smtClean="0">
                <a:solidFill>
                  <a:srgbClr val="AA1111"/>
                </a:solidFill>
                <a:latin typeface="Menlo"/>
              </a:rPr>
              <a:t>  </a:t>
            </a:r>
            <a:r>
              <a:rPr kumimoji="0" lang="en-US" altLang="en-US" sz="1400" b="0" i="0" u="none" strike="noStrike" cap="none" normalizeH="0" baseline="0" dirty="0" smtClean="0">
                <a:ln>
                  <a:noFill/>
                </a:ln>
                <a:solidFill>
                  <a:srgbClr val="333333"/>
                </a:solidFill>
                <a:effectLst/>
                <a:latin typeface="Menlo"/>
              </a:rPr>
              <a:t> </a:t>
            </a:r>
            <a:r>
              <a:rPr kumimoji="0" lang="en-US" altLang="en-US" sz="1400" b="0" i="0" u="none" strike="noStrike" cap="none" normalizeH="0" baseline="0" dirty="0" smtClean="0">
                <a:ln>
                  <a:noFill/>
                </a:ln>
                <a:solidFill>
                  <a:srgbClr val="770088"/>
                </a:solidFill>
                <a:effectLst/>
                <a:latin typeface="Menlo"/>
              </a:rPr>
              <a:t>block </a:t>
            </a:r>
            <a:r>
              <a:rPr kumimoji="0" lang="en-US" altLang="en-US" sz="1400" b="0" i="0" u="none" strike="noStrike" cap="none" normalizeH="0" baseline="0" dirty="0" smtClean="0">
                <a:ln>
                  <a:noFill/>
                </a:ln>
                <a:solidFill>
                  <a:srgbClr val="000000"/>
                </a:solidFill>
                <a:effectLst/>
                <a:latin typeface="Menlo"/>
              </a:rPr>
              <a:t>scripts</a:t>
            </a:r>
          </a:p>
          <a:p>
            <a:pPr marL="0" lvl="0" indent="0" eaLnBrk="0" fontAlgn="base" hangingPunct="0">
              <a:spcBef>
                <a:spcPct val="0"/>
              </a:spcBef>
              <a:spcAft>
                <a:spcPct val="0"/>
              </a:spcAft>
              <a:buNone/>
            </a:pPr>
            <a:r>
              <a:rPr lang="en-US" altLang="en-US" sz="1400" dirty="0">
                <a:solidFill>
                  <a:srgbClr val="000000"/>
                </a:solidFill>
                <a:latin typeface="Menlo"/>
              </a:rPr>
              <a:t> </a:t>
            </a:r>
            <a:r>
              <a:rPr lang="en-US" altLang="en-US" sz="1400" dirty="0" smtClean="0">
                <a:solidFill>
                  <a:srgbClr val="000000"/>
                </a:solidFill>
                <a:latin typeface="Menlo"/>
              </a:rPr>
              <a:t>     </a:t>
            </a:r>
            <a:r>
              <a:rPr kumimoji="0" lang="en-US" altLang="en-US" sz="1400" b="0" i="0" u="none" strike="noStrike" cap="none" normalizeH="0" baseline="0" dirty="0" smtClean="0">
                <a:ln>
                  <a:noFill/>
                </a:ln>
                <a:solidFill>
                  <a:srgbClr val="117700"/>
                </a:solidFill>
                <a:effectLst/>
                <a:latin typeface="Menlo"/>
              </a:rPr>
              <a:t>script</a:t>
            </a:r>
            <a:r>
              <a:rPr kumimoji="0" lang="en-US" altLang="en-US" sz="1400" b="0" i="0" u="none" strike="noStrike" cap="none" normalizeH="0" baseline="0" dirty="0" smtClean="0">
                <a:ln>
                  <a:noFill/>
                </a:ln>
                <a:solidFill>
                  <a:srgbClr val="333333"/>
                </a:solidFill>
                <a:effectLst/>
                <a:latin typeface="Menlo"/>
              </a:rPr>
              <a:t>(</a:t>
            </a:r>
            <a:r>
              <a:rPr kumimoji="0" lang="en-US" altLang="en-US" sz="1400" b="0" i="0" u="none" strike="noStrike" cap="none" normalizeH="0" baseline="0" dirty="0" err="1" smtClean="0">
                <a:ln>
                  <a:noFill/>
                </a:ln>
                <a:solidFill>
                  <a:srgbClr val="0000CC"/>
                </a:solidFill>
                <a:effectLst/>
                <a:latin typeface="Menlo"/>
              </a:rPr>
              <a:t>src</a:t>
            </a:r>
            <a:r>
              <a:rPr kumimoji="0" lang="en-US" altLang="en-US" sz="1400" b="0" i="0" u="none" strike="noStrike" cap="none" normalizeH="0" baseline="0" dirty="0" smtClean="0">
                <a:ln>
                  <a:noFill/>
                </a:ln>
                <a:solidFill>
                  <a:srgbClr val="333333"/>
                </a:solidFill>
                <a:effectLst/>
                <a:latin typeface="Menlo"/>
              </a:rPr>
              <a:t>=</a:t>
            </a:r>
            <a:r>
              <a:rPr kumimoji="0" lang="en-US" altLang="en-US" sz="1400" b="0" i="0" u="none" strike="noStrike" cap="none" normalizeH="0" baseline="0" dirty="0" smtClean="0">
                <a:ln>
                  <a:noFill/>
                </a:ln>
                <a:solidFill>
                  <a:srgbClr val="AA1111"/>
                </a:solidFill>
                <a:effectLst/>
                <a:latin typeface="Menlo"/>
              </a:rPr>
              <a:t>'/jquery.js'</a:t>
            </a:r>
            <a:r>
              <a:rPr kumimoji="0" lang="en-US" altLang="en-US" sz="1400" b="0" i="0" u="none" strike="noStrike" cap="none" normalizeH="0" baseline="0" dirty="0" smtClean="0">
                <a:ln>
                  <a:noFill/>
                </a:ln>
                <a:solidFill>
                  <a:srgbClr val="333333"/>
                </a:solidFill>
                <a:effectLst/>
                <a:latin typeface="Menlo"/>
              </a:rPr>
              <a:t>)             </a:t>
            </a:r>
            <a:r>
              <a:rPr lang="en-US" sz="1400" dirty="0" smtClean="0"/>
              <a:t>can </a:t>
            </a:r>
            <a:r>
              <a:rPr lang="en-US" sz="1400" dirty="0"/>
              <a:t>provide default content</a:t>
            </a:r>
            <a:endParaRPr kumimoji="0" lang="en-US" altLang="en-US" sz="1400" b="0" i="0" u="none" strike="noStrike" cap="none" normalizeH="0" baseline="0" dirty="0" smtClean="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333333"/>
                </a:solidFill>
                <a:latin typeface="Menlo"/>
              </a:rPr>
              <a:t>  </a:t>
            </a:r>
            <a:r>
              <a:rPr kumimoji="0" lang="en-US" altLang="en-US" sz="1400" b="0" i="0" u="none" strike="noStrike" cap="none" normalizeH="0" baseline="0" dirty="0" smtClean="0">
                <a:ln>
                  <a:noFill/>
                </a:ln>
                <a:solidFill>
                  <a:srgbClr val="117700"/>
                </a:solidFill>
                <a:effectLst/>
                <a:latin typeface="Menlo"/>
              </a:rPr>
              <a:t>body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770088"/>
                </a:solidFill>
                <a:effectLst/>
                <a:latin typeface="Menlo"/>
              </a:rPr>
              <a:t>    block </a:t>
            </a:r>
            <a:r>
              <a:rPr kumimoji="0" lang="en-US" altLang="en-US" sz="1400" b="0" i="0" u="none" strike="noStrike" cap="none" normalizeH="0" baseline="0" dirty="0" smtClean="0">
                <a:ln>
                  <a:noFill/>
                </a:ln>
                <a:solidFill>
                  <a:srgbClr val="000000"/>
                </a:solidFill>
                <a:effectLst/>
                <a:latin typeface="Menlo"/>
              </a:rPr>
              <a:t>content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enlo"/>
              </a:rPr>
              <a:t> </a:t>
            </a:r>
            <a:r>
              <a:rPr lang="en-US" altLang="en-US" sz="1400" dirty="0" smtClean="0">
                <a:solidFill>
                  <a:srgbClr val="000000"/>
                </a:solidFill>
                <a:latin typeface="Menlo"/>
              </a:rPr>
              <a:t>  </a:t>
            </a:r>
            <a:r>
              <a:rPr kumimoji="0" lang="en-US" altLang="en-US" sz="1400" b="0" i="0" u="none" strike="noStrike" cap="none" normalizeH="0" baseline="0" dirty="0" smtClean="0">
                <a:ln>
                  <a:noFill/>
                </a:ln>
                <a:solidFill>
                  <a:srgbClr val="333333"/>
                </a:solidFill>
                <a:effectLst/>
                <a:latin typeface="Menlo"/>
              </a:rPr>
              <a:t> </a:t>
            </a:r>
            <a:r>
              <a:rPr kumimoji="0" lang="en-US" altLang="en-US" sz="1400" b="0" i="0" u="none" strike="noStrike" cap="none" normalizeH="0" baseline="0" dirty="0" smtClean="0">
                <a:ln>
                  <a:noFill/>
                </a:ln>
                <a:solidFill>
                  <a:srgbClr val="770088"/>
                </a:solidFill>
                <a:effectLst/>
                <a:latin typeface="Menlo"/>
              </a:rPr>
              <a:t>block </a:t>
            </a:r>
            <a:r>
              <a:rPr kumimoji="0" lang="en-US" altLang="en-US" sz="1400" b="0" i="0" u="none" strike="noStrike" cap="none" normalizeH="0" baseline="0" dirty="0" smtClean="0">
                <a:ln>
                  <a:noFill/>
                </a:ln>
                <a:solidFill>
                  <a:srgbClr val="000000"/>
                </a:solidFill>
                <a:effectLst/>
                <a:latin typeface="Menlo"/>
              </a:rPr>
              <a:t>foot</a:t>
            </a:r>
            <a:r>
              <a:rPr kumimoji="0" lang="en-US" altLang="en-US" sz="1400" b="0" i="0" u="none" strike="noStrike" cap="none" normalizeH="0" baseline="0" dirty="0" smtClean="0">
                <a:ln>
                  <a:noFill/>
                </a:ln>
                <a:solidFill>
                  <a:srgbClr val="333333"/>
                </a:solidFill>
                <a:effectLst/>
                <a:latin typeface="Menlo"/>
              </a:rPr>
              <a:t> </a:t>
            </a:r>
          </a:p>
          <a:p>
            <a:pPr marL="0" lvl="0" indent="0" eaLnBrk="0" fontAlgn="base" hangingPunct="0">
              <a:spcBef>
                <a:spcPct val="0"/>
              </a:spcBef>
              <a:spcAft>
                <a:spcPct val="0"/>
              </a:spcAft>
              <a:buNone/>
            </a:pPr>
            <a:r>
              <a:rPr lang="en-US" altLang="en-US" sz="1400" dirty="0">
                <a:solidFill>
                  <a:srgbClr val="333333"/>
                </a:solidFill>
                <a:latin typeface="Menlo"/>
              </a:rPr>
              <a:t> </a:t>
            </a:r>
            <a:r>
              <a:rPr lang="en-US" altLang="en-US" sz="1400" dirty="0" smtClean="0">
                <a:solidFill>
                  <a:srgbClr val="333333"/>
                </a:solidFill>
                <a:latin typeface="Menlo"/>
              </a:rPr>
              <a:t>     </a:t>
            </a:r>
            <a:r>
              <a:rPr kumimoji="0" lang="en-US" altLang="en-US" sz="1400" b="0" i="0" u="none" strike="noStrike" cap="none" normalizeH="0" baseline="0" dirty="0" smtClean="0">
                <a:ln>
                  <a:noFill/>
                </a:ln>
                <a:solidFill>
                  <a:srgbClr val="3300AA"/>
                </a:solidFill>
                <a:effectLst/>
                <a:latin typeface="Menlo"/>
              </a:rPr>
              <a:t>#footer                                  </a:t>
            </a:r>
            <a:r>
              <a:rPr lang="en-US" sz="1400" dirty="0" smtClean="0"/>
              <a:t>can </a:t>
            </a:r>
            <a:r>
              <a:rPr lang="en-US" sz="1400" dirty="0"/>
              <a:t>provide default content</a:t>
            </a:r>
            <a:endParaRPr kumimoji="0" lang="en-US" altLang="en-US" sz="1400" b="0" i="0" u="none" strike="noStrike" cap="none" normalizeH="0" baseline="0" dirty="0" smtClean="0">
              <a:ln>
                <a:noFill/>
              </a:ln>
              <a:solidFill>
                <a:srgbClr val="3300AA"/>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300AA"/>
                </a:solidFill>
                <a:latin typeface="Menlo"/>
              </a:rPr>
              <a:t> </a:t>
            </a:r>
            <a:r>
              <a:rPr lang="en-US" altLang="en-US" sz="1400" dirty="0" smtClean="0">
                <a:solidFill>
                  <a:srgbClr val="3300AA"/>
                </a:solidFill>
                <a:latin typeface="Menlo"/>
              </a:rPr>
              <a:t>    </a:t>
            </a:r>
            <a:r>
              <a:rPr kumimoji="0" lang="en-US" altLang="en-US" sz="1400" b="0" i="0" u="none" strike="noStrike" cap="none" normalizeH="0" baseline="0" dirty="0" smtClean="0">
                <a:ln>
                  <a:noFill/>
                </a:ln>
                <a:solidFill>
                  <a:srgbClr val="333333"/>
                </a:solidFill>
                <a:effectLst/>
                <a:latin typeface="Menlo"/>
              </a:rPr>
              <a:t>   </a:t>
            </a:r>
            <a:r>
              <a:rPr kumimoji="0" lang="en-US" altLang="en-US" sz="1400" b="0" i="0" u="none" strike="noStrike" cap="none" normalizeH="0" baseline="0" dirty="0" smtClean="0">
                <a:ln>
                  <a:noFill/>
                </a:ln>
                <a:solidFill>
                  <a:srgbClr val="117700"/>
                </a:solidFill>
                <a:effectLst/>
                <a:latin typeface="Menlo"/>
              </a:rPr>
              <a:t>p</a:t>
            </a:r>
            <a:r>
              <a:rPr kumimoji="0" lang="en-US" altLang="en-US" sz="1400" b="0" i="0" u="none" strike="noStrike" cap="none" normalizeH="0" baseline="0" dirty="0" smtClean="0">
                <a:ln>
                  <a:noFill/>
                </a:ln>
                <a:solidFill>
                  <a:srgbClr val="AA1111"/>
                </a:solidFill>
                <a:effectLst/>
                <a:latin typeface="Menlo"/>
              </a:rPr>
              <a:t> some footer content</a:t>
            </a:r>
          </a:p>
          <a:p>
            <a:pPr marL="0" indent="0" eaLnBrk="0" fontAlgn="base" hangingPunct="0">
              <a:spcBef>
                <a:spcPct val="0"/>
              </a:spcBef>
              <a:spcAft>
                <a:spcPct val="0"/>
              </a:spcAft>
              <a:buNone/>
            </a:pPr>
            <a:endParaRPr lang="en-US" altLang="en-US" sz="1400" dirty="0" smtClean="0">
              <a:solidFill>
                <a:srgbClr val="770088"/>
              </a:solidFill>
              <a:latin typeface="Menlo"/>
            </a:endParaRPr>
          </a:p>
          <a:p>
            <a:pPr marL="0" indent="0" eaLnBrk="0" fontAlgn="base" hangingPunct="0">
              <a:spcBef>
                <a:spcPct val="0"/>
              </a:spcBef>
              <a:spcAft>
                <a:spcPct val="0"/>
              </a:spcAft>
              <a:buNone/>
            </a:pPr>
            <a:endParaRPr lang="en-US" altLang="en-US" sz="1400" dirty="0">
              <a:solidFill>
                <a:srgbClr val="770088"/>
              </a:solidFill>
              <a:latin typeface="Menlo"/>
            </a:endParaRPr>
          </a:p>
          <a:p>
            <a:pPr marL="0" indent="0" eaLnBrk="0" fontAlgn="base" hangingPunct="0">
              <a:spcBef>
                <a:spcPct val="0"/>
              </a:spcBef>
              <a:spcAft>
                <a:spcPct val="0"/>
              </a:spcAft>
              <a:buNone/>
            </a:pPr>
            <a:endParaRPr lang="en-US" altLang="en-US" sz="1400" dirty="0" smtClean="0">
              <a:solidFill>
                <a:srgbClr val="770088"/>
              </a:solidFill>
              <a:latin typeface="Menlo"/>
            </a:endParaRPr>
          </a:p>
          <a:p>
            <a:pPr marL="0" indent="0" eaLnBrk="0" fontAlgn="base" hangingPunct="0">
              <a:spcBef>
                <a:spcPct val="0"/>
              </a:spcBef>
              <a:spcAft>
                <a:spcPct val="0"/>
              </a:spcAft>
              <a:buNone/>
            </a:pPr>
            <a:r>
              <a:rPr lang="en-US" altLang="en-US" sz="1400" dirty="0">
                <a:latin typeface="Menlo"/>
              </a:rPr>
              <a:t>Some </a:t>
            </a:r>
            <a:r>
              <a:rPr lang="en-US" altLang="en-US" sz="1400" dirty="0" err="1" smtClean="0">
                <a:latin typeface="Menlo"/>
              </a:rPr>
              <a:t>page.jade</a:t>
            </a:r>
            <a:r>
              <a:rPr lang="en-US" altLang="en-US" sz="1400" dirty="0" smtClean="0">
                <a:latin typeface="Menlo"/>
              </a:rPr>
              <a:t>       can define </a:t>
            </a:r>
            <a:r>
              <a:rPr lang="en-US" altLang="en-US" sz="1400" dirty="0">
                <a:latin typeface="Menlo"/>
              </a:rPr>
              <a:t>one or more blocks that will override the parent block content</a:t>
            </a:r>
            <a:r>
              <a:rPr lang="en-US" altLang="en-US" sz="1400" dirty="0" smtClean="0">
                <a:latin typeface="Menlo"/>
              </a:rPr>
              <a:t>,</a:t>
            </a:r>
          </a:p>
          <a:p>
            <a:pPr marL="0" indent="0" eaLnBrk="0" fontAlgn="base" hangingPunct="0">
              <a:spcBef>
                <a:spcPct val="0"/>
              </a:spcBef>
              <a:spcAft>
                <a:spcPct val="0"/>
              </a:spcAft>
              <a:buNone/>
            </a:pPr>
            <a:r>
              <a:rPr lang="en-US" altLang="en-US" sz="1400" dirty="0">
                <a:latin typeface="Menlo"/>
              </a:rPr>
              <a:t> </a:t>
            </a:r>
            <a:r>
              <a:rPr lang="en-US" altLang="en-US" sz="1400" dirty="0" smtClean="0">
                <a:latin typeface="Menlo"/>
              </a:rPr>
              <a:t>                             </a:t>
            </a:r>
            <a:r>
              <a:rPr lang="en-US" altLang="en-US" sz="1400" dirty="0">
                <a:latin typeface="Menlo"/>
              </a:rPr>
              <a:t>note that here the foot block is not redefined and will output "some footer content". </a:t>
            </a:r>
          </a:p>
          <a:p>
            <a:pPr marL="0" indent="0" eaLnBrk="0" fontAlgn="base" hangingPunct="0">
              <a:spcBef>
                <a:spcPct val="0"/>
              </a:spcBef>
              <a:spcAft>
                <a:spcPct val="0"/>
              </a:spcAft>
              <a:buNone/>
            </a:pPr>
            <a:endParaRPr lang="en-US" altLang="en-US" sz="1400" dirty="0" smtClean="0">
              <a:latin typeface="Menlo"/>
            </a:endParaRPr>
          </a:p>
          <a:p>
            <a:pPr marL="0" indent="0" eaLnBrk="0" fontAlgn="base" hangingPunct="0">
              <a:spcBef>
                <a:spcPct val="0"/>
              </a:spcBef>
              <a:spcAft>
                <a:spcPct val="0"/>
              </a:spcAft>
              <a:buNone/>
            </a:pPr>
            <a:r>
              <a:rPr lang="en-US" altLang="en-US" sz="1400" dirty="0" smtClean="0">
                <a:solidFill>
                  <a:srgbClr val="770088"/>
                </a:solidFill>
                <a:latin typeface="Menlo"/>
              </a:rPr>
              <a:t>extends</a:t>
            </a:r>
            <a:r>
              <a:rPr lang="en-US" altLang="en-US" sz="1400" dirty="0" smtClean="0">
                <a:solidFill>
                  <a:srgbClr val="AA1111"/>
                </a:solidFill>
                <a:latin typeface="Menlo"/>
              </a:rPr>
              <a:t> </a:t>
            </a:r>
            <a:r>
              <a:rPr lang="en-US" altLang="en-US" sz="1400" dirty="0">
                <a:solidFill>
                  <a:srgbClr val="AA1111"/>
                </a:solidFill>
                <a:latin typeface="Menlo"/>
              </a:rPr>
              <a:t>./</a:t>
            </a:r>
            <a:r>
              <a:rPr lang="en-US" altLang="en-US" sz="1400" dirty="0" err="1">
                <a:solidFill>
                  <a:srgbClr val="AA1111"/>
                </a:solidFill>
                <a:latin typeface="Menlo"/>
              </a:rPr>
              <a:t>layout.jade</a:t>
            </a:r>
            <a:r>
              <a:rPr lang="en-US" altLang="en-US" sz="1400" dirty="0">
                <a:solidFill>
                  <a:srgbClr val="333333"/>
                </a:solidFill>
                <a:latin typeface="Menlo"/>
              </a:rPr>
              <a:t> </a:t>
            </a:r>
            <a:endParaRPr lang="en-US" altLang="en-US" sz="1400" dirty="0" smtClean="0">
              <a:solidFill>
                <a:srgbClr val="333333"/>
              </a:solidFill>
              <a:latin typeface="Menlo"/>
            </a:endParaRPr>
          </a:p>
          <a:p>
            <a:pPr marL="0" indent="0" eaLnBrk="0" fontAlgn="base" hangingPunct="0">
              <a:spcBef>
                <a:spcPct val="0"/>
              </a:spcBef>
              <a:spcAft>
                <a:spcPct val="0"/>
              </a:spcAft>
              <a:buNone/>
            </a:pPr>
            <a:endParaRPr lang="en-US" altLang="en-US" sz="1400" dirty="0">
              <a:solidFill>
                <a:srgbClr val="333333"/>
              </a:solidFill>
              <a:latin typeface="Menlo"/>
            </a:endParaRPr>
          </a:p>
          <a:p>
            <a:pPr marL="0" indent="0" eaLnBrk="0" fontAlgn="base" hangingPunct="0">
              <a:spcBef>
                <a:spcPct val="0"/>
              </a:spcBef>
              <a:spcAft>
                <a:spcPct val="0"/>
              </a:spcAft>
              <a:buNone/>
            </a:pPr>
            <a:r>
              <a:rPr lang="en-US" altLang="en-US" sz="1400" dirty="0" smtClean="0">
                <a:solidFill>
                  <a:srgbClr val="770088"/>
                </a:solidFill>
                <a:latin typeface="Menlo"/>
              </a:rPr>
              <a:t>block </a:t>
            </a:r>
            <a:r>
              <a:rPr lang="en-US" altLang="en-US" sz="1400" dirty="0" smtClean="0">
                <a:solidFill>
                  <a:srgbClr val="000000"/>
                </a:solidFill>
                <a:latin typeface="Menlo"/>
              </a:rPr>
              <a:t>scripts</a:t>
            </a:r>
          </a:p>
          <a:p>
            <a:pPr marL="0" indent="0" eaLnBrk="0" fontAlgn="base" hangingPunct="0">
              <a:spcBef>
                <a:spcPct val="0"/>
              </a:spcBef>
              <a:spcAft>
                <a:spcPct val="0"/>
              </a:spcAft>
              <a:buNone/>
            </a:pPr>
            <a:r>
              <a:rPr lang="en-US" altLang="en-US" sz="1400" dirty="0" smtClean="0">
                <a:solidFill>
                  <a:srgbClr val="333333"/>
                </a:solidFill>
                <a:latin typeface="Menlo"/>
              </a:rPr>
              <a:t>  </a:t>
            </a:r>
            <a:r>
              <a:rPr lang="en-US" altLang="en-US" sz="1400" dirty="0" smtClean="0">
                <a:solidFill>
                  <a:srgbClr val="117700"/>
                </a:solidFill>
                <a:latin typeface="Menlo"/>
              </a:rPr>
              <a:t>script</a:t>
            </a:r>
            <a:r>
              <a:rPr lang="en-US" altLang="en-US" sz="1400" dirty="0" smtClean="0">
                <a:solidFill>
                  <a:srgbClr val="333333"/>
                </a:solidFill>
                <a:latin typeface="Menlo"/>
              </a:rPr>
              <a:t>(</a:t>
            </a:r>
            <a:r>
              <a:rPr lang="en-US" altLang="en-US" sz="1400" dirty="0" err="1" smtClean="0">
                <a:solidFill>
                  <a:srgbClr val="0000CC"/>
                </a:solidFill>
                <a:latin typeface="Menlo"/>
              </a:rPr>
              <a:t>src</a:t>
            </a:r>
            <a:r>
              <a:rPr lang="en-US" altLang="en-US" sz="1400" dirty="0">
                <a:solidFill>
                  <a:srgbClr val="333333"/>
                </a:solidFill>
                <a:latin typeface="Menlo"/>
              </a:rPr>
              <a:t>=</a:t>
            </a:r>
            <a:r>
              <a:rPr lang="en-US" altLang="en-US" sz="1400" dirty="0">
                <a:solidFill>
                  <a:srgbClr val="AA1111"/>
                </a:solidFill>
                <a:latin typeface="Menlo"/>
              </a:rPr>
              <a:t>'/jquery.js</a:t>
            </a:r>
            <a:r>
              <a:rPr lang="en-US" altLang="en-US" sz="1400" dirty="0" smtClean="0">
                <a:solidFill>
                  <a:srgbClr val="AA1111"/>
                </a:solidFill>
                <a:latin typeface="Menlo"/>
              </a:rPr>
              <a:t>'</a:t>
            </a:r>
            <a:r>
              <a:rPr lang="en-US" altLang="en-US" sz="1400" dirty="0" smtClean="0">
                <a:solidFill>
                  <a:srgbClr val="333333"/>
                </a:solidFill>
                <a:latin typeface="Menlo"/>
              </a:rPr>
              <a:t>)</a:t>
            </a:r>
          </a:p>
          <a:p>
            <a:pPr marL="0" indent="0" eaLnBrk="0" fontAlgn="base" hangingPunct="0">
              <a:spcBef>
                <a:spcPct val="0"/>
              </a:spcBef>
              <a:spcAft>
                <a:spcPct val="0"/>
              </a:spcAft>
              <a:buNone/>
            </a:pPr>
            <a:r>
              <a:rPr lang="en-US" altLang="en-US" sz="1400" dirty="0" smtClean="0">
                <a:solidFill>
                  <a:srgbClr val="333333"/>
                </a:solidFill>
                <a:latin typeface="Menlo"/>
              </a:rPr>
              <a:t>  </a:t>
            </a:r>
            <a:r>
              <a:rPr lang="en-US" altLang="en-US" sz="1400" dirty="0" smtClean="0">
                <a:solidFill>
                  <a:srgbClr val="117700"/>
                </a:solidFill>
                <a:latin typeface="Menlo"/>
              </a:rPr>
              <a:t>script</a:t>
            </a:r>
            <a:r>
              <a:rPr lang="en-US" altLang="en-US" sz="1400" dirty="0" smtClean="0">
                <a:solidFill>
                  <a:srgbClr val="333333"/>
                </a:solidFill>
                <a:latin typeface="Menlo"/>
              </a:rPr>
              <a:t>(</a:t>
            </a:r>
            <a:r>
              <a:rPr lang="en-US" altLang="en-US" sz="1400" dirty="0" err="1" smtClean="0">
                <a:solidFill>
                  <a:srgbClr val="0000CC"/>
                </a:solidFill>
                <a:latin typeface="Menlo"/>
              </a:rPr>
              <a:t>src</a:t>
            </a:r>
            <a:r>
              <a:rPr lang="en-US" altLang="en-US" sz="1400" dirty="0">
                <a:solidFill>
                  <a:srgbClr val="333333"/>
                </a:solidFill>
                <a:latin typeface="Menlo"/>
              </a:rPr>
              <a:t>=</a:t>
            </a:r>
            <a:r>
              <a:rPr lang="en-US" altLang="en-US" sz="1400" dirty="0">
                <a:solidFill>
                  <a:srgbClr val="AA1111"/>
                </a:solidFill>
                <a:latin typeface="Menlo"/>
              </a:rPr>
              <a:t>'/pets.js</a:t>
            </a:r>
            <a:r>
              <a:rPr lang="en-US" altLang="en-US" sz="1400" dirty="0" smtClean="0">
                <a:solidFill>
                  <a:srgbClr val="AA1111"/>
                </a:solidFill>
                <a:latin typeface="Menlo"/>
              </a:rPr>
              <a:t>'</a:t>
            </a:r>
            <a:r>
              <a:rPr lang="en-US" altLang="en-US" sz="1400" dirty="0" smtClean="0">
                <a:solidFill>
                  <a:srgbClr val="333333"/>
                </a:solidFill>
                <a:latin typeface="Menlo"/>
              </a:rPr>
              <a:t>)</a:t>
            </a:r>
          </a:p>
          <a:p>
            <a:pPr marL="0" indent="0" eaLnBrk="0" fontAlgn="base" hangingPunct="0">
              <a:spcBef>
                <a:spcPct val="0"/>
              </a:spcBef>
              <a:spcAft>
                <a:spcPct val="0"/>
              </a:spcAft>
              <a:buNone/>
            </a:pPr>
            <a:endParaRPr lang="en-US" altLang="en-US" sz="1400" dirty="0">
              <a:solidFill>
                <a:srgbClr val="333333"/>
              </a:solidFill>
              <a:latin typeface="Menlo"/>
            </a:endParaRPr>
          </a:p>
          <a:p>
            <a:pPr marL="0" indent="0" eaLnBrk="0" fontAlgn="base" hangingPunct="0">
              <a:spcBef>
                <a:spcPct val="0"/>
              </a:spcBef>
              <a:spcAft>
                <a:spcPct val="0"/>
              </a:spcAft>
              <a:buNone/>
            </a:pPr>
            <a:r>
              <a:rPr lang="en-US" altLang="en-US" sz="1400" dirty="0" smtClean="0">
                <a:solidFill>
                  <a:srgbClr val="770088"/>
                </a:solidFill>
                <a:latin typeface="Menlo"/>
              </a:rPr>
              <a:t>block </a:t>
            </a:r>
            <a:r>
              <a:rPr lang="en-US" altLang="en-US" sz="1400" dirty="0" smtClean="0">
                <a:solidFill>
                  <a:srgbClr val="000000"/>
                </a:solidFill>
                <a:latin typeface="Menlo"/>
              </a:rPr>
              <a:t>content</a:t>
            </a:r>
          </a:p>
          <a:p>
            <a:pPr marL="0" indent="0" eaLnBrk="0" fontAlgn="base" hangingPunct="0">
              <a:spcBef>
                <a:spcPct val="0"/>
              </a:spcBef>
              <a:spcAft>
                <a:spcPct val="0"/>
              </a:spcAft>
              <a:buNone/>
            </a:pPr>
            <a:r>
              <a:rPr lang="en-US" altLang="en-US" sz="1400" dirty="0" smtClean="0">
                <a:solidFill>
                  <a:srgbClr val="117700"/>
                </a:solidFill>
                <a:latin typeface="Menlo"/>
              </a:rPr>
              <a:t>  h1</a:t>
            </a:r>
            <a:r>
              <a:rPr lang="en-US" altLang="en-US" sz="1400" dirty="0">
                <a:solidFill>
                  <a:srgbClr val="333333"/>
                </a:solidFill>
                <a:latin typeface="Menlo"/>
              </a:rPr>
              <a:t>= </a:t>
            </a:r>
            <a:r>
              <a:rPr lang="en-US" altLang="en-US" sz="1400" dirty="0" smtClean="0">
                <a:solidFill>
                  <a:srgbClr val="000000"/>
                </a:solidFill>
                <a:latin typeface="Menlo"/>
              </a:rPr>
              <a:t>title</a:t>
            </a:r>
          </a:p>
          <a:p>
            <a:pPr marL="0" indent="0" eaLnBrk="0" fontAlgn="base" hangingPunct="0">
              <a:spcBef>
                <a:spcPct val="0"/>
              </a:spcBef>
              <a:spcAft>
                <a:spcPct val="0"/>
              </a:spcAft>
              <a:buNone/>
            </a:pPr>
            <a:r>
              <a:rPr lang="en-US" altLang="en-US" sz="1400" dirty="0" smtClean="0">
                <a:solidFill>
                  <a:srgbClr val="333333"/>
                </a:solidFill>
                <a:latin typeface="Menlo"/>
              </a:rPr>
              <a:t>  </a:t>
            </a:r>
            <a:r>
              <a:rPr lang="en-US" altLang="en-US" sz="1400" dirty="0" smtClean="0">
                <a:solidFill>
                  <a:srgbClr val="770088"/>
                </a:solidFill>
                <a:latin typeface="Menlo"/>
              </a:rPr>
              <a:t>each</a:t>
            </a:r>
            <a:r>
              <a:rPr lang="en-US" altLang="en-US" sz="1400" dirty="0" smtClean="0">
                <a:solidFill>
                  <a:srgbClr val="000000"/>
                </a:solidFill>
                <a:latin typeface="Menlo"/>
              </a:rPr>
              <a:t> </a:t>
            </a:r>
            <a:r>
              <a:rPr lang="en-US" altLang="en-US" sz="1400" dirty="0">
                <a:solidFill>
                  <a:srgbClr val="000000"/>
                </a:solidFill>
                <a:latin typeface="Menlo"/>
              </a:rPr>
              <a:t>pet</a:t>
            </a:r>
            <a:r>
              <a:rPr lang="en-US" altLang="en-US" sz="1400" dirty="0">
                <a:solidFill>
                  <a:srgbClr val="770088"/>
                </a:solidFill>
                <a:latin typeface="Menlo"/>
              </a:rPr>
              <a:t> in</a:t>
            </a:r>
            <a:r>
              <a:rPr lang="en-US" altLang="en-US" sz="1400" dirty="0">
                <a:solidFill>
                  <a:srgbClr val="333333"/>
                </a:solidFill>
                <a:latin typeface="Menlo"/>
              </a:rPr>
              <a:t> </a:t>
            </a:r>
            <a:r>
              <a:rPr lang="en-US" altLang="en-US" sz="1400" dirty="0">
                <a:solidFill>
                  <a:srgbClr val="000000"/>
                </a:solidFill>
                <a:latin typeface="Menlo"/>
              </a:rPr>
              <a:t>pets</a:t>
            </a:r>
            <a:r>
              <a:rPr lang="en-US" altLang="en-US" sz="1400" dirty="0">
                <a:solidFill>
                  <a:srgbClr val="333333"/>
                </a:solidFill>
                <a:latin typeface="Menlo"/>
              </a:rPr>
              <a:t> </a:t>
            </a:r>
            <a:endParaRPr lang="en-US" altLang="en-US" sz="1400" dirty="0" smtClean="0">
              <a:solidFill>
                <a:srgbClr val="333333"/>
              </a:solidFill>
              <a:latin typeface="Menlo"/>
            </a:endParaRPr>
          </a:p>
          <a:p>
            <a:pPr marL="0" indent="0" eaLnBrk="0" fontAlgn="base" hangingPunct="0">
              <a:spcBef>
                <a:spcPct val="0"/>
              </a:spcBef>
              <a:spcAft>
                <a:spcPct val="0"/>
              </a:spcAft>
              <a:buNone/>
            </a:pPr>
            <a:r>
              <a:rPr lang="en-US" altLang="en-US" sz="1400" dirty="0">
                <a:solidFill>
                  <a:srgbClr val="333333"/>
                </a:solidFill>
                <a:latin typeface="Menlo"/>
              </a:rPr>
              <a:t> </a:t>
            </a:r>
            <a:r>
              <a:rPr lang="en-US" altLang="en-US" sz="1400" dirty="0" smtClean="0">
                <a:solidFill>
                  <a:srgbClr val="333333"/>
                </a:solidFill>
                <a:latin typeface="Menlo"/>
              </a:rPr>
              <a:t>   </a:t>
            </a:r>
            <a:r>
              <a:rPr lang="en-US" altLang="en-US" sz="1400" dirty="0" smtClean="0">
                <a:solidFill>
                  <a:srgbClr val="770088"/>
                </a:solidFill>
                <a:latin typeface="Menlo"/>
              </a:rPr>
              <a:t>include</a:t>
            </a:r>
            <a:r>
              <a:rPr lang="en-US" altLang="en-US" sz="1400" dirty="0" smtClean="0">
                <a:solidFill>
                  <a:srgbClr val="AA1111"/>
                </a:solidFill>
                <a:latin typeface="Menlo"/>
              </a:rPr>
              <a:t> </a:t>
            </a:r>
            <a:r>
              <a:rPr lang="en-US" altLang="en-US" sz="1400" dirty="0">
                <a:solidFill>
                  <a:srgbClr val="AA1111"/>
                </a:solidFill>
                <a:latin typeface="Menlo"/>
              </a:rPr>
              <a:t>pet</a:t>
            </a:r>
            <a:r>
              <a:rPr lang="en-US" altLang="en-US" sz="700" dirty="0"/>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242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2984</TotalTime>
  <Words>1410</Words>
  <Application>Microsoft Office PowerPoint</Application>
  <PresentationFormat>On-screen Show (4:3)</PresentationFormat>
  <Paragraphs>229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Consolas</vt:lpstr>
      <vt:lpstr>Menlo</vt:lpstr>
      <vt:lpstr>Office Theme</vt:lpstr>
      <vt:lpstr>Look at basic Node Express Jade app</vt:lpstr>
      <vt:lpstr>Setup</vt:lpstr>
      <vt:lpstr>Create project: </vt:lpstr>
      <vt:lpstr>cd to your express generator created nodetest1 directory</vt:lpstr>
      <vt:lpstr>Your client routes to server route /</vt:lpstr>
      <vt:lpstr>The server ran this file for a url of /</vt:lpstr>
      <vt:lpstr>index.jade</vt:lpstr>
      <vt:lpstr>layout.jade (what express generator creates by default)</vt:lpstr>
      <vt:lpstr>PowerPoint Presentation</vt:lpstr>
      <vt:lpstr>PowerPoint Presentation</vt:lpstr>
      <vt:lpstr>In our app.js file -1</vt:lpstr>
      <vt:lpstr>In our app.js file - 2</vt:lpstr>
      <vt:lpstr>In our app.js file http://jilles.me/getting-the-express-app-js/</vt:lpstr>
      <vt:lpstr>Instantiate Express and assigns our app variable to it</vt:lpstr>
      <vt:lpstr>Set up our views</vt:lpstr>
      <vt:lpstr>app.use()</vt:lpstr>
      <vt:lpstr>module.exports</vt:lpstr>
      <vt:lpstr>For example</vt:lpstr>
      <vt:lpstr>To make our app more useful</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142</cp:revision>
  <dcterms:created xsi:type="dcterms:W3CDTF">2013-01-27T23:57:48Z</dcterms:created>
  <dcterms:modified xsi:type="dcterms:W3CDTF">2019-01-03T06:30:29Z</dcterms:modified>
</cp:coreProperties>
</file>