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85" r:id="rId4"/>
    <p:sldId id="286" r:id="rId5"/>
    <p:sldId id="287" r:id="rId6"/>
    <p:sldId id="288" r:id="rId7"/>
    <p:sldId id="290" r:id="rId8"/>
    <p:sldId id="291" r:id="rId9"/>
    <p:sldId id="289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what-is-mongod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la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https://www.mongodb</a:t>
            </a:r>
            <a:r>
              <a:rPr lang="en-US" sz="3200" dirty="0">
                <a:hlinkClick r:id="rId2"/>
              </a:rPr>
              <a:t>.</a:t>
            </a:r>
            <a:r>
              <a:rPr lang="en-US" sz="3200" dirty="0">
                <a:hlinkClick r:id="rId2"/>
              </a:rPr>
              <a:t>com/what-is-mongodb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MongoDB stores data in flexible, JSON-like documents, meaning fields can vary from document to document and data structure can be changed over time</a:t>
            </a:r>
          </a:p>
          <a:p>
            <a:pPr fontAlgn="base"/>
            <a:r>
              <a:rPr lang="en-US" dirty="0"/>
              <a:t>The document model maps to the objects in your application code, making data easy to work with</a:t>
            </a:r>
          </a:p>
          <a:p>
            <a:pPr fontAlgn="base"/>
            <a:r>
              <a:rPr lang="en-US" dirty="0"/>
              <a:t>Ad hoc queries, indexing, and real time aggregation provide powerful ways to access and analyze your data</a:t>
            </a:r>
          </a:p>
          <a:p>
            <a:pPr fontAlgn="base"/>
            <a:r>
              <a:rPr lang="en-US" dirty="0"/>
              <a:t>MongoDB is a distributed database at its core, so high availability, horizontal scaling, and geographic distribution are built in and easy to use</a:t>
            </a:r>
          </a:p>
          <a:p>
            <a:pPr fontAlgn="base"/>
            <a:r>
              <a:rPr lang="en-US" dirty="0"/>
              <a:t>MongoDB is free and open-source, published under the GNU </a:t>
            </a:r>
            <a:r>
              <a:rPr lang="en-US" dirty="0" err="1"/>
              <a:t>Affero</a:t>
            </a:r>
            <a:r>
              <a:rPr lang="en-US" dirty="0"/>
              <a:t> General Public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2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Copy down this connection string which you will use in JS code to read and write the database. You will substitute the 2</a:t>
            </a:r>
            <a:r>
              <a:rPr lang="en-US" sz="2800" baseline="30000" dirty="0"/>
              <a:t>nd</a:t>
            </a:r>
            <a:r>
              <a:rPr lang="en-US" sz="2800" dirty="0"/>
              <a:t> username/pw you created, your user account, not your management account, in this string.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1" y="1905000"/>
            <a:ext cx="8403077" cy="46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4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document-oriented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1700" dirty="0"/>
              <a:t>A document-oriented database is a db program designed for storing, retrieving, and managing document-oriented information, also known as semi-structured data. </a:t>
            </a:r>
          </a:p>
          <a:p>
            <a:r>
              <a:rPr lang="en-US" sz="1700" dirty="0"/>
              <a:t>Document-oriented databases are one of the main categories of NoSQL databases and the popularity of the term "document-oriented database" has grown with the use of the term NoSQL itself.</a:t>
            </a:r>
          </a:p>
          <a:p>
            <a:r>
              <a:rPr lang="en-US" sz="1700" dirty="0"/>
              <a:t>Document-oriented databases are a subclass of the key-value store, another NoSQL database concept. The difference lies in the way the data is processed; in a key-value store the data is considered to be inherently opaque to the database, whereas a document-oriented system relies on internal structure in the </a:t>
            </a:r>
            <a:r>
              <a:rPr lang="en-US" sz="1700" i="1" dirty="0"/>
              <a:t>document</a:t>
            </a:r>
            <a:r>
              <a:rPr lang="en-US" sz="1700" dirty="0"/>
              <a:t> in order to extract metadata that the database engine uses for further optimization. </a:t>
            </a:r>
          </a:p>
          <a:p>
            <a:r>
              <a:rPr lang="en-US" sz="1700" dirty="0"/>
              <a:t>Document databases</a:t>
            </a:r>
            <a:r>
              <a:rPr lang="en-US" sz="1700" baseline="30000" dirty="0"/>
              <a:t> </a:t>
            </a:r>
            <a:r>
              <a:rPr lang="en-US" sz="1700" dirty="0"/>
              <a:t>contrast strongly with the traditional relational database . </a:t>
            </a:r>
          </a:p>
          <a:p>
            <a:pPr lvl="1"/>
            <a:r>
              <a:rPr lang="en-US" sz="1700" dirty="0"/>
              <a:t>Relational databases generally store data in separate </a:t>
            </a:r>
            <a:r>
              <a:rPr lang="en-US" sz="1700" i="1" dirty="0"/>
              <a:t>tables</a:t>
            </a:r>
            <a:r>
              <a:rPr lang="en-US" sz="1700" dirty="0"/>
              <a:t> that are defined by the programmer, and a single object may be spread across several tables. </a:t>
            </a:r>
          </a:p>
          <a:p>
            <a:pPr lvl="1"/>
            <a:r>
              <a:rPr lang="en-US" sz="1700" dirty="0"/>
              <a:t>Document databases store all information for a given object in a single instance in the database, and every stored object can be different from every other. </a:t>
            </a:r>
          </a:p>
          <a:p>
            <a:pPr lvl="1"/>
            <a:r>
              <a:rPr lang="en-US" sz="1700" dirty="0"/>
              <a:t>This makes mapping objects into the database a simple task, normally eliminating anything similar to an object-relational mapping.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96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free MongoDB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companies offering MongoDB “as a service” in the cloud.  Most of them will let you have a small (500 MB)  database for free, and then they charge money if you want a larger one.</a:t>
            </a:r>
          </a:p>
          <a:p>
            <a:r>
              <a:rPr lang="en-US" dirty="0"/>
              <a:t>We are going to use </a:t>
            </a:r>
            <a:r>
              <a:rPr lang="en-US" dirty="0">
                <a:hlinkClick r:id="rId2"/>
              </a:rPr>
              <a:t>www.mlab.com</a:t>
            </a:r>
            <a:endParaRPr lang="en-US" dirty="0"/>
          </a:p>
          <a:p>
            <a:pPr lvl="1"/>
            <a:r>
              <a:rPr lang="en-US" dirty="0"/>
              <a:t>Mostly because I started with that one and it is easy and gives my no problems.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Go to mlab.com and create a new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686800" cy="53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9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This account is the “</a:t>
            </a:r>
            <a:r>
              <a:rPr lang="en-US" sz="3200" dirty="0">
                <a:solidFill>
                  <a:srgbClr val="FF0000"/>
                </a:solidFill>
              </a:rPr>
              <a:t>Manager</a:t>
            </a:r>
            <a:r>
              <a:rPr lang="en-US" sz="3200" dirty="0"/>
              <a:t>” Account.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i="1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the account name you access data with.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600200"/>
            <a:ext cx="3981450" cy="48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 new Database</a:t>
            </a:r>
            <a:br>
              <a:rPr lang="en-US" sz="3200" dirty="0"/>
            </a:br>
            <a:r>
              <a:rPr lang="en-US" sz="2400" dirty="0"/>
              <a:t>(I already had one, </a:t>
            </a:r>
            <a:r>
              <a:rPr lang="en-US" sz="2400" dirty="0" err="1"/>
              <a:t>kurtmd</a:t>
            </a:r>
            <a:r>
              <a:rPr lang="en-US" sz="2400" dirty="0"/>
              <a:t> as in </a:t>
            </a:r>
            <a:r>
              <a:rPr lang="en-US" sz="2400" dirty="0" err="1"/>
              <a:t>kurt’s</a:t>
            </a:r>
            <a:r>
              <a:rPr lang="en-US" sz="2400" dirty="0"/>
              <a:t> Mongo Database)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52600"/>
            <a:ext cx="8763000" cy="36193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" name="Freeform 5"/>
          <p:cNvSpPr/>
          <p:nvPr/>
        </p:nvSpPr>
        <p:spPr>
          <a:xfrm>
            <a:off x="5311302" y="2996093"/>
            <a:ext cx="3356043" cy="719873"/>
          </a:xfrm>
          <a:custGeom>
            <a:avLst/>
            <a:gdLst>
              <a:gd name="connsiteX0" fmla="*/ 2247089 w 3356043"/>
              <a:gd name="connsiteY0" fmla="*/ 515592 h 719873"/>
              <a:gd name="connsiteX1" fmla="*/ 2295728 w 3356043"/>
              <a:gd name="connsiteY1" fmla="*/ 535047 h 719873"/>
              <a:gd name="connsiteX2" fmla="*/ 2334638 w 3356043"/>
              <a:gd name="connsiteY2" fmla="*/ 583686 h 719873"/>
              <a:gd name="connsiteX3" fmla="*/ 2383277 w 3356043"/>
              <a:gd name="connsiteY3" fmla="*/ 632324 h 719873"/>
              <a:gd name="connsiteX4" fmla="*/ 2431915 w 3356043"/>
              <a:gd name="connsiteY4" fmla="*/ 680962 h 719873"/>
              <a:gd name="connsiteX5" fmla="*/ 2587558 w 3356043"/>
              <a:gd name="connsiteY5" fmla="*/ 700418 h 719873"/>
              <a:gd name="connsiteX6" fmla="*/ 2733472 w 3356043"/>
              <a:gd name="connsiteY6" fmla="*/ 719873 h 719873"/>
              <a:gd name="connsiteX7" fmla="*/ 2918298 w 3356043"/>
              <a:gd name="connsiteY7" fmla="*/ 710145 h 719873"/>
              <a:gd name="connsiteX8" fmla="*/ 2957209 w 3356043"/>
              <a:gd name="connsiteY8" fmla="*/ 690690 h 719873"/>
              <a:gd name="connsiteX9" fmla="*/ 3015575 w 3356043"/>
              <a:gd name="connsiteY9" fmla="*/ 671235 h 719873"/>
              <a:gd name="connsiteX10" fmla="*/ 3073941 w 3356043"/>
              <a:gd name="connsiteY10" fmla="*/ 642052 h 719873"/>
              <a:gd name="connsiteX11" fmla="*/ 3180945 w 3356043"/>
              <a:gd name="connsiteY11" fmla="*/ 583686 h 719873"/>
              <a:gd name="connsiteX12" fmla="*/ 3200400 w 3356043"/>
              <a:gd name="connsiteY12" fmla="*/ 564230 h 719873"/>
              <a:gd name="connsiteX13" fmla="*/ 3278221 w 3356043"/>
              <a:gd name="connsiteY13" fmla="*/ 505864 h 719873"/>
              <a:gd name="connsiteX14" fmla="*/ 3307404 w 3356043"/>
              <a:gd name="connsiteY14" fmla="*/ 447498 h 719873"/>
              <a:gd name="connsiteX15" fmla="*/ 3326860 w 3356043"/>
              <a:gd name="connsiteY15" fmla="*/ 379405 h 719873"/>
              <a:gd name="connsiteX16" fmla="*/ 3356043 w 3356043"/>
              <a:gd name="connsiteY16" fmla="*/ 282128 h 719873"/>
              <a:gd name="connsiteX17" fmla="*/ 3346315 w 3356043"/>
              <a:gd name="connsiteY17" fmla="*/ 184852 h 719873"/>
              <a:gd name="connsiteX18" fmla="*/ 3326860 w 3356043"/>
              <a:gd name="connsiteY18" fmla="*/ 165396 h 719873"/>
              <a:gd name="connsiteX19" fmla="*/ 3249038 w 3356043"/>
              <a:gd name="connsiteY19" fmla="*/ 145941 h 719873"/>
              <a:gd name="connsiteX20" fmla="*/ 3054485 w 3356043"/>
              <a:gd name="connsiteY20" fmla="*/ 155669 h 719873"/>
              <a:gd name="connsiteX21" fmla="*/ 3015575 w 3356043"/>
              <a:gd name="connsiteY21" fmla="*/ 165396 h 719873"/>
              <a:gd name="connsiteX22" fmla="*/ 2966936 w 3356043"/>
              <a:gd name="connsiteY22" fmla="*/ 175124 h 719873"/>
              <a:gd name="connsiteX23" fmla="*/ 2937753 w 3356043"/>
              <a:gd name="connsiteY23" fmla="*/ 184852 h 719873"/>
              <a:gd name="connsiteX24" fmla="*/ 2743200 w 3356043"/>
              <a:gd name="connsiteY24" fmla="*/ 194579 h 719873"/>
              <a:gd name="connsiteX25" fmla="*/ 2500009 w 3356043"/>
              <a:gd name="connsiteY25" fmla="*/ 223762 h 719873"/>
              <a:gd name="connsiteX26" fmla="*/ 2383277 w 3356043"/>
              <a:gd name="connsiteY26" fmla="*/ 243218 h 719873"/>
              <a:gd name="connsiteX27" fmla="*/ 2324911 w 3356043"/>
              <a:gd name="connsiteY27" fmla="*/ 262673 h 719873"/>
              <a:gd name="connsiteX28" fmla="*/ 2286000 w 3356043"/>
              <a:gd name="connsiteY28" fmla="*/ 311311 h 719873"/>
              <a:gd name="connsiteX29" fmla="*/ 2256817 w 3356043"/>
              <a:gd name="connsiteY29" fmla="*/ 369677 h 719873"/>
              <a:gd name="connsiteX30" fmla="*/ 2217907 w 3356043"/>
              <a:gd name="connsiteY30" fmla="*/ 379405 h 719873"/>
              <a:gd name="connsiteX31" fmla="*/ 2140085 w 3356043"/>
              <a:gd name="connsiteY31" fmla="*/ 350222 h 719873"/>
              <a:gd name="connsiteX32" fmla="*/ 2101175 w 3356043"/>
              <a:gd name="connsiteY32" fmla="*/ 330767 h 719873"/>
              <a:gd name="connsiteX33" fmla="*/ 2023353 w 3356043"/>
              <a:gd name="connsiteY33" fmla="*/ 321039 h 719873"/>
              <a:gd name="connsiteX34" fmla="*/ 1945532 w 3356043"/>
              <a:gd name="connsiteY34" fmla="*/ 301584 h 719873"/>
              <a:gd name="connsiteX35" fmla="*/ 1906621 w 3356043"/>
              <a:gd name="connsiteY35" fmla="*/ 282128 h 719873"/>
              <a:gd name="connsiteX36" fmla="*/ 1828800 w 3356043"/>
              <a:gd name="connsiteY36" fmla="*/ 272401 h 719873"/>
              <a:gd name="connsiteX37" fmla="*/ 1780162 w 3356043"/>
              <a:gd name="connsiteY37" fmla="*/ 262673 h 719873"/>
              <a:gd name="connsiteX38" fmla="*/ 1750979 w 3356043"/>
              <a:gd name="connsiteY38" fmla="*/ 252945 h 719873"/>
              <a:gd name="connsiteX39" fmla="*/ 1663430 w 3356043"/>
              <a:gd name="connsiteY39" fmla="*/ 243218 h 719873"/>
              <a:gd name="connsiteX40" fmla="*/ 1342417 w 3356043"/>
              <a:gd name="connsiteY40" fmla="*/ 223762 h 719873"/>
              <a:gd name="connsiteX41" fmla="*/ 1264596 w 3356043"/>
              <a:gd name="connsiteY41" fmla="*/ 214035 h 719873"/>
              <a:gd name="connsiteX42" fmla="*/ 1040860 w 3356043"/>
              <a:gd name="connsiteY42" fmla="*/ 194579 h 719873"/>
              <a:gd name="connsiteX43" fmla="*/ 1001949 w 3356043"/>
              <a:gd name="connsiteY43" fmla="*/ 175124 h 719873"/>
              <a:gd name="connsiteX44" fmla="*/ 904672 w 3356043"/>
              <a:gd name="connsiteY44" fmla="*/ 155669 h 719873"/>
              <a:gd name="connsiteX45" fmla="*/ 797668 w 3356043"/>
              <a:gd name="connsiteY45" fmla="*/ 136213 h 719873"/>
              <a:gd name="connsiteX46" fmla="*/ 680936 w 3356043"/>
              <a:gd name="connsiteY46" fmla="*/ 116758 h 719873"/>
              <a:gd name="connsiteX47" fmla="*/ 642026 w 3356043"/>
              <a:gd name="connsiteY47" fmla="*/ 107030 h 719873"/>
              <a:gd name="connsiteX48" fmla="*/ 525294 w 3356043"/>
              <a:gd name="connsiteY48" fmla="*/ 97303 h 719873"/>
              <a:gd name="connsiteX49" fmla="*/ 466928 w 3356043"/>
              <a:gd name="connsiteY49" fmla="*/ 87575 h 719873"/>
              <a:gd name="connsiteX50" fmla="*/ 389107 w 3356043"/>
              <a:gd name="connsiteY50" fmla="*/ 77847 h 719873"/>
              <a:gd name="connsiteX51" fmla="*/ 340468 w 3356043"/>
              <a:gd name="connsiteY51" fmla="*/ 68120 h 719873"/>
              <a:gd name="connsiteX52" fmla="*/ 282102 w 3356043"/>
              <a:gd name="connsiteY52" fmla="*/ 58392 h 719873"/>
              <a:gd name="connsiteX53" fmla="*/ 243192 w 3356043"/>
              <a:gd name="connsiteY53" fmla="*/ 48664 h 719873"/>
              <a:gd name="connsiteX54" fmla="*/ 214009 w 3356043"/>
              <a:gd name="connsiteY54" fmla="*/ 38937 h 719873"/>
              <a:gd name="connsiteX55" fmla="*/ 145915 w 3356043"/>
              <a:gd name="connsiteY55" fmla="*/ 29209 h 719873"/>
              <a:gd name="connsiteX56" fmla="*/ 97277 w 3356043"/>
              <a:gd name="connsiteY56" fmla="*/ 19481 h 719873"/>
              <a:gd name="connsiteX57" fmla="*/ 0 w 3356043"/>
              <a:gd name="connsiteY57" fmla="*/ 26 h 71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356043" h="719873">
                <a:moveTo>
                  <a:pt x="2247089" y="515592"/>
                </a:moveTo>
                <a:cubicBezTo>
                  <a:pt x="2263302" y="522077"/>
                  <a:pt x="2280567" y="526383"/>
                  <a:pt x="2295728" y="535047"/>
                </a:cubicBezTo>
                <a:cubicBezTo>
                  <a:pt x="2314690" y="545883"/>
                  <a:pt x="2321262" y="568399"/>
                  <a:pt x="2334638" y="583686"/>
                </a:cubicBezTo>
                <a:cubicBezTo>
                  <a:pt x="2349737" y="600941"/>
                  <a:pt x="2370559" y="613246"/>
                  <a:pt x="2383277" y="632324"/>
                </a:cubicBezTo>
                <a:cubicBezTo>
                  <a:pt x="2399130" y="656103"/>
                  <a:pt x="2403092" y="670153"/>
                  <a:pt x="2431915" y="680962"/>
                </a:cubicBezTo>
                <a:cubicBezTo>
                  <a:pt x="2464367" y="693132"/>
                  <a:pt x="2575225" y="699120"/>
                  <a:pt x="2587558" y="700418"/>
                </a:cubicBezTo>
                <a:cubicBezTo>
                  <a:pt x="2635358" y="705449"/>
                  <a:pt x="2685784" y="713060"/>
                  <a:pt x="2733472" y="719873"/>
                </a:cubicBezTo>
                <a:cubicBezTo>
                  <a:pt x="2795081" y="716630"/>
                  <a:pt x="2857122" y="718124"/>
                  <a:pt x="2918298" y="710145"/>
                </a:cubicBezTo>
                <a:cubicBezTo>
                  <a:pt x="2932677" y="708269"/>
                  <a:pt x="2943745" y="696076"/>
                  <a:pt x="2957209" y="690690"/>
                </a:cubicBezTo>
                <a:cubicBezTo>
                  <a:pt x="2976250" y="683074"/>
                  <a:pt x="2996120" y="677720"/>
                  <a:pt x="3015575" y="671235"/>
                </a:cubicBezTo>
                <a:cubicBezTo>
                  <a:pt x="3074747" y="651511"/>
                  <a:pt x="3014680" y="674376"/>
                  <a:pt x="3073941" y="642052"/>
                </a:cubicBezTo>
                <a:cubicBezTo>
                  <a:pt x="3108693" y="623096"/>
                  <a:pt x="3149207" y="609077"/>
                  <a:pt x="3180945" y="583686"/>
                </a:cubicBezTo>
                <a:cubicBezTo>
                  <a:pt x="3188107" y="577957"/>
                  <a:pt x="3193063" y="569733"/>
                  <a:pt x="3200400" y="564230"/>
                </a:cubicBezTo>
                <a:cubicBezTo>
                  <a:pt x="3288396" y="498233"/>
                  <a:pt x="3233604" y="550483"/>
                  <a:pt x="3278221" y="505864"/>
                </a:cubicBezTo>
                <a:cubicBezTo>
                  <a:pt x="3302672" y="432515"/>
                  <a:pt x="3269690" y="522924"/>
                  <a:pt x="3307404" y="447498"/>
                </a:cubicBezTo>
                <a:cubicBezTo>
                  <a:pt x="3316774" y="428759"/>
                  <a:pt x="3320625" y="398109"/>
                  <a:pt x="3326860" y="379405"/>
                </a:cubicBezTo>
                <a:cubicBezTo>
                  <a:pt x="3358854" y="283422"/>
                  <a:pt x="3336831" y="378184"/>
                  <a:pt x="3356043" y="282128"/>
                </a:cubicBezTo>
                <a:cubicBezTo>
                  <a:pt x="3352800" y="249703"/>
                  <a:pt x="3354219" y="216466"/>
                  <a:pt x="3346315" y="184852"/>
                </a:cubicBezTo>
                <a:cubicBezTo>
                  <a:pt x="3344091" y="175954"/>
                  <a:pt x="3334724" y="170115"/>
                  <a:pt x="3326860" y="165396"/>
                </a:cubicBezTo>
                <a:cubicBezTo>
                  <a:pt x="3311907" y="156424"/>
                  <a:pt x="3259493" y="148032"/>
                  <a:pt x="3249038" y="145941"/>
                </a:cubicBezTo>
                <a:cubicBezTo>
                  <a:pt x="3184187" y="149184"/>
                  <a:pt x="3119193" y="150277"/>
                  <a:pt x="3054485" y="155669"/>
                </a:cubicBezTo>
                <a:cubicBezTo>
                  <a:pt x="3041162" y="156779"/>
                  <a:pt x="3028626" y="162496"/>
                  <a:pt x="3015575" y="165396"/>
                </a:cubicBezTo>
                <a:cubicBezTo>
                  <a:pt x="2999435" y="168983"/>
                  <a:pt x="2982976" y="171114"/>
                  <a:pt x="2966936" y="175124"/>
                </a:cubicBezTo>
                <a:cubicBezTo>
                  <a:pt x="2956988" y="177611"/>
                  <a:pt x="2947968" y="183964"/>
                  <a:pt x="2937753" y="184852"/>
                </a:cubicBezTo>
                <a:cubicBezTo>
                  <a:pt x="2873065" y="190477"/>
                  <a:pt x="2808051" y="191337"/>
                  <a:pt x="2743200" y="194579"/>
                </a:cubicBezTo>
                <a:cubicBezTo>
                  <a:pt x="2631472" y="231823"/>
                  <a:pt x="2826153" y="169403"/>
                  <a:pt x="2500009" y="223762"/>
                </a:cubicBezTo>
                <a:cubicBezTo>
                  <a:pt x="2461098" y="230247"/>
                  <a:pt x="2420700" y="230744"/>
                  <a:pt x="2383277" y="243218"/>
                </a:cubicBezTo>
                <a:lnTo>
                  <a:pt x="2324911" y="262673"/>
                </a:lnTo>
                <a:cubicBezTo>
                  <a:pt x="2306813" y="280770"/>
                  <a:pt x="2298272" y="286766"/>
                  <a:pt x="2286000" y="311311"/>
                </a:cubicBezTo>
                <a:cubicBezTo>
                  <a:pt x="2276290" y="330732"/>
                  <a:pt x="2277724" y="355738"/>
                  <a:pt x="2256817" y="369677"/>
                </a:cubicBezTo>
                <a:cubicBezTo>
                  <a:pt x="2245693" y="377093"/>
                  <a:pt x="2230877" y="376162"/>
                  <a:pt x="2217907" y="379405"/>
                </a:cubicBezTo>
                <a:cubicBezTo>
                  <a:pt x="2185823" y="368710"/>
                  <a:pt x="2174974" y="365728"/>
                  <a:pt x="2140085" y="350222"/>
                </a:cubicBezTo>
                <a:cubicBezTo>
                  <a:pt x="2126834" y="344333"/>
                  <a:pt x="2115243" y="334284"/>
                  <a:pt x="2101175" y="330767"/>
                </a:cubicBezTo>
                <a:cubicBezTo>
                  <a:pt x="2075813" y="324426"/>
                  <a:pt x="2049294" y="324282"/>
                  <a:pt x="2023353" y="321039"/>
                </a:cubicBezTo>
                <a:cubicBezTo>
                  <a:pt x="1997413" y="314554"/>
                  <a:pt x="1969448" y="313542"/>
                  <a:pt x="1945532" y="301584"/>
                </a:cubicBezTo>
                <a:cubicBezTo>
                  <a:pt x="1932562" y="295099"/>
                  <a:pt x="1920689" y="285645"/>
                  <a:pt x="1906621" y="282128"/>
                </a:cubicBezTo>
                <a:cubicBezTo>
                  <a:pt x="1881259" y="275788"/>
                  <a:pt x="1854638" y="276376"/>
                  <a:pt x="1828800" y="272401"/>
                </a:cubicBezTo>
                <a:cubicBezTo>
                  <a:pt x="1812458" y="269887"/>
                  <a:pt x="1796202" y="266683"/>
                  <a:pt x="1780162" y="262673"/>
                </a:cubicBezTo>
                <a:cubicBezTo>
                  <a:pt x="1770214" y="260186"/>
                  <a:pt x="1761093" y="254631"/>
                  <a:pt x="1750979" y="252945"/>
                </a:cubicBezTo>
                <a:cubicBezTo>
                  <a:pt x="1722016" y="248118"/>
                  <a:pt x="1692718" y="245310"/>
                  <a:pt x="1663430" y="243218"/>
                </a:cubicBezTo>
                <a:cubicBezTo>
                  <a:pt x="1556502" y="235580"/>
                  <a:pt x="1342417" y="223762"/>
                  <a:pt x="1342417" y="223762"/>
                </a:cubicBezTo>
                <a:cubicBezTo>
                  <a:pt x="1316477" y="220520"/>
                  <a:pt x="1290617" y="216553"/>
                  <a:pt x="1264596" y="214035"/>
                </a:cubicBezTo>
                <a:lnTo>
                  <a:pt x="1040860" y="194579"/>
                </a:lnTo>
                <a:cubicBezTo>
                  <a:pt x="1027890" y="188094"/>
                  <a:pt x="1015892" y="179108"/>
                  <a:pt x="1001949" y="175124"/>
                </a:cubicBezTo>
                <a:cubicBezTo>
                  <a:pt x="970153" y="166040"/>
                  <a:pt x="936752" y="163690"/>
                  <a:pt x="904672" y="155669"/>
                </a:cubicBezTo>
                <a:cubicBezTo>
                  <a:pt x="843518" y="140380"/>
                  <a:pt x="878997" y="147832"/>
                  <a:pt x="797668" y="136213"/>
                </a:cubicBezTo>
                <a:cubicBezTo>
                  <a:pt x="732501" y="114492"/>
                  <a:pt x="801953" y="135377"/>
                  <a:pt x="680936" y="116758"/>
                </a:cubicBezTo>
                <a:cubicBezTo>
                  <a:pt x="667722" y="114725"/>
                  <a:pt x="655292" y="108688"/>
                  <a:pt x="642026" y="107030"/>
                </a:cubicBezTo>
                <a:cubicBezTo>
                  <a:pt x="603282" y="102187"/>
                  <a:pt x="564205" y="100545"/>
                  <a:pt x="525294" y="97303"/>
                </a:cubicBezTo>
                <a:cubicBezTo>
                  <a:pt x="505839" y="94060"/>
                  <a:pt x="486453" y="90364"/>
                  <a:pt x="466928" y="87575"/>
                </a:cubicBezTo>
                <a:cubicBezTo>
                  <a:pt x="441049" y="83878"/>
                  <a:pt x="414945" y="81822"/>
                  <a:pt x="389107" y="77847"/>
                </a:cubicBezTo>
                <a:cubicBezTo>
                  <a:pt x="372765" y="75333"/>
                  <a:pt x="356735" y="71078"/>
                  <a:pt x="340468" y="68120"/>
                </a:cubicBezTo>
                <a:cubicBezTo>
                  <a:pt x="321062" y="64592"/>
                  <a:pt x="301443" y="62260"/>
                  <a:pt x="282102" y="58392"/>
                </a:cubicBezTo>
                <a:cubicBezTo>
                  <a:pt x="268992" y="55770"/>
                  <a:pt x="256047" y="52337"/>
                  <a:pt x="243192" y="48664"/>
                </a:cubicBezTo>
                <a:cubicBezTo>
                  <a:pt x="233333" y="45847"/>
                  <a:pt x="224064" y="40948"/>
                  <a:pt x="214009" y="38937"/>
                </a:cubicBezTo>
                <a:cubicBezTo>
                  <a:pt x="191526" y="34440"/>
                  <a:pt x="168531" y="32979"/>
                  <a:pt x="145915" y="29209"/>
                </a:cubicBezTo>
                <a:cubicBezTo>
                  <a:pt x="129606" y="26491"/>
                  <a:pt x="113387" y="23199"/>
                  <a:pt x="97277" y="19481"/>
                </a:cubicBezTo>
                <a:cubicBezTo>
                  <a:pt x="6156" y="-1547"/>
                  <a:pt x="47893" y="26"/>
                  <a:pt x="0" y="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715" y="5830599"/>
            <a:ext cx="801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you create a new database, click on that DB ( in my case, ds053658/</a:t>
            </a:r>
            <a:r>
              <a:rPr lang="en-US" b="1" dirty="0" err="1"/>
              <a:t>kurtmd</a:t>
            </a:r>
            <a:r>
              <a:rPr lang="en-US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6543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First add a </a:t>
            </a:r>
            <a:r>
              <a:rPr lang="en-US" sz="3200" dirty="0" err="1"/>
              <a:t>DataBase</a:t>
            </a:r>
            <a:r>
              <a:rPr lang="en-US" sz="3200" dirty="0"/>
              <a:t> user</a:t>
            </a:r>
            <a:br>
              <a:rPr lang="en-US" sz="3200" dirty="0"/>
            </a:br>
            <a:r>
              <a:rPr lang="en-US" sz="2400" dirty="0"/>
              <a:t>this is an account name and pw you will use to access mongo form your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839200" cy="44759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66928" y="2762655"/>
            <a:ext cx="1546698" cy="603252"/>
          </a:xfrm>
          <a:custGeom>
            <a:avLst/>
            <a:gdLst>
              <a:gd name="connsiteX0" fmla="*/ 1527242 w 1546698"/>
              <a:gd name="connsiteY0" fmla="*/ 136188 h 603252"/>
              <a:gd name="connsiteX1" fmla="*/ 1342417 w 1546698"/>
              <a:gd name="connsiteY1" fmla="*/ 126460 h 603252"/>
              <a:gd name="connsiteX2" fmla="*/ 1303506 w 1546698"/>
              <a:gd name="connsiteY2" fmla="*/ 116732 h 603252"/>
              <a:gd name="connsiteX3" fmla="*/ 1157591 w 1546698"/>
              <a:gd name="connsiteY3" fmla="*/ 107005 h 603252"/>
              <a:gd name="connsiteX4" fmla="*/ 1040859 w 1546698"/>
              <a:gd name="connsiteY4" fmla="*/ 97277 h 603252"/>
              <a:gd name="connsiteX5" fmla="*/ 933855 w 1546698"/>
              <a:gd name="connsiteY5" fmla="*/ 77822 h 603252"/>
              <a:gd name="connsiteX6" fmla="*/ 885217 w 1546698"/>
              <a:gd name="connsiteY6" fmla="*/ 68094 h 603252"/>
              <a:gd name="connsiteX7" fmla="*/ 768485 w 1546698"/>
              <a:gd name="connsiteY7" fmla="*/ 48639 h 603252"/>
              <a:gd name="connsiteX8" fmla="*/ 729574 w 1546698"/>
              <a:gd name="connsiteY8" fmla="*/ 38911 h 603252"/>
              <a:gd name="connsiteX9" fmla="*/ 642025 w 1546698"/>
              <a:gd name="connsiteY9" fmla="*/ 29183 h 603252"/>
              <a:gd name="connsiteX10" fmla="*/ 418289 w 1546698"/>
              <a:gd name="connsiteY10" fmla="*/ 9728 h 603252"/>
              <a:gd name="connsiteX11" fmla="*/ 379378 w 1546698"/>
              <a:gd name="connsiteY11" fmla="*/ 0 h 603252"/>
              <a:gd name="connsiteX12" fmla="*/ 165370 w 1546698"/>
              <a:gd name="connsiteY12" fmla="*/ 9728 h 603252"/>
              <a:gd name="connsiteX13" fmla="*/ 87549 w 1546698"/>
              <a:gd name="connsiteY13" fmla="*/ 29183 h 603252"/>
              <a:gd name="connsiteX14" fmla="*/ 68093 w 1546698"/>
              <a:gd name="connsiteY14" fmla="*/ 48639 h 603252"/>
              <a:gd name="connsiteX15" fmla="*/ 19455 w 1546698"/>
              <a:gd name="connsiteY15" fmla="*/ 97277 h 603252"/>
              <a:gd name="connsiteX16" fmla="*/ 0 w 1546698"/>
              <a:gd name="connsiteY16" fmla="*/ 155643 h 603252"/>
              <a:gd name="connsiteX17" fmla="*/ 19455 w 1546698"/>
              <a:gd name="connsiteY17" fmla="*/ 233464 h 603252"/>
              <a:gd name="connsiteX18" fmla="*/ 48638 w 1546698"/>
              <a:gd name="connsiteY18" fmla="*/ 272375 h 603252"/>
              <a:gd name="connsiteX19" fmla="*/ 136187 w 1546698"/>
              <a:gd name="connsiteY19" fmla="*/ 350196 h 603252"/>
              <a:gd name="connsiteX20" fmla="*/ 165370 w 1546698"/>
              <a:gd name="connsiteY20" fmla="*/ 359924 h 603252"/>
              <a:gd name="connsiteX21" fmla="*/ 243191 w 1546698"/>
              <a:gd name="connsiteY21" fmla="*/ 418290 h 603252"/>
              <a:gd name="connsiteX22" fmla="*/ 311285 w 1546698"/>
              <a:gd name="connsiteY22" fmla="*/ 457200 h 603252"/>
              <a:gd name="connsiteX23" fmla="*/ 369651 w 1546698"/>
              <a:gd name="connsiteY23" fmla="*/ 496111 h 603252"/>
              <a:gd name="connsiteX24" fmla="*/ 428017 w 1546698"/>
              <a:gd name="connsiteY24" fmla="*/ 515566 h 603252"/>
              <a:gd name="connsiteX25" fmla="*/ 544749 w 1546698"/>
              <a:gd name="connsiteY25" fmla="*/ 535022 h 603252"/>
              <a:gd name="connsiteX26" fmla="*/ 700391 w 1546698"/>
              <a:gd name="connsiteY26" fmla="*/ 564205 h 603252"/>
              <a:gd name="connsiteX27" fmla="*/ 797668 w 1546698"/>
              <a:gd name="connsiteY27" fmla="*/ 583660 h 603252"/>
              <a:gd name="connsiteX28" fmla="*/ 904672 w 1546698"/>
              <a:gd name="connsiteY28" fmla="*/ 603115 h 603252"/>
              <a:gd name="connsiteX29" fmla="*/ 1400783 w 1546698"/>
              <a:gd name="connsiteY29" fmla="*/ 583660 h 603252"/>
              <a:gd name="connsiteX30" fmla="*/ 1478604 w 1546698"/>
              <a:gd name="connsiteY30" fmla="*/ 564205 h 603252"/>
              <a:gd name="connsiteX31" fmla="*/ 1488332 w 1546698"/>
              <a:gd name="connsiteY31" fmla="*/ 535022 h 603252"/>
              <a:gd name="connsiteX32" fmla="*/ 1507787 w 1546698"/>
              <a:gd name="connsiteY32" fmla="*/ 505839 h 603252"/>
              <a:gd name="connsiteX33" fmla="*/ 1517515 w 1546698"/>
              <a:gd name="connsiteY33" fmla="*/ 447473 h 603252"/>
              <a:gd name="connsiteX34" fmla="*/ 1536970 w 1546698"/>
              <a:gd name="connsiteY34" fmla="*/ 389107 h 603252"/>
              <a:gd name="connsiteX35" fmla="*/ 1546698 w 1546698"/>
              <a:gd name="connsiteY35" fmla="*/ 350196 h 603252"/>
              <a:gd name="connsiteX36" fmla="*/ 1536970 w 1546698"/>
              <a:gd name="connsiteY36" fmla="*/ 262647 h 60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46698" h="603252">
                <a:moveTo>
                  <a:pt x="1527242" y="136188"/>
                </a:moveTo>
                <a:cubicBezTo>
                  <a:pt x="1465634" y="132945"/>
                  <a:pt x="1403879" y="131805"/>
                  <a:pt x="1342417" y="126460"/>
                </a:cubicBezTo>
                <a:cubicBezTo>
                  <a:pt x="1329098" y="125302"/>
                  <a:pt x="1316802" y="118132"/>
                  <a:pt x="1303506" y="116732"/>
                </a:cubicBezTo>
                <a:cubicBezTo>
                  <a:pt x="1255028" y="111629"/>
                  <a:pt x="1206204" y="110606"/>
                  <a:pt x="1157591" y="107005"/>
                </a:cubicBezTo>
                <a:lnTo>
                  <a:pt x="1040859" y="97277"/>
                </a:lnTo>
                <a:cubicBezTo>
                  <a:pt x="981328" y="77433"/>
                  <a:pt x="1035995" y="93536"/>
                  <a:pt x="933855" y="77822"/>
                </a:cubicBezTo>
                <a:cubicBezTo>
                  <a:pt x="917513" y="75308"/>
                  <a:pt x="901526" y="70812"/>
                  <a:pt x="885217" y="68094"/>
                </a:cubicBezTo>
                <a:cubicBezTo>
                  <a:pt x="804023" y="54561"/>
                  <a:pt x="837250" y="63920"/>
                  <a:pt x="768485" y="48639"/>
                </a:cubicBezTo>
                <a:cubicBezTo>
                  <a:pt x="755434" y="45739"/>
                  <a:pt x="742788" y="40944"/>
                  <a:pt x="729574" y="38911"/>
                </a:cubicBezTo>
                <a:cubicBezTo>
                  <a:pt x="700553" y="34446"/>
                  <a:pt x="671208" y="32426"/>
                  <a:pt x="642025" y="29183"/>
                </a:cubicBezTo>
                <a:cubicBezTo>
                  <a:pt x="534221" y="2233"/>
                  <a:pt x="658192" y="30590"/>
                  <a:pt x="418289" y="9728"/>
                </a:cubicBezTo>
                <a:cubicBezTo>
                  <a:pt x="404970" y="8570"/>
                  <a:pt x="392348" y="3243"/>
                  <a:pt x="379378" y="0"/>
                </a:cubicBezTo>
                <a:cubicBezTo>
                  <a:pt x="308042" y="3243"/>
                  <a:pt x="236425" y="2622"/>
                  <a:pt x="165370" y="9728"/>
                </a:cubicBezTo>
                <a:cubicBezTo>
                  <a:pt x="138764" y="12389"/>
                  <a:pt x="87549" y="29183"/>
                  <a:pt x="87549" y="29183"/>
                </a:cubicBezTo>
                <a:cubicBezTo>
                  <a:pt x="81064" y="35668"/>
                  <a:pt x="75255" y="42910"/>
                  <a:pt x="68093" y="48639"/>
                </a:cubicBezTo>
                <a:cubicBezTo>
                  <a:pt x="39021" y="71896"/>
                  <a:pt x="35556" y="61049"/>
                  <a:pt x="19455" y="97277"/>
                </a:cubicBezTo>
                <a:cubicBezTo>
                  <a:pt x="11126" y="116017"/>
                  <a:pt x="0" y="155643"/>
                  <a:pt x="0" y="155643"/>
                </a:cubicBezTo>
                <a:cubicBezTo>
                  <a:pt x="2464" y="167963"/>
                  <a:pt x="10250" y="217355"/>
                  <a:pt x="19455" y="233464"/>
                </a:cubicBezTo>
                <a:cubicBezTo>
                  <a:pt x="27499" y="247541"/>
                  <a:pt x="37792" y="260324"/>
                  <a:pt x="48638" y="272375"/>
                </a:cubicBezTo>
                <a:cubicBezTo>
                  <a:pt x="69734" y="295815"/>
                  <a:pt x="103460" y="333833"/>
                  <a:pt x="136187" y="350196"/>
                </a:cubicBezTo>
                <a:cubicBezTo>
                  <a:pt x="145358" y="354782"/>
                  <a:pt x="156406" y="354944"/>
                  <a:pt x="165370" y="359924"/>
                </a:cubicBezTo>
                <a:cubicBezTo>
                  <a:pt x="276451" y="421636"/>
                  <a:pt x="189519" y="375352"/>
                  <a:pt x="243191" y="418290"/>
                </a:cubicBezTo>
                <a:cubicBezTo>
                  <a:pt x="276839" y="445209"/>
                  <a:pt x="271345" y="433236"/>
                  <a:pt x="311285" y="457200"/>
                </a:cubicBezTo>
                <a:cubicBezTo>
                  <a:pt x="331335" y="469230"/>
                  <a:pt x="347468" y="488717"/>
                  <a:pt x="369651" y="496111"/>
                </a:cubicBezTo>
                <a:cubicBezTo>
                  <a:pt x="389106" y="502596"/>
                  <a:pt x="407715" y="512666"/>
                  <a:pt x="428017" y="515566"/>
                </a:cubicBezTo>
                <a:cubicBezTo>
                  <a:pt x="457248" y="519742"/>
                  <a:pt x="513455" y="526487"/>
                  <a:pt x="544749" y="535022"/>
                </a:cubicBezTo>
                <a:cubicBezTo>
                  <a:pt x="665355" y="567914"/>
                  <a:pt x="532932" y="547458"/>
                  <a:pt x="700391" y="564205"/>
                </a:cubicBezTo>
                <a:cubicBezTo>
                  <a:pt x="756325" y="582848"/>
                  <a:pt x="708246" y="568756"/>
                  <a:pt x="797668" y="583660"/>
                </a:cubicBezTo>
                <a:cubicBezTo>
                  <a:pt x="833427" y="589620"/>
                  <a:pt x="869004" y="596630"/>
                  <a:pt x="904672" y="603115"/>
                </a:cubicBezTo>
                <a:cubicBezTo>
                  <a:pt x="1219993" y="596108"/>
                  <a:pt x="1217661" y="616956"/>
                  <a:pt x="1400783" y="583660"/>
                </a:cubicBezTo>
                <a:cubicBezTo>
                  <a:pt x="1452431" y="574269"/>
                  <a:pt x="1438105" y="577704"/>
                  <a:pt x="1478604" y="564205"/>
                </a:cubicBezTo>
                <a:cubicBezTo>
                  <a:pt x="1481847" y="554477"/>
                  <a:pt x="1483746" y="544193"/>
                  <a:pt x="1488332" y="535022"/>
                </a:cubicBezTo>
                <a:cubicBezTo>
                  <a:pt x="1493560" y="524565"/>
                  <a:pt x="1504090" y="516930"/>
                  <a:pt x="1507787" y="505839"/>
                </a:cubicBezTo>
                <a:cubicBezTo>
                  <a:pt x="1514024" y="487127"/>
                  <a:pt x="1512731" y="466608"/>
                  <a:pt x="1517515" y="447473"/>
                </a:cubicBezTo>
                <a:cubicBezTo>
                  <a:pt x="1522489" y="427578"/>
                  <a:pt x="1531996" y="409002"/>
                  <a:pt x="1536970" y="389107"/>
                </a:cubicBezTo>
                <a:lnTo>
                  <a:pt x="1546698" y="350196"/>
                </a:lnTo>
                <a:cubicBezTo>
                  <a:pt x="1536053" y="275682"/>
                  <a:pt x="1536970" y="305030"/>
                  <a:pt x="1536970" y="2626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2819400" y="4114800"/>
            <a:ext cx="7620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Remember your Management account name and PW.  </a:t>
            </a:r>
            <a:r>
              <a:rPr lang="en-US" sz="2000" dirty="0"/>
              <a:t>This user account/pw can always be looked up, or deleted and recreated.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7638"/>
            <a:ext cx="8686800" cy="4580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688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Now click on your database name (upper left) to go back there.</a:t>
            </a:r>
          </a:p>
        </p:txBody>
      </p:sp>
    </p:spTree>
    <p:extLst>
      <p:ext uri="{BB962C8B-B14F-4D97-AF65-F5344CB8AC3E}">
        <p14:creationId xmlns:p14="http://schemas.microsoft.com/office/powerpoint/2010/main" val="27792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can create new collections, as well as examine ones you already have. Also your JS code can create a new one just be referencing a new collection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1" y="1905000"/>
            <a:ext cx="8403077" cy="46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316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https://www.mongodb.com/what-is-mongodb</vt:lpstr>
      <vt:lpstr>document-oriented database</vt:lpstr>
      <vt:lpstr>How to use free MongoDB in the cloud</vt:lpstr>
      <vt:lpstr>Go to mlab.com and create a new account</vt:lpstr>
      <vt:lpstr>This account is the “Manager” Account. It is not the account name you access data with.</vt:lpstr>
      <vt:lpstr>Create a new Database (I already had one, kurtmd as in kurt’s Mongo Database)</vt:lpstr>
      <vt:lpstr>First add a DataBase user this is an account name and pw you will use to access mongo form your code.</vt:lpstr>
      <vt:lpstr>Remember your Management account name and PW.  This user account/pw can always be looked up, or deleted and recreated.</vt:lpstr>
      <vt:lpstr>You can create new collections, as well as examine ones you already have. Also your JS code can create a new one just be referencing a new collection name.</vt:lpstr>
      <vt:lpstr>Copy down this connection string which you will use in JS code to read and write the database. You will substitute the 2nd username/pw you created, your user account, not your management account, in this string.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163</cp:revision>
  <dcterms:created xsi:type="dcterms:W3CDTF">2013-01-27T23:57:48Z</dcterms:created>
  <dcterms:modified xsi:type="dcterms:W3CDTF">2017-05-08T17:56:24Z</dcterms:modified>
</cp:coreProperties>
</file>