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69" r:id="rId3"/>
    <p:sldId id="286" r:id="rId4"/>
    <p:sldId id="268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7" r:id="rId14"/>
    <p:sldId id="298" r:id="rId15"/>
    <p:sldId id="299" r:id="rId16"/>
    <p:sldId id="300" r:id="rId17"/>
    <p:sldId id="301" r:id="rId18"/>
    <p:sldId id="302" r:id="rId19"/>
    <p:sldId id="295" r:id="rId20"/>
    <p:sldId id="29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6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0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1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6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9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1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4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3F05-1E56-41FD-8B47-EADA3141F8BF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wbuecheler.com/web/tutorials/2013/node-express-mongo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/releases/2.7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3000/userlis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3000/newus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cwbuecheler.com/web/tutorials/2014/restful-web-app-node-express-mongodb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ompulsa.com/introduction-mongoose-storing-data-mongodb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en/guide/using-middlewar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 app to use Mongo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using:</a:t>
            </a:r>
          </a:p>
          <a:p>
            <a:r>
              <a:rPr lang="en-US" dirty="0">
                <a:hlinkClick r:id="rId2"/>
              </a:rPr>
              <a:t>http://cwbuecheler.com/web/tutorials/2013/node-express-mongo/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are using cloud mlab.com </a:t>
            </a:r>
            <a:r>
              <a:rPr lang="en-US" dirty="0" err="1"/>
              <a:t>mongodb</a:t>
            </a:r>
            <a:r>
              <a:rPr lang="en-US" dirty="0"/>
              <a:t>, so will skip parts about installing </a:t>
            </a:r>
            <a:r>
              <a:rPr lang="en-US" dirty="0" err="1"/>
              <a:t>mongodb</a:t>
            </a:r>
            <a:r>
              <a:rPr lang="en-US" dirty="0"/>
              <a:t> as a local </a:t>
            </a:r>
            <a:r>
              <a:rPr lang="en-US" dirty="0" err="1"/>
              <a:t>db</a:t>
            </a:r>
            <a:r>
              <a:rPr lang="en-US" dirty="0"/>
              <a:t> on our “server”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4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Getting the following error?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 smtClean="0"/>
              <a:t>{ </a:t>
            </a:r>
            <a:r>
              <a:rPr lang="en-US" i="1" dirty="0"/>
              <a:t>[Error: Cannot find module '../build/Release/</a:t>
            </a:r>
            <a:r>
              <a:rPr lang="en-US" i="1" dirty="0" err="1"/>
              <a:t>bson</a:t>
            </a:r>
            <a:r>
              <a:rPr lang="en-US" i="1" dirty="0"/>
              <a:t>'] code: 'MODULE_NOT_FOUND' } </a:t>
            </a:r>
            <a:r>
              <a:rPr lang="en-US" i="1" dirty="0" err="1"/>
              <a:t>js-bson</a:t>
            </a:r>
            <a:r>
              <a:rPr lang="en-US" i="1" dirty="0"/>
              <a:t>: Failed to load </a:t>
            </a:r>
            <a:r>
              <a:rPr lang="en-US" i="1" dirty="0" err="1"/>
              <a:t>c++</a:t>
            </a:r>
            <a:r>
              <a:rPr lang="en-US" i="1" dirty="0"/>
              <a:t> </a:t>
            </a:r>
            <a:r>
              <a:rPr lang="en-US" i="1" dirty="0" err="1"/>
              <a:t>bson</a:t>
            </a:r>
            <a:r>
              <a:rPr lang="en-US" i="1" dirty="0"/>
              <a:t> extension, using pure JS </a:t>
            </a:r>
            <a:r>
              <a:rPr lang="en-US" i="1" dirty="0" smtClean="0"/>
              <a:t>version</a:t>
            </a:r>
          </a:p>
          <a:p>
            <a:r>
              <a:rPr lang="en-US" dirty="0"/>
              <a:t>First off, don't worry! You can still run your node application even when seeing this error. Basically, what's happening is: during the initial "</a:t>
            </a:r>
            <a:r>
              <a:rPr lang="en-US" dirty="0" err="1"/>
              <a:t>npm</a:t>
            </a:r>
            <a:r>
              <a:rPr lang="en-US" dirty="0"/>
              <a:t> install" process, the MongoDB module tried to create a couple of files using Python v2.7. If you don't happen to have that installed (even if you have a higher version of Python, it won't work), then it can't build the files, so it falls back on a JavaScript-driven system instead. This system works just fine, but in a production environment with a lot of data handling, it can be slow, so it's better to have the binaries.</a:t>
            </a:r>
          </a:p>
          <a:p>
            <a:r>
              <a:rPr lang="en-US" dirty="0"/>
              <a:t>If you want to get rid of the error, follow these steps:</a:t>
            </a:r>
          </a:p>
          <a:p>
            <a:r>
              <a:rPr lang="en-US" dirty="0"/>
              <a:t>Install </a:t>
            </a:r>
            <a:r>
              <a:rPr lang="en-US" dirty="0">
                <a:hlinkClick r:id="rId2"/>
              </a:rPr>
              <a:t>Python 2.7</a:t>
            </a:r>
            <a:r>
              <a:rPr lang="en-US" dirty="0"/>
              <a:t> (this will not impact existing Python 3.x installs).</a:t>
            </a:r>
          </a:p>
          <a:p>
            <a:r>
              <a:rPr lang="en-US" dirty="0"/>
              <a:t>Delete your </a:t>
            </a:r>
            <a:r>
              <a:rPr lang="en-US" dirty="0" err="1"/>
              <a:t>node_modules</a:t>
            </a:r>
            <a:r>
              <a:rPr lang="en-US" dirty="0"/>
              <a:t> directory and everything in it.</a:t>
            </a:r>
          </a:p>
          <a:p>
            <a:r>
              <a:rPr lang="en-US" dirty="0"/>
              <a:t>Re-run </a:t>
            </a:r>
            <a:r>
              <a:rPr lang="en-US" dirty="0" err="1"/>
              <a:t>npm</a:t>
            </a:r>
            <a:r>
              <a:rPr lang="en-US" dirty="0"/>
              <a:t> install in your nodetest1 directory from the command 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54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 your browser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/>
              <a:t> </a:t>
            </a:r>
            <a:r>
              <a:rPr lang="en-US" u="sng" dirty="0">
                <a:hlinkClick r:id="rId2"/>
              </a:rPr>
              <a:t>http://localhost:3000/userlist</a:t>
            </a:r>
            <a:endParaRPr lang="en-US" dirty="0"/>
          </a:p>
        </p:txBody>
      </p:sp>
      <p:pic>
        <p:nvPicPr>
          <p:cNvPr id="6146" name="Picture 2" descr="DB Ouput Page - Default Dat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3048000"/>
            <a:ext cx="6648450" cy="28575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90800" y="2514600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Should see this: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73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Ok, we read, now lets write from the client to the server to Mongo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4602163"/>
          </a:xfrm>
        </p:spPr>
        <p:txBody>
          <a:bodyPr>
            <a:normAutofit/>
          </a:bodyPr>
          <a:lstStyle/>
          <a:p>
            <a:r>
              <a:rPr lang="en-US" sz="2400" dirty="0"/>
              <a:t> </a:t>
            </a:r>
            <a:r>
              <a:rPr lang="en-US" sz="2400" dirty="0" smtClean="0"/>
              <a:t>We </a:t>
            </a:r>
            <a:r>
              <a:rPr lang="en-US" sz="2400" dirty="0"/>
              <a:t>need to set up a route that takes a POST, rather than a </a:t>
            </a:r>
            <a:r>
              <a:rPr lang="en-US" sz="2400" dirty="0" smtClean="0"/>
              <a:t>GET</a:t>
            </a:r>
          </a:p>
          <a:p>
            <a:r>
              <a:rPr lang="en-US" sz="2400" dirty="0" smtClean="0"/>
              <a:t>Start </a:t>
            </a:r>
            <a:r>
              <a:rPr lang="en-US" sz="2400" dirty="0"/>
              <a:t>by </a:t>
            </a:r>
            <a:r>
              <a:rPr lang="en-US" sz="2400" dirty="0" smtClean="0"/>
              <a:t>adding another </a:t>
            </a:r>
            <a:r>
              <a:rPr lang="en-US" sz="2400" dirty="0"/>
              <a:t>route for </a:t>
            </a:r>
            <a:r>
              <a:rPr lang="en-US" sz="2400" dirty="0" smtClean="0"/>
              <a:t>a new add </a:t>
            </a:r>
            <a:r>
              <a:rPr lang="en-US" sz="2400" dirty="0"/>
              <a:t>user </a:t>
            </a:r>
            <a:r>
              <a:rPr lang="en-US" sz="2400" dirty="0" smtClean="0"/>
              <a:t>form to be sent to down to the client</a:t>
            </a:r>
          </a:p>
          <a:p>
            <a:r>
              <a:rPr lang="en-US" sz="2400" dirty="0" smtClean="0"/>
              <a:t>Open </a:t>
            </a:r>
            <a:r>
              <a:rPr lang="en-US" sz="2400" dirty="0"/>
              <a:t>/routes/index.js and add the following code </a:t>
            </a:r>
            <a:r>
              <a:rPr lang="en-US" sz="2400" b="1" dirty="0"/>
              <a:t>above</a:t>
            </a:r>
            <a:r>
              <a:rPr lang="en-US" sz="2400" dirty="0"/>
              <a:t> the last </a:t>
            </a:r>
            <a:r>
              <a:rPr lang="en-US" sz="2400" dirty="0" err="1"/>
              <a:t>module.exports</a:t>
            </a:r>
            <a:r>
              <a:rPr lang="en-US" sz="2400" dirty="0"/>
              <a:t> line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altLang="en-US" sz="2200" dirty="0">
                <a:solidFill>
                  <a:srgbClr val="880000"/>
                </a:solidFill>
                <a:latin typeface="Consolas" panose="020B0609020204030204" pitchFamily="49" charset="0"/>
              </a:rPr>
              <a:t>/* GET New User page. */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2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router</a:t>
            </a:r>
            <a:r>
              <a:rPr lang="en-US" altLang="en-US" sz="2200" dirty="0" err="1" smtClean="0">
                <a:solidFill>
                  <a:srgbClr val="6666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200" dirty="0" err="1" smtClean="0">
                <a:solidFill>
                  <a:srgbClr val="000088"/>
                </a:solidFill>
                <a:latin typeface="Consolas" panose="020B0609020204030204" pitchFamily="49" charset="0"/>
              </a:rPr>
              <a:t>get</a:t>
            </a:r>
            <a:r>
              <a:rPr lang="en-US" altLang="en-US" sz="22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200" dirty="0">
                <a:solidFill>
                  <a:srgbClr val="008800"/>
                </a:solidFill>
                <a:latin typeface="Consolas" panose="020B0609020204030204" pitchFamily="49" charset="0"/>
              </a:rPr>
              <a:t>'/</a:t>
            </a:r>
            <a:r>
              <a:rPr lang="en-US" altLang="en-US" sz="2200" dirty="0" err="1">
                <a:solidFill>
                  <a:srgbClr val="008800"/>
                </a:solidFill>
                <a:latin typeface="Consolas" panose="020B0609020204030204" pitchFamily="49" charset="0"/>
              </a:rPr>
              <a:t>newuser</a:t>
            </a:r>
            <a:r>
              <a:rPr lang="en-US" altLang="en-US" sz="2200" dirty="0">
                <a:solidFill>
                  <a:srgbClr val="008800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22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000088"/>
                </a:solidFill>
                <a:latin typeface="Consolas" panose="020B0609020204030204" pitchFamily="49" charset="0"/>
              </a:rPr>
              <a:t>function</a:t>
            </a:r>
            <a:r>
              <a:rPr lang="en-US" altLang="en-US" sz="22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req</a:t>
            </a:r>
            <a:r>
              <a:rPr lang="en-US" altLang="en-US" sz="22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res</a:t>
            </a:r>
            <a:r>
              <a:rPr lang="en-US" altLang="en-US" sz="2200" dirty="0">
                <a:solidFill>
                  <a:srgbClr val="666600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6666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2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res</a:t>
            </a:r>
            <a:r>
              <a:rPr lang="en-US" altLang="en-US" sz="2200" dirty="0" err="1" smtClean="0">
                <a:solidFill>
                  <a:srgbClr val="6666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render</a:t>
            </a:r>
            <a:r>
              <a:rPr lang="en-US" altLang="en-US" sz="22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200" dirty="0">
                <a:solidFill>
                  <a:srgbClr val="008800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2200" dirty="0" err="1">
                <a:solidFill>
                  <a:srgbClr val="008800"/>
                </a:solidFill>
                <a:latin typeface="Consolas" panose="020B0609020204030204" pitchFamily="49" charset="0"/>
              </a:rPr>
              <a:t>newuser</a:t>
            </a:r>
            <a:r>
              <a:rPr lang="en-US" altLang="en-US" sz="2200" dirty="0">
                <a:solidFill>
                  <a:srgbClr val="008800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22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6666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title</a:t>
            </a:r>
            <a:r>
              <a:rPr lang="en-US" altLang="en-US" sz="2200" dirty="0">
                <a:solidFill>
                  <a:srgbClr val="6666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008800"/>
                </a:solidFill>
                <a:latin typeface="Consolas" panose="020B0609020204030204" pitchFamily="49" charset="0"/>
              </a:rPr>
              <a:t>'Add New User'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200" dirty="0">
                <a:solidFill>
                  <a:srgbClr val="666600"/>
                </a:solidFill>
                <a:latin typeface="Consolas" panose="020B0609020204030204" pitchFamily="49" charset="0"/>
              </a:rPr>
              <a:t>});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2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2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});</a:t>
            </a:r>
            <a:r>
              <a:rPr lang="en-US" altLang="en-US" sz="2200" dirty="0" smtClean="0"/>
              <a:t> </a:t>
            </a:r>
            <a:endParaRPr lang="en-US" altLang="en-US" sz="22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3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Again we need a new jade file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4906963"/>
          </a:xfrm>
        </p:spPr>
        <p:txBody>
          <a:bodyPr>
            <a:normAutofit/>
          </a:bodyPr>
          <a:lstStyle/>
          <a:p>
            <a:r>
              <a:rPr lang="en-US" sz="2400" dirty="0"/>
              <a:t>Open up /views</a:t>
            </a:r>
            <a:r>
              <a:rPr lang="en-US" sz="2400" dirty="0" smtClean="0"/>
              <a:t>/ and add new one,  </a:t>
            </a:r>
            <a:r>
              <a:rPr lang="en-US" sz="2400" dirty="0" err="1" smtClean="0"/>
              <a:t>newuser.jade</a:t>
            </a:r>
            <a:endParaRPr lang="en-US" sz="2400" dirty="0"/>
          </a:p>
          <a:p>
            <a:pPr marL="0" indent="0">
              <a:buNone/>
            </a:pPr>
            <a:endParaRPr lang="en-US" altLang="en-US" sz="1500" dirty="0" smtClean="0">
              <a:solidFill>
                <a:srgbClr val="000088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500" dirty="0" smtClean="0">
                <a:solidFill>
                  <a:srgbClr val="000088"/>
                </a:solidFill>
                <a:latin typeface="Consolas" panose="020B0609020204030204" pitchFamily="49" charset="0"/>
              </a:rPr>
              <a:t>extends</a:t>
            </a:r>
            <a:r>
              <a:rPr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layout</a:t>
            </a:r>
          </a:p>
          <a:p>
            <a:pPr marL="0" indent="0">
              <a:buNone/>
            </a:pPr>
            <a:endParaRPr lang="en-US" altLang="en-US" sz="15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block </a:t>
            </a: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content</a:t>
            </a:r>
          </a:p>
          <a:p>
            <a:pPr marL="0" indent="0">
              <a:buNone/>
            </a:pP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h1</a:t>
            </a:r>
            <a:r>
              <a:rPr lang="en-US" altLang="en-US" sz="1500" dirty="0">
                <a:solidFill>
                  <a:srgbClr val="6666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</a:p>
          <a:p>
            <a:pPr marL="0" indent="0">
              <a:buNone/>
            </a:pPr>
            <a:r>
              <a:rPr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form</a:t>
            </a:r>
            <a:r>
              <a:rPr lang="en-US" altLang="en-US" sz="1500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#formAddUser</a:t>
            </a:r>
            <a:r>
              <a:rPr lang="en-US" altLang="en-US" sz="15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(name</a:t>
            </a:r>
            <a:r>
              <a:rPr lang="en-US" altLang="en-US" sz="1500" dirty="0">
                <a:solidFill>
                  <a:srgbClr val="880000"/>
                </a:solidFill>
                <a:latin typeface="Consolas" panose="020B0609020204030204" pitchFamily="49" charset="0"/>
              </a:rPr>
              <a:t>="</a:t>
            </a:r>
            <a:r>
              <a:rPr lang="en-US" altLang="en-US" sz="1500" dirty="0" err="1">
                <a:solidFill>
                  <a:srgbClr val="880000"/>
                </a:solidFill>
                <a:latin typeface="Consolas" panose="020B0609020204030204" pitchFamily="49" charset="0"/>
              </a:rPr>
              <a:t>adduser</a:t>
            </a:r>
            <a:r>
              <a:rPr lang="en-US" altLang="en-US" sz="1500" dirty="0">
                <a:solidFill>
                  <a:srgbClr val="880000"/>
                </a:solidFill>
                <a:latin typeface="Consolas" panose="020B0609020204030204" pitchFamily="49" charset="0"/>
              </a:rPr>
              <a:t>",method="</a:t>
            </a:r>
            <a:r>
              <a:rPr lang="en-US" altLang="en-US" sz="1500" dirty="0" err="1">
                <a:solidFill>
                  <a:srgbClr val="880000"/>
                </a:solidFill>
                <a:latin typeface="Consolas" panose="020B0609020204030204" pitchFamily="49" charset="0"/>
              </a:rPr>
              <a:t>post",action</a:t>
            </a:r>
            <a:r>
              <a:rPr lang="en-US" altLang="en-US" sz="1500" dirty="0">
                <a:solidFill>
                  <a:srgbClr val="880000"/>
                </a:solidFill>
                <a:latin typeface="Consolas" panose="020B0609020204030204" pitchFamily="49" charset="0"/>
              </a:rPr>
              <a:t>="/</a:t>
            </a:r>
            <a:r>
              <a:rPr lang="en-US" altLang="en-US" sz="1500" dirty="0" err="1">
                <a:solidFill>
                  <a:srgbClr val="880000"/>
                </a:solidFill>
                <a:latin typeface="Consolas" panose="020B0609020204030204" pitchFamily="49" charset="0"/>
              </a:rPr>
              <a:t>adduser</a:t>
            </a:r>
            <a:r>
              <a:rPr lang="en-US" altLang="en-US" sz="15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1500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#inputUserName</a:t>
            </a:r>
            <a:r>
              <a:rPr lang="en-US" altLang="en-US" sz="15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(type</a:t>
            </a:r>
            <a:r>
              <a:rPr lang="en-US" altLang="en-US" sz="1500" dirty="0">
                <a:solidFill>
                  <a:srgbClr val="880000"/>
                </a:solidFill>
                <a:latin typeface="Consolas" panose="020B0609020204030204" pitchFamily="49" charset="0"/>
              </a:rPr>
              <a:t>="text", placeholder="username", name="username")</a:t>
            </a: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15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1500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#inputUserEmail</a:t>
            </a:r>
            <a:r>
              <a:rPr lang="en-US" altLang="en-US" sz="15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(type</a:t>
            </a:r>
            <a:r>
              <a:rPr lang="en-US" altLang="en-US" sz="1500" dirty="0">
                <a:solidFill>
                  <a:srgbClr val="880000"/>
                </a:solidFill>
                <a:latin typeface="Consolas" panose="020B0609020204030204" pitchFamily="49" charset="0"/>
              </a:rPr>
              <a:t>="text", placeholder="</a:t>
            </a:r>
            <a:r>
              <a:rPr lang="en-US" altLang="en-US" sz="1500" dirty="0" err="1">
                <a:solidFill>
                  <a:srgbClr val="880000"/>
                </a:solidFill>
                <a:latin typeface="Consolas" panose="020B0609020204030204" pitchFamily="49" charset="0"/>
              </a:rPr>
              <a:t>useremail</a:t>
            </a:r>
            <a:r>
              <a:rPr lang="en-US" altLang="en-US" sz="1500" dirty="0">
                <a:solidFill>
                  <a:srgbClr val="880000"/>
                </a:solidFill>
                <a:latin typeface="Consolas" panose="020B0609020204030204" pitchFamily="49" charset="0"/>
              </a:rPr>
              <a:t>", name="</a:t>
            </a:r>
            <a:r>
              <a:rPr lang="en-US" altLang="en-US" sz="1500" dirty="0" err="1">
                <a:solidFill>
                  <a:srgbClr val="880000"/>
                </a:solidFill>
                <a:latin typeface="Consolas" panose="020B0609020204030204" pitchFamily="49" charset="0"/>
              </a:rPr>
              <a:t>useremail</a:t>
            </a:r>
            <a:r>
              <a:rPr lang="en-US" altLang="en-US" sz="1500" dirty="0">
                <a:solidFill>
                  <a:srgbClr val="880000"/>
                </a:solidFill>
                <a:latin typeface="Consolas" panose="020B0609020204030204" pitchFamily="49" charset="0"/>
              </a:rPr>
              <a:t>")</a:t>
            </a: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15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button</a:t>
            </a:r>
            <a:r>
              <a:rPr lang="en-US" altLang="en-US" sz="1500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#btnSubmit</a:t>
            </a:r>
            <a:r>
              <a:rPr lang="en-US" altLang="en-US" sz="15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(type</a:t>
            </a:r>
            <a:r>
              <a:rPr lang="en-US" altLang="en-US" sz="1500" dirty="0">
                <a:solidFill>
                  <a:srgbClr val="880000"/>
                </a:solidFill>
                <a:latin typeface="Consolas" panose="020B0609020204030204" pitchFamily="49" charset="0"/>
              </a:rPr>
              <a:t>="submit") submit</a:t>
            </a:r>
            <a:r>
              <a:rPr lang="en-US" altLang="en-US" sz="1500" dirty="0"/>
              <a:t> </a:t>
            </a:r>
            <a:endParaRPr lang="en-US" altLang="en-US" sz="15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800" dirty="0"/>
              <a:t> a form with the ID "</a:t>
            </a:r>
            <a:r>
              <a:rPr lang="en-US" sz="1800" dirty="0" err="1" smtClean="0"/>
              <a:t>formAddUser</a:t>
            </a:r>
            <a:r>
              <a:rPr lang="en-US" sz="1800" dirty="0" smtClean="0"/>
              <a:t>“, </a:t>
            </a:r>
            <a:r>
              <a:rPr lang="en-US" sz="1800" dirty="0"/>
              <a:t>Method is post, action is </a:t>
            </a:r>
            <a:r>
              <a:rPr lang="en-US" sz="1800" dirty="0" err="1" smtClean="0"/>
              <a:t>adduser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two ugly, </a:t>
            </a:r>
            <a:r>
              <a:rPr lang="en-US" sz="1800" dirty="0" err="1"/>
              <a:t>unstyled</a:t>
            </a:r>
            <a:r>
              <a:rPr lang="en-US" sz="1800" dirty="0"/>
              <a:t> text inputs and a submit button. 1996-style</a:t>
            </a:r>
          </a:p>
        </p:txBody>
      </p:sp>
    </p:spTree>
    <p:extLst>
      <p:ext uri="{BB962C8B-B14F-4D97-AF65-F5344CB8AC3E}">
        <p14:creationId xmlns:p14="http://schemas.microsoft.com/office/powerpoint/2010/main" val="362781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/>
              <a:t>restart your node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and </a:t>
            </a:r>
            <a:r>
              <a:rPr lang="en-US" sz="2800" dirty="0"/>
              <a:t>go to </a:t>
            </a: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localhost:3000/newuser</a:t>
            </a:r>
            <a:endParaRPr lang="en-US" sz="2800" dirty="0" smtClean="0"/>
          </a:p>
          <a:p>
            <a:r>
              <a:rPr lang="en-US" sz="2800" dirty="0" smtClean="0"/>
              <a:t>you'll </a:t>
            </a:r>
            <a:r>
              <a:rPr lang="en-US" sz="2800" dirty="0"/>
              <a:t>see your </a:t>
            </a:r>
            <a:r>
              <a:rPr lang="en-US" sz="2800" dirty="0" smtClean="0"/>
              <a:t>form</a:t>
            </a:r>
          </a:p>
          <a:p>
            <a:r>
              <a:rPr lang="en-US" sz="2800" dirty="0" smtClean="0"/>
              <a:t>If you submit it, you will get a </a:t>
            </a:r>
            <a:r>
              <a:rPr lang="en-US" sz="2800" dirty="0"/>
              <a:t>404 </a:t>
            </a:r>
            <a:r>
              <a:rPr lang="en-US" sz="2800" dirty="0" smtClean="0"/>
              <a:t>error</a:t>
            </a:r>
            <a:endParaRPr lang="en-US" sz="2800" dirty="0"/>
          </a:p>
        </p:txBody>
      </p:sp>
      <p:pic>
        <p:nvPicPr>
          <p:cNvPr id="3076" name="Picture 4" descr="Welcome to Express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68663"/>
            <a:ext cx="6648450" cy="28575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294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Go back to /routes/index.js and let's create our insertion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put </a:t>
            </a:r>
            <a:r>
              <a:rPr lang="en-US" dirty="0" smtClean="0"/>
              <a:t>the code on the next page</a:t>
            </a:r>
            <a:r>
              <a:rPr lang="en-US" dirty="0"/>
              <a:t> </a:t>
            </a:r>
            <a:r>
              <a:rPr lang="en-US" b="1" dirty="0"/>
              <a:t>above</a:t>
            </a:r>
            <a:r>
              <a:rPr lang="en-US" dirty="0"/>
              <a:t> the final </a:t>
            </a:r>
            <a:r>
              <a:rPr lang="en-US" dirty="0" err="1"/>
              <a:t>module.exports</a:t>
            </a:r>
            <a:r>
              <a:rPr lang="en-US" dirty="0"/>
              <a:t> line</a:t>
            </a:r>
          </a:p>
        </p:txBody>
      </p:sp>
    </p:spTree>
    <p:extLst>
      <p:ext uri="{BB962C8B-B14F-4D97-AF65-F5344CB8AC3E}">
        <p14:creationId xmlns:p14="http://schemas.microsoft.com/office/powerpoint/2010/main" val="1921065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228600"/>
            <a:ext cx="8249053" cy="59772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/* POST to Add User Service */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adduser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// Set our internal DB variable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// Get our form values. These rely on the "name" attributes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userEmail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useremail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// Set our collection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collection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en-US" sz="1400" dirty="0" err="1" smtClean="0">
                <a:solidFill>
                  <a:srgbClr val="008800"/>
                </a:solidFill>
                <a:latin typeface="Consolas" panose="020B0609020204030204" pitchFamily="49" charset="0"/>
              </a:rPr>
              <a:t>U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sercollection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// Submit to the DB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userEmail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// If it failed, return error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"There was a problem adding the information to the database."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// if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 good,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forward to success page,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userlist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 to show updated data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userlist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400" y="5638800"/>
            <a:ext cx="6779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 real </a:t>
            </a:r>
            <a:r>
              <a:rPr lang="en-US" i="1" dirty="0"/>
              <a:t>world you would want </a:t>
            </a:r>
            <a:r>
              <a:rPr lang="en-US" i="1" dirty="0" smtClean="0"/>
              <a:t>more </a:t>
            </a:r>
            <a:r>
              <a:rPr lang="en-US" i="1" dirty="0"/>
              <a:t>validating, error-checking, </a:t>
            </a:r>
            <a:r>
              <a:rPr lang="en-US" i="1" dirty="0" smtClean="0"/>
              <a:t>etc. </a:t>
            </a:r>
          </a:p>
          <a:p>
            <a:r>
              <a:rPr lang="en-US" i="1" dirty="0" smtClean="0"/>
              <a:t>You'd </a:t>
            </a:r>
            <a:r>
              <a:rPr lang="en-US" i="1" dirty="0"/>
              <a:t>want to check for duplicate usernames and emails, for example. </a:t>
            </a:r>
            <a:endParaRPr lang="en-US" i="1" dirty="0" smtClean="0"/>
          </a:p>
          <a:p>
            <a:r>
              <a:rPr lang="en-US" i="1" dirty="0" smtClean="0"/>
              <a:t>And </a:t>
            </a:r>
            <a:r>
              <a:rPr lang="en-US" i="1" dirty="0"/>
              <a:t>to vet that the email address at least looks like a legit entry.</a:t>
            </a:r>
          </a:p>
        </p:txBody>
      </p:sp>
    </p:spTree>
    <p:extLst>
      <p:ext uri="{BB962C8B-B14F-4D97-AF65-F5344CB8AC3E}">
        <p14:creationId xmlns:p14="http://schemas.microsoft.com/office/powerpoint/2010/main" val="3813512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905" y="14190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Should work now</a:t>
            </a:r>
            <a:endParaRPr lang="en-US" sz="3600" dirty="0"/>
          </a:p>
        </p:txBody>
      </p:sp>
      <p:pic>
        <p:nvPicPr>
          <p:cNvPr id="5122" name="Picture 2" descr="Welcome to Express P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51384"/>
            <a:ext cx="6648450" cy="28575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elcome to Express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00788"/>
            <a:ext cx="6648450" cy="28575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828800" y="2895600"/>
            <a:ext cx="304800" cy="320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888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“Congratulations</a:t>
            </a:r>
            <a:r>
              <a:rPr lang="en-US" sz="2800" dirty="0"/>
              <a:t>. Seriously. If you followed this all the way through, and if you really paid attention to what you were doing and didn't just paste code, you should have a really solid grasp on routes and views, reading from the DB, and posting to the DB. That is </a:t>
            </a:r>
            <a:r>
              <a:rPr lang="en-US" sz="2800" b="1" dirty="0"/>
              <a:t>all you need</a:t>
            </a:r>
            <a:r>
              <a:rPr lang="en-US" sz="2800" dirty="0"/>
              <a:t> to get started developing whatever app you want to build. I don't know about you, but I think that's really cool</a:t>
            </a:r>
            <a:r>
              <a:rPr lang="en-US" sz="2800" dirty="0" smtClean="0"/>
              <a:t>.” </a:t>
            </a:r>
            <a:r>
              <a:rPr lang="en-US" sz="2800" dirty="0"/>
              <a:t>Christopher Buecheler </a:t>
            </a:r>
            <a:endParaRPr lang="en-US" sz="2800" dirty="0" smtClean="0"/>
          </a:p>
          <a:p>
            <a:r>
              <a:rPr lang="en-US" sz="2800" dirty="0" smtClean="0"/>
              <a:t>Claims he is </a:t>
            </a:r>
            <a:r>
              <a:rPr lang="en-US" sz="2800" dirty="0"/>
              <a:t>an autodidact polymath, which is an </a:t>
            </a:r>
            <a:r>
              <a:rPr lang="en-US" sz="2800" i="1" dirty="0"/>
              <a:t>incredibly</a:t>
            </a:r>
            <a:r>
              <a:rPr lang="en-US" sz="2800" dirty="0"/>
              <a:t> pretentious way of saying that he's a jack of all trades </a:t>
            </a:r>
          </a:p>
        </p:txBody>
      </p:sp>
    </p:spTree>
    <p:extLst>
      <p:ext uri="{BB962C8B-B14F-4D97-AF65-F5344CB8AC3E}">
        <p14:creationId xmlns:p14="http://schemas.microsoft.com/office/powerpoint/2010/main" val="3654826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Should the Server JS get the data and send it down, or should the client do it itself??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could very easily change your </a:t>
            </a:r>
            <a:r>
              <a:rPr lang="en-US" dirty="0" err="1"/>
              <a:t>userlist</a:t>
            </a:r>
            <a:r>
              <a:rPr lang="en-US" dirty="0"/>
              <a:t> view from an Express-driven web page complete with Jade template to a plain old JSON response. You could then access this with AJAX and manipulate it </a:t>
            </a:r>
            <a:r>
              <a:rPr lang="en-US" i="1" dirty="0"/>
              <a:t>on the client-side</a:t>
            </a:r>
            <a:r>
              <a:rPr lang="en-US" dirty="0"/>
              <a:t>, with jQuery for example, </a:t>
            </a:r>
            <a:r>
              <a:rPr lang="en-US" i="1" dirty="0"/>
              <a:t>instead of on the server side</a:t>
            </a:r>
            <a:r>
              <a:rPr lang="en-US" dirty="0"/>
              <a:t>. In fact, I wanted to cover that so badly that I wrote an entire second tutorial on it.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Creating </a:t>
            </a:r>
            <a:r>
              <a:rPr lang="en-US" dirty="0">
                <a:hlinkClick r:id="rId2"/>
              </a:rPr>
              <a:t>a Simple RESTful Web App with Node.js, Express, and MongoDB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236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mlab.com and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3000" y="1219200"/>
            <a:ext cx="5698676" cy="54540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 a new collection,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call it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Usercollection</a:t>
            </a:r>
            <a:endParaRPr lang="en-US" altLang="en-US" sz="1600" baseline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Then add some records (documents)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altLang="en-US" sz="18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username"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"testuser1</a:t>
            </a:r>
            <a:r>
              <a:rPr lang="en-US" altLang="en-US" sz="1800" dirty="0" smtClean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8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800" dirty="0" smtClean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testuser1@testdomain.com</a:t>
            </a:r>
            <a:r>
              <a:rPr lang="en-US" altLang="en-US" sz="18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800" dirty="0" smtClean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8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username"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"testuser2</a:t>
            </a:r>
            <a:r>
              <a:rPr lang="en-US" altLang="en-US" sz="1800" dirty="0" smtClean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8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8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email"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"testuser2@testdomain.com"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8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username"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"testuser3</a:t>
            </a:r>
            <a:r>
              <a:rPr lang="en-US" altLang="en-US" sz="1800" dirty="0" smtClean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8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800" dirty="0" smtClean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testuser3@testdomain.com</a:t>
            </a:r>
            <a:r>
              <a:rPr lang="en-US" altLang="en-US" sz="18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sz="1800" dirty="0" smtClean="0"/>
              <a:t> 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 will</a:t>
            </a:r>
            <a:r>
              <a:rPr kumimoji="0" lang="en-US" altLang="en-US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 create keys, similar to SQL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"_id"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ObjectId</a:t>
            </a:r>
            <a:r>
              <a:rPr lang="en-US" altLang="en-US" sz="18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"5202b481d2184d390cbf6eca</a:t>
            </a:r>
            <a:r>
              <a:rPr lang="en-US" altLang="en-US" sz="1800" dirty="0" smtClean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8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230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Article points to more things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mongoose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://www.kompulsa.com/introduction-mongoose-storing-data-mongodb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 It's bigger than Monk, but it also does more</a:t>
            </a:r>
            <a:r>
              <a:rPr lang="en-US" dirty="0" smtClean="0"/>
              <a:t>.</a:t>
            </a:r>
          </a:p>
          <a:p>
            <a:r>
              <a:rPr lang="en-US" dirty="0"/>
              <a:t>You could check out Stylus, the CSS preprocessor that comes with Express. </a:t>
            </a:r>
          </a:p>
        </p:txBody>
      </p:sp>
    </p:spTree>
    <p:extLst>
      <p:ext uri="{BB962C8B-B14F-4D97-AF65-F5344CB8AC3E}">
        <p14:creationId xmlns:p14="http://schemas.microsoft.com/office/powerpoint/2010/main" val="5666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cap="all" dirty="0" smtClean="0"/>
              <a:t>Connecting</a:t>
            </a:r>
            <a:r>
              <a:rPr lang="en-US" sz="3600" cap="all" dirty="0"/>
              <a:t> </a:t>
            </a:r>
            <a:r>
              <a:rPr lang="en-US" sz="3600" cap="all" dirty="0" smtClean="0"/>
              <a:t>MONGO </a:t>
            </a:r>
            <a:r>
              <a:rPr lang="en-US" sz="3600" cap="all" dirty="0"/>
              <a:t>TO </a:t>
            </a:r>
            <a:r>
              <a:rPr lang="en-US" sz="3600" cap="all" dirty="0" smtClean="0"/>
              <a:t>NODE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will build </a:t>
            </a:r>
            <a:r>
              <a:rPr lang="en-US" sz="2400" dirty="0"/>
              <a:t>a page </a:t>
            </a:r>
            <a:r>
              <a:rPr lang="en-US" sz="2400" dirty="0" smtClean="0"/>
              <a:t>where the JS in the route on the Node server reads our </a:t>
            </a:r>
            <a:r>
              <a:rPr lang="en-US" sz="2400" dirty="0"/>
              <a:t>DB </a:t>
            </a:r>
            <a:r>
              <a:rPr lang="en-US" sz="2400" dirty="0" smtClean="0"/>
              <a:t>entries and then inserts those values into a jade view page.</a:t>
            </a:r>
          </a:p>
          <a:p>
            <a:r>
              <a:rPr lang="en-US" sz="2400" dirty="0" smtClean="0"/>
              <a:t>This is the new effect we are looking for the client to see from the server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7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en-US" sz="1700" dirty="0" smtClean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700" dirty="0" smtClean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7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li&gt;&lt;a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7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en-US" sz="17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7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"mailto:testuser1@testdomain.com"</a:t>
            </a:r>
            <a:r>
              <a:rPr lang="en-US" altLang="en-US" sz="17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testuser1</a:t>
            </a:r>
            <a:r>
              <a:rPr lang="en-US" altLang="en-US" sz="17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&lt;/a&gt;&lt;/li</a:t>
            </a:r>
            <a:r>
              <a:rPr lang="en-US" altLang="en-US" sz="1700" dirty="0" smtClean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700" dirty="0" smtClean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7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li&gt;&lt;a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7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en-US" sz="17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7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"mailto:testuser2@testdomain.com"</a:t>
            </a:r>
            <a:r>
              <a:rPr lang="en-US" altLang="en-US" sz="17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testuser2</a:t>
            </a:r>
            <a:r>
              <a:rPr lang="en-US" altLang="en-US" sz="17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&lt;/a&gt;&lt;/li</a:t>
            </a:r>
            <a:r>
              <a:rPr lang="en-US" altLang="en-US" sz="1700" dirty="0" smtClean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7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7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700" dirty="0" smtClean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7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li&gt;&lt;a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7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en-US" sz="17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7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"mailto:testuser3@testdomain.com"</a:t>
            </a:r>
            <a:r>
              <a:rPr lang="en-US" altLang="en-US" sz="17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testuser3</a:t>
            </a:r>
            <a:r>
              <a:rPr lang="en-US" altLang="en-US" sz="17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&lt;/a&gt;&lt;/li</a:t>
            </a:r>
            <a:r>
              <a:rPr lang="en-US" altLang="en-US" sz="1700" dirty="0" smtClean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en-US" sz="1700" dirty="0" smtClean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7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en-US" sz="17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700" dirty="0"/>
              <a:t> </a:t>
            </a:r>
            <a:endParaRPr lang="en-US" altLang="en-US" sz="17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3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Add in app.js file for mongo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64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These lines </a:t>
            </a:r>
            <a:r>
              <a:rPr lang="en-US" sz="2000" dirty="0" smtClean="0"/>
              <a:t>enable our </a:t>
            </a:r>
            <a:r>
              <a:rPr lang="en-US" sz="2000" dirty="0"/>
              <a:t>app </a:t>
            </a:r>
            <a:r>
              <a:rPr lang="en-US" sz="2000" dirty="0" smtClean="0"/>
              <a:t>to </a:t>
            </a:r>
            <a:r>
              <a:rPr lang="en-US" sz="2000" dirty="0"/>
              <a:t>talk to </a:t>
            </a:r>
            <a:r>
              <a:rPr lang="en-US" sz="2000" dirty="0" smtClean="0"/>
              <a:t>MongoDB (we're </a:t>
            </a:r>
            <a:r>
              <a:rPr lang="en-US" sz="2000" dirty="0"/>
              <a:t>going to use Monk to do </a:t>
            </a:r>
            <a:r>
              <a:rPr lang="en-US" sz="2000" dirty="0" smtClean="0"/>
              <a:t>it), </a:t>
            </a:r>
            <a:r>
              <a:rPr lang="en-US" sz="2000" dirty="0"/>
              <a:t>and </a:t>
            </a:r>
            <a:r>
              <a:rPr lang="en-US" sz="2000" dirty="0" smtClean="0"/>
              <a:t>where our database </a:t>
            </a:r>
            <a:r>
              <a:rPr lang="en-US" sz="2000" dirty="0"/>
              <a:t>is </a:t>
            </a:r>
            <a:r>
              <a:rPr lang="en-US" sz="2000" dirty="0" smtClean="0"/>
              <a:t>located.</a:t>
            </a:r>
            <a:endParaRPr lang="en-US" altLang="en-US" sz="2000" dirty="0" smtClean="0">
              <a:solidFill>
                <a:srgbClr val="88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88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// Find this existing code</a:t>
            </a:r>
            <a:endParaRPr lang="en-US" altLang="en-US" sz="2000" dirty="0" smtClean="0">
              <a:solidFill>
                <a:srgbClr val="000088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000" dirty="0" err="1" smtClean="0">
                <a:solidFill>
                  <a:srgbClr val="000088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bodyParser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6666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Consolas" panose="020B0609020204030204" pitchFamily="49" charset="0"/>
              </a:rPr>
              <a:t>require</a:t>
            </a:r>
            <a:r>
              <a:rPr lang="en-US" altLang="en-US" sz="20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008800"/>
                </a:solidFill>
                <a:latin typeface="Consolas" panose="020B0609020204030204" pitchFamily="49" charset="0"/>
              </a:rPr>
              <a:t>'body-parser'</a:t>
            </a:r>
            <a:r>
              <a:rPr lang="en-US" altLang="en-US" sz="2000" dirty="0">
                <a:solidFill>
                  <a:srgbClr val="666600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20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code that knows mongo and a nice abstraction layer</a:t>
            </a:r>
          </a:p>
          <a:p>
            <a:pPr marL="0" indent="0">
              <a:buNone/>
            </a:pPr>
            <a:r>
              <a:rPr lang="en-US" altLang="en-US" sz="2000" dirty="0" err="1" smtClean="0">
                <a:solidFill>
                  <a:srgbClr val="000088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mongo </a:t>
            </a:r>
            <a:r>
              <a:rPr lang="en-US" altLang="en-US" sz="2000" dirty="0">
                <a:solidFill>
                  <a:srgbClr val="6666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Consolas" panose="020B0609020204030204" pitchFamily="49" charset="0"/>
              </a:rPr>
              <a:t>require</a:t>
            </a:r>
            <a:r>
              <a:rPr lang="en-US" altLang="en-US" sz="20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008800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2000" dirty="0" err="1">
                <a:solidFill>
                  <a:srgbClr val="008800"/>
                </a:solidFill>
                <a:latin typeface="Consolas" panose="020B0609020204030204" pitchFamily="49" charset="0"/>
              </a:rPr>
              <a:t>mongodb</a:t>
            </a:r>
            <a:r>
              <a:rPr lang="en-US" altLang="en-US" sz="2000" dirty="0" smtClean="0">
                <a:solidFill>
                  <a:srgbClr val="008800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20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en-US" sz="2000" dirty="0" err="1" smtClean="0">
                <a:solidFill>
                  <a:srgbClr val="000088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monk </a:t>
            </a:r>
            <a:r>
              <a:rPr lang="en-US" altLang="en-US" sz="2000" dirty="0">
                <a:solidFill>
                  <a:srgbClr val="6666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Consolas" panose="020B0609020204030204" pitchFamily="49" charset="0"/>
              </a:rPr>
              <a:t>require</a:t>
            </a:r>
            <a:r>
              <a:rPr lang="en-US" altLang="en-US" sz="20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008800"/>
                </a:solidFill>
                <a:latin typeface="Consolas" panose="020B0609020204030204" pitchFamily="49" charset="0"/>
              </a:rPr>
              <a:t>'monk'</a:t>
            </a:r>
            <a:r>
              <a:rPr lang="en-US" altLang="en-US" sz="2000" dirty="0">
                <a:solidFill>
                  <a:srgbClr val="666600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sz="2000" dirty="0" smtClean="0">
              <a:solidFill>
                <a:srgbClr val="88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// article says to add this, but we are using 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2000" dirty="0" err="1" smtClean="0">
                <a:solidFill>
                  <a:srgbClr val="000088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6666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monk</a:t>
            </a:r>
            <a:r>
              <a:rPr lang="en-US" altLang="en-US" sz="20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008800"/>
                </a:solidFill>
                <a:latin typeface="Consolas" panose="020B0609020204030204" pitchFamily="49" charset="0"/>
              </a:rPr>
              <a:t>'localhost:27017/nodetest1'</a:t>
            </a:r>
            <a:r>
              <a:rPr lang="en-US" altLang="en-US" sz="2000" dirty="0">
                <a:solidFill>
                  <a:srgbClr val="666600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2000" dirty="0"/>
              <a:t> </a:t>
            </a:r>
            <a:endParaRPr lang="en-US" altLang="en-US" sz="2000" dirty="0" smtClean="0"/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// instead, we will add a connection string to mlab.com</a:t>
            </a:r>
            <a:endParaRPr lang="en-US" altLang="en-US" sz="2000" dirty="0" smtClean="0"/>
          </a:p>
          <a:p>
            <a:pPr marL="0" indent="0"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mongodb</a:t>
            </a:r>
            <a:r>
              <a:rPr lang="en-US" altLang="en-US" sz="2000" dirty="0" smtClean="0">
                <a:latin typeface="Arial" panose="020B0604020202020204" pitchFamily="34" charset="0"/>
              </a:rPr>
              <a:t>://&lt;user&gt;:&lt;pw&gt;@ds053658.mlab.com:53658/somedb</a:t>
            </a:r>
          </a:p>
          <a:p>
            <a:pPr marL="0" indent="0">
              <a:buNone/>
            </a:pPr>
            <a:r>
              <a:rPr lang="en-US" altLang="en-US" sz="1600" dirty="0" err="1" smtClean="0">
                <a:solidFill>
                  <a:srgbClr val="000088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monk</a:t>
            </a:r>
            <a:r>
              <a:rPr lang="en-US" altLang="en-US" sz="16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008800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600" dirty="0" err="1">
                <a:solidFill>
                  <a:srgbClr val="008800"/>
                </a:solidFill>
                <a:latin typeface="Consolas" panose="020B0609020204030204" pitchFamily="49" charset="0"/>
              </a:rPr>
              <a:t>mongodb</a:t>
            </a:r>
            <a:r>
              <a:rPr lang="en-US" altLang="en-US" sz="1600" dirty="0">
                <a:solidFill>
                  <a:srgbClr val="008800"/>
                </a:solidFill>
                <a:latin typeface="Consolas" panose="020B0609020204030204" pitchFamily="49" charset="0"/>
              </a:rPr>
              <a:t>://&lt;user&gt;:&lt;pw&gt;@</a:t>
            </a:r>
            <a:r>
              <a:rPr lang="en-US" altLang="en-US" sz="1600" dirty="0" smtClean="0">
                <a:solidFill>
                  <a:srgbClr val="008800"/>
                </a:solidFill>
                <a:latin typeface="Consolas" panose="020B0609020204030204" pitchFamily="49" charset="0"/>
              </a:rPr>
              <a:t>ds053658.mlab.com:53658/</a:t>
            </a:r>
            <a:r>
              <a:rPr lang="en-US" altLang="en-US" sz="1600" dirty="0" err="1" smtClean="0">
                <a:solidFill>
                  <a:srgbClr val="008800"/>
                </a:solidFill>
                <a:latin typeface="Consolas" panose="020B0609020204030204" pitchFamily="49" charset="0"/>
              </a:rPr>
              <a:t>somedb</a:t>
            </a:r>
            <a:r>
              <a:rPr lang="en-US" altLang="en-US" sz="1600" dirty="0" smtClean="0">
                <a:solidFill>
                  <a:srgbClr val="008800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6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altLang="en-US" sz="1600" dirty="0">
              <a:solidFill>
                <a:srgbClr val="6666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400" dirty="0" smtClean="0"/>
              <a:t>(See that PowerPoint for setting up the cloud mlab.com database</a:t>
            </a:r>
            <a:r>
              <a:rPr lang="en-US" altLang="en-US" sz="1600" dirty="0" smtClean="0"/>
              <a:t> )</a:t>
            </a:r>
          </a:p>
          <a:p>
            <a:pPr marL="0" indent="0"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334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More changes to app.js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Find these 2 lines, and then insert BEFORE them</a:t>
            </a:r>
            <a:endParaRPr lang="en-US" altLang="en-US" sz="28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9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our db accessible to our </a:t>
            </a:r>
            <a:r>
              <a:rPr lang="en-US" altLang="en-US" sz="1900" dirty="0" smtClean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</a:t>
            </a:r>
          </a:p>
          <a:p>
            <a:pPr marL="0" indent="0">
              <a:buNone/>
            </a:pP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altLang="en-US" sz="1900" dirty="0" err="1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9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US" altLang="en-US" sz="1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9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altLang="en-US" sz="1900" dirty="0" err="1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en-US" altLang="en-US" sz="1900" dirty="0" err="1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9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en-US" sz="19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altLang="en-US" sz="1900" dirty="0" err="1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db</a:t>
            </a:r>
            <a:r>
              <a:rPr lang="en-US" altLang="en-US" sz="19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1900" dirty="0" smtClean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db is what we just created prior slide</a:t>
            </a:r>
            <a:endParaRPr lang="en-US" altLang="en-US" sz="1900" dirty="0" smtClean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en-US" sz="19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r>
              <a:rPr lang="en-US" altLang="en-US" sz="1900" dirty="0"/>
              <a:t> </a:t>
            </a:r>
            <a:endParaRPr lang="en-US" altLang="en-US" sz="19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900" dirty="0" smtClean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find these lines, insert the above them</a:t>
            </a:r>
          </a:p>
          <a:p>
            <a:pPr marL="0" indent="0">
              <a:buNone/>
            </a:pP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altLang="en-US" sz="1900" dirty="0" err="1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900" dirty="0" err="1" smtClean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US" altLang="en-US" sz="1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9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'/'</a:t>
            </a:r>
            <a:r>
              <a:rPr lang="en-US" altLang="en-US" sz="1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routes</a:t>
            </a:r>
            <a:r>
              <a:rPr lang="en-US" altLang="en-US" sz="19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altLang="en-US" sz="1900" dirty="0" err="1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9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US" altLang="en-US" sz="1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9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'/users'</a:t>
            </a:r>
            <a:r>
              <a:rPr lang="en-US" altLang="en-US" sz="1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users</a:t>
            </a:r>
            <a:r>
              <a:rPr lang="en-US" altLang="en-US" sz="1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en-US" sz="1900" dirty="0"/>
              <a:t> </a:t>
            </a:r>
            <a:endParaRPr lang="en-US" altLang="en-US" sz="19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dirty="0"/>
              <a:t> </a:t>
            </a:r>
            <a:endParaRPr lang="en-US" sz="2600" dirty="0" smtClean="0"/>
          </a:p>
          <a:p>
            <a:r>
              <a:rPr lang="en-US" sz="2600" dirty="0" smtClean="0"/>
              <a:t>By </a:t>
            </a:r>
            <a:r>
              <a:rPr lang="en-US" sz="2600" dirty="0"/>
              <a:t>adding this function to </a:t>
            </a:r>
            <a:r>
              <a:rPr lang="en-US" sz="2600" dirty="0" err="1"/>
              <a:t>app.use</a:t>
            </a:r>
            <a:r>
              <a:rPr lang="en-US" sz="2600" dirty="0"/>
              <a:t>, we're adding that object to every HTTP request (</a:t>
            </a:r>
            <a:r>
              <a:rPr lang="en-US" sz="2600" dirty="0" err="1"/>
              <a:t>ie</a:t>
            </a:r>
            <a:r>
              <a:rPr lang="en-US" sz="2600" dirty="0"/>
              <a:t>: "req") our app makes. Note: this is probably sub-optimal for performance but, again, we're </a:t>
            </a:r>
            <a:r>
              <a:rPr lang="en-US" sz="2600" dirty="0" smtClean="0"/>
              <a:t>just learning.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6610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Autofit/>
          </a:bodyPr>
          <a:lstStyle/>
          <a:p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expressjs.com/en/guide/using-middleware.html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399"/>
          </a:xfrm>
        </p:spPr>
        <p:txBody>
          <a:bodyPr>
            <a:noAutofit/>
          </a:bodyPr>
          <a:lstStyle/>
          <a:p>
            <a:r>
              <a:rPr lang="en-US" sz="1600" dirty="0"/>
              <a:t>Application-level middleware:  Bind application-level middleware to an instance of the app object by using the </a:t>
            </a:r>
            <a:r>
              <a:rPr lang="en-US" sz="1600" dirty="0" err="1"/>
              <a:t>app.use</a:t>
            </a:r>
            <a:r>
              <a:rPr lang="en-US" sz="1600" dirty="0"/>
              <a:t>() and </a:t>
            </a:r>
            <a:r>
              <a:rPr lang="en-US" sz="1600" dirty="0" err="1"/>
              <a:t>app.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METHOD</a:t>
            </a:r>
            <a:r>
              <a:rPr lang="en-US" sz="1600" dirty="0"/>
              <a:t>() functions, where 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METHOD</a:t>
            </a:r>
            <a:r>
              <a:rPr lang="en-US" sz="1600" dirty="0"/>
              <a:t> is the HTTP method of the request that the middleware function handles (such as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GET, PUT, or POST</a:t>
            </a:r>
            <a:r>
              <a:rPr lang="en-US" sz="1600" dirty="0"/>
              <a:t>) in lowercase</a:t>
            </a:r>
            <a:r>
              <a:rPr lang="en-US" sz="1600" dirty="0" smtClean="0"/>
              <a:t>.  req is the request object. res is the response object. Next is to connect this to any other </a:t>
            </a:r>
            <a:r>
              <a:rPr lang="en-US" sz="1600" dirty="0" err="1" smtClean="0"/>
              <a:t>url</a:t>
            </a:r>
            <a:r>
              <a:rPr lang="en-US" sz="1600" dirty="0" smtClean="0"/>
              <a:t> route that “matches”</a:t>
            </a:r>
            <a:endParaRPr lang="en-US" sz="1600" dirty="0"/>
          </a:p>
          <a:p>
            <a:r>
              <a:rPr lang="en-US" sz="1600" dirty="0"/>
              <a:t>This example shows a middleware function with no mount path. The function is executed every time the app receives a </a:t>
            </a:r>
            <a:r>
              <a:rPr lang="en-US" sz="1600" dirty="0" smtClean="0"/>
              <a:t>client request for any URL (route) of any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method</a:t>
            </a:r>
            <a:r>
              <a:rPr lang="en-US" sz="1600" dirty="0" smtClean="0"/>
              <a:t> type.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err="1" smtClean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 </a:t>
            </a:r>
            <a:r>
              <a:rPr lang="en-US" altLang="en-US" sz="1400" dirty="0">
                <a:solidFill>
                  <a:srgbClr val="A67F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altLang="en-US" sz="1400" dirty="0" err="1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400" dirty="0" err="1" smtClean="0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US" altLang="en-US" sz="14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 smtClean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next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'Time:'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altLang="en-US" sz="14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</a:t>
            </a:r>
            <a:r>
              <a:rPr lang="en-US" altLang="en-US" sz="14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en-US" sz="14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sz="1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 smtClean="0">
              <a:solidFill>
                <a:srgbClr val="555555"/>
              </a:solidFill>
              <a:latin typeface="Open San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/>
              <a:t>This </a:t>
            </a:r>
            <a:r>
              <a:rPr lang="en-US" altLang="en-US" sz="1600" dirty="0"/>
              <a:t>example shows a middleware function mounted on the /user/:id path. The function is executed for any type of HTTP request on the /user/:id path.</a:t>
            </a:r>
            <a:endParaRPr lang="en-US" altLang="en-US" sz="1600" dirty="0">
              <a:cs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altLang="en-US" sz="14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'/user/:id'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next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'Request Type:'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altLang="en-US" sz="14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en-US" sz="14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en-US" sz="14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/>
              <a:t>This example shows a route and its handler function (middleware system). The function handles </a:t>
            </a: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</a:rPr>
              <a:t>GET</a:t>
            </a:r>
            <a:r>
              <a:rPr lang="en-US" altLang="en-US" sz="1600" dirty="0"/>
              <a:t> requests to the /user/:id path.</a:t>
            </a:r>
            <a:endParaRPr lang="en-US" altLang="en-US" sz="1600" dirty="0">
              <a:cs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altLang="en-US" sz="14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'/user/:id'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next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en-US" altLang="en-US" sz="14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400" dirty="0" err="1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'USER</a:t>
            </a:r>
            <a:r>
              <a:rPr lang="en-US" altLang="en-US" sz="1400" dirty="0" smtClean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4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r>
              <a:rPr lang="en-US" altLang="en-US" sz="1400" dirty="0" smtClean="0"/>
              <a:t> </a:t>
            </a:r>
            <a:endParaRPr lang="en-US" altLang="en-US" sz="1400" dirty="0">
              <a:latin typeface="Arial" panose="020B0604020202020204" pitchFamily="34" charset="0"/>
            </a:endParaRP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7183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 \</a:t>
            </a:r>
            <a:r>
              <a:rPr lang="en-US" dirty="0"/>
              <a:t>routes\index.js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This </a:t>
            </a:r>
            <a:r>
              <a:rPr lang="en-US" sz="2800" dirty="0" err="1" smtClean="0"/>
              <a:t>js</a:t>
            </a:r>
            <a:r>
              <a:rPr lang="en-US" sz="2800" dirty="0" smtClean="0"/>
              <a:t> is what node executes for you when a client directs to host/index (or just host/ as index is the default)</a:t>
            </a:r>
          </a:p>
          <a:p>
            <a:r>
              <a:rPr lang="en-US" sz="2800" dirty="0" smtClean="0"/>
              <a:t> It has the basic index route, now we will add a second one.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347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Adding another route for a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get</a:t>
            </a:r>
            <a:r>
              <a:rPr lang="en-US" sz="3600" dirty="0" smtClean="0"/>
              <a:t> to /</a:t>
            </a:r>
            <a:r>
              <a:rPr lang="en-US" sz="3600" dirty="0" err="1" smtClean="0"/>
              <a:t>userlist</a:t>
            </a:r>
            <a:endParaRPr lang="en-US" sz="36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1066800"/>
            <a:ext cx="5273880" cy="2622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GET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page. */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db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collection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altLang="en-US" sz="1600" dirty="0" err="1" smtClean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sercollection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({},{},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render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docs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3733800"/>
            <a:ext cx="880023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This gets the </a:t>
            </a:r>
            <a:r>
              <a:rPr lang="en-US" sz="2000" dirty="0"/>
              <a:t>"db" object we passed to our http request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and </a:t>
            </a:r>
            <a:r>
              <a:rPr lang="en-US" sz="2000" dirty="0"/>
              <a:t>then </a:t>
            </a:r>
            <a:r>
              <a:rPr lang="en-US" sz="2000" dirty="0" smtClean="0"/>
              <a:t>use </a:t>
            </a:r>
            <a:r>
              <a:rPr lang="en-US" sz="2000" dirty="0"/>
              <a:t>that db connection to fill our "docs" variable with </a:t>
            </a:r>
            <a:endParaRPr lang="en-US" sz="2000" dirty="0" smtClean="0"/>
          </a:p>
          <a:p>
            <a:r>
              <a:rPr lang="en-US" sz="2000" dirty="0" smtClean="0"/>
              <a:t>database </a:t>
            </a:r>
            <a:r>
              <a:rPr lang="en-US" sz="2000" dirty="0"/>
              <a:t>documents</a:t>
            </a:r>
            <a:r>
              <a:rPr lang="en-US" sz="2000" dirty="0" smtClean="0"/>
              <a:t>, </a:t>
            </a:r>
            <a:r>
              <a:rPr lang="en-US" sz="2000" dirty="0" err="1" smtClean="0"/>
              <a:t>ie</a:t>
            </a:r>
            <a:r>
              <a:rPr lang="en-US" sz="2000" dirty="0"/>
              <a:t>: user data. </a:t>
            </a:r>
            <a:r>
              <a:rPr lang="en-US" sz="2000" dirty="0" smtClean="0"/>
              <a:t> It specifies which collection in the db we want,</a:t>
            </a:r>
          </a:p>
          <a:p>
            <a:r>
              <a:rPr lang="en-US" sz="2000" dirty="0" smtClean="0"/>
              <a:t>and does </a:t>
            </a:r>
            <a:r>
              <a:rPr lang="en-US" sz="2000" dirty="0"/>
              <a:t>a find, then </a:t>
            </a:r>
            <a:r>
              <a:rPr lang="en-US" sz="2000" dirty="0" smtClean="0"/>
              <a:t>returns </a:t>
            </a:r>
            <a:r>
              <a:rPr lang="en-US" sz="2000" dirty="0"/>
              <a:t>the results as the variable "docs". </a:t>
            </a:r>
            <a:r>
              <a:rPr lang="en-US" sz="2000" dirty="0" smtClean="0"/>
              <a:t>(e holds errors)</a:t>
            </a:r>
          </a:p>
          <a:p>
            <a:r>
              <a:rPr lang="en-US" sz="2000" dirty="0" smtClean="0"/>
              <a:t>Then </a:t>
            </a:r>
            <a:r>
              <a:rPr lang="en-US" sz="2000" dirty="0"/>
              <a:t>do a render of </a:t>
            </a:r>
            <a:r>
              <a:rPr lang="en-US" sz="2000" dirty="0" err="1">
                <a:solidFill>
                  <a:srgbClr val="00B050"/>
                </a:solidFill>
              </a:rPr>
              <a:t>userlist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smtClean="0"/>
              <a:t>(with </a:t>
            </a:r>
            <a:r>
              <a:rPr lang="en-US" sz="2000" dirty="0"/>
              <a:t>a corresponding Jade template), </a:t>
            </a:r>
            <a:endParaRPr lang="en-US" sz="2000" dirty="0" smtClean="0"/>
          </a:p>
          <a:p>
            <a:r>
              <a:rPr lang="en-US" sz="2000" dirty="0" smtClean="0"/>
              <a:t>giving </a:t>
            </a:r>
            <a:r>
              <a:rPr lang="en-US" sz="2000" dirty="0"/>
              <a:t>it the </a:t>
            </a:r>
            <a:r>
              <a:rPr lang="en-US" sz="2000" dirty="0" err="1">
                <a:solidFill>
                  <a:srgbClr val="00B050"/>
                </a:solidFill>
              </a:rPr>
              <a:t>userlist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variable to work with, </a:t>
            </a:r>
            <a:endParaRPr lang="en-US" sz="2000" dirty="0" smtClean="0"/>
          </a:p>
          <a:p>
            <a:r>
              <a:rPr lang="en-US" sz="2000" dirty="0" smtClean="0"/>
              <a:t>and </a:t>
            </a:r>
            <a:r>
              <a:rPr lang="en-US" sz="2000" dirty="0"/>
              <a:t>passing our database </a:t>
            </a:r>
            <a:r>
              <a:rPr lang="en-US" sz="2000" dirty="0" smtClean="0"/>
              <a:t>documents ( docs ),  </a:t>
            </a:r>
            <a:r>
              <a:rPr lang="en-US" sz="2000" dirty="0"/>
              <a:t>to that variable.</a:t>
            </a:r>
          </a:p>
          <a:p>
            <a:r>
              <a:rPr lang="en-US" sz="2000" dirty="0" smtClean="0"/>
              <a:t>So now we need a jade template.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0442" y="3048000"/>
            <a:ext cx="7066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2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userlistdata</a:t>
            </a:r>
            <a:r>
              <a:rPr lang="en-US" altLang="en-US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maybe? I hate when they use the same name for 2 different things!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01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200" dirty="0" smtClean="0"/>
              <a:t>Go to views folder, create a </a:t>
            </a:r>
            <a:r>
              <a:rPr lang="en-US" sz="3200" dirty="0" err="1" smtClean="0"/>
              <a:t>userlist.jade</a:t>
            </a:r>
            <a:r>
              <a:rPr lang="en-US" sz="3200" dirty="0" smtClean="0"/>
              <a:t> file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extends layout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block content</a:t>
            </a:r>
          </a:p>
          <a:p>
            <a:pPr marL="0" indent="0">
              <a:buNone/>
            </a:pPr>
            <a:r>
              <a:rPr lang="en-US" sz="2400" dirty="0"/>
              <a:t>    h1.</a:t>
            </a:r>
          </a:p>
          <a:p>
            <a:pPr marL="0" indent="0">
              <a:buNone/>
            </a:pPr>
            <a:r>
              <a:rPr lang="en-US" sz="2400" dirty="0"/>
              <a:t>        User List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ul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each user, </a:t>
            </a:r>
            <a:r>
              <a:rPr lang="en-US" sz="2400" dirty="0" err="1"/>
              <a:t>i</a:t>
            </a:r>
            <a:r>
              <a:rPr lang="en-US" sz="2400" dirty="0"/>
              <a:t> in </a:t>
            </a:r>
            <a:r>
              <a:rPr lang="en-US" sz="2400" dirty="0" err="1" smtClean="0"/>
              <a:t>userlist</a:t>
            </a:r>
            <a:r>
              <a:rPr lang="en-US" sz="2400" dirty="0" smtClean="0"/>
              <a:t>                         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li</a:t>
            </a:r>
          </a:p>
          <a:p>
            <a:pPr marL="0" indent="0">
              <a:buNone/>
            </a:pPr>
            <a:r>
              <a:rPr lang="en-US" sz="2400" dirty="0"/>
              <a:t>                a(</a:t>
            </a:r>
            <a:r>
              <a:rPr lang="en-US" sz="2400" dirty="0" err="1"/>
              <a:t>href</a:t>
            </a:r>
            <a:r>
              <a:rPr lang="en-US" sz="2400" dirty="0"/>
              <a:t>="mailto:#{</a:t>
            </a:r>
            <a:r>
              <a:rPr lang="en-US" sz="2400" dirty="0" err="1"/>
              <a:t>user.email</a:t>
            </a:r>
            <a:r>
              <a:rPr lang="en-US" sz="2400" dirty="0"/>
              <a:t>}")= </a:t>
            </a:r>
            <a:r>
              <a:rPr lang="en-US" sz="2400" dirty="0" err="1"/>
              <a:t>user.username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892756" y="1343918"/>
            <a:ext cx="48702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code uses the same</a:t>
            </a:r>
          </a:p>
          <a:p>
            <a:r>
              <a:rPr lang="en-US" altLang="en-US" dirty="0" smtClean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 “</a:t>
            </a:r>
            <a:r>
              <a:rPr lang="en-US" altLang="en-US" dirty="0" err="1" smtClean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userlist</a:t>
            </a:r>
            <a:r>
              <a:rPr lang="en-US" altLang="en-US" dirty="0" smtClean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here: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en-US" altLang="en-US" dirty="0" err="1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</a:t>
            </a:r>
            <a:r>
              <a:rPr lang="en-US" altLang="en-US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dirty="0" err="1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userlist</a:t>
            </a:r>
            <a:r>
              <a:rPr lang="en-US" altLang="en-US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userlist</a:t>
            </a:r>
            <a:r>
              <a:rPr lang="en-US" altLang="en-US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Which I think is confusing.  I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Would have done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en-US" altLang="en-US" dirty="0" err="1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</a:t>
            </a:r>
            <a:r>
              <a:rPr lang="en-US" altLang="en-US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dirty="0" err="1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userlist</a:t>
            </a:r>
            <a:r>
              <a:rPr lang="en-US" altLang="en-US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dirty="0" err="1" smtClean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returnedlist</a:t>
            </a:r>
            <a:r>
              <a:rPr lang="en-US" altLang="en-US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 that code, and then that same name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here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6096000"/>
            <a:ext cx="849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We've also got the count – </a:t>
            </a:r>
            <a:r>
              <a:rPr lang="en-US" i="1" dirty="0" err="1"/>
              <a:t>i</a:t>
            </a:r>
            <a:r>
              <a:rPr lang="en-US" i="1" dirty="0"/>
              <a:t> – handy in case we need it, though in this instance we don't.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810000" y="4114800"/>
            <a:ext cx="53340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20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1434</Words>
  <Application>Microsoft Office PowerPoint</Application>
  <PresentationFormat>On-screen Show (4:3)</PresentationFormat>
  <Paragraphs>205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Open Sans</vt:lpstr>
      <vt:lpstr>Office Theme</vt:lpstr>
      <vt:lpstr>Extend app to use Mongo</vt:lpstr>
      <vt:lpstr>Go to mlab.com and</vt:lpstr>
      <vt:lpstr>Connecting MONGO TO NODE</vt:lpstr>
      <vt:lpstr>Add in app.js file for mongo</vt:lpstr>
      <vt:lpstr>More changes to app.js</vt:lpstr>
      <vt:lpstr>http://expressjs.com/en/guide/using-middleware.html</vt:lpstr>
      <vt:lpstr>Edit  \routes\index.js</vt:lpstr>
      <vt:lpstr>Adding another route for a get to /userlist</vt:lpstr>
      <vt:lpstr>Go to views folder, create a userlist.jade file</vt:lpstr>
      <vt:lpstr>Getting the following error?</vt:lpstr>
      <vt:lpstr>open your browser to  http://localhost:3000/userlist</vt:lpstr>
      <vt:lpstr>Ok, we read, now lets write from the client to the server to Mongo</vt:lpstr>
      <vt:lpstr>Again we need a new jade file</vt:lpstr>
      <vt:lpstr>restart your node server</vt:lpstr>
      <vt:lpstr>Go back to /routes/index.js and let's create our insertion function</vt:lpstr>
      <vt:lpstr>PowerPoint Presentation</vt:lpstr>
      <vt:lpstr>Should work now</vt:lpstr>
      <vt:lpstr>PowerPoint Presentation</vt:lpstr>
      <vt:lpstr>Should the Server JS get the data and send it down, or should the client do it itself??</vt:lpstr>
      <vt:lpstr>Article points to more things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ADO.NET</dc:title>
  <dc:creator>Kurt Friedrich</dc:creator>
  <cp:lastModifiedBy>Kurt Friedrich</cp:lastModifiedBy>
  <cp:revision>157</cp:revision>
  <dcterms:created xsi:type="dcterms:W3CDTF">2013-01-27T23:57:48Z</dcterms:created>
  <dcterms:modified xsi:type="dcterms:W3CDTF">2019-01-08T06:13:55Z</dcterms:modified>
</cp:coreProperties>
</file>