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80" r:id="rId3"/>
    <p:sldId id="257" r:id="rId4"/>
    <p:sldId id="258" r:id="rId5"/>
    <p:sldId id="259" r:id="rId6"/>
    <p:sldId id="260" r:id="rId7"/>
    <p:sldId id="261" r:id="rId8"/>
    <p:sldId id="262" r:id="rId9"/>
    <p:sldId id="263" r:id="rId10"/>
    <p:sldId id="264" r:id="rId11"/>
    <p:sldId id="267" r:id="rId12"/>
    <p:sldId id="281" r:id="rId13"/>
    <p:sldId id="282"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108" d="100"/>
          <a:sy n="108" d="100"/>
        </p:scale>
        <p:origin x="9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34BAB7-C622-4CE1-AFF4-DCC186AB3DB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419622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4BAB7-C622-4CE1-AFF4-DCC186AB3DB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815241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4BAB7-C622-4CE1-AFF4-DCC186AB3DB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2655512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34BAB7-C622-4CE1-AFF4-DCC186AB3DB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51455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34BAB7-C622-4CE1-AFF4-DCC186AB3DB8}"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290860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34BAB7-C622-4CE1-AFF4-DCC186AB3DB8}"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251990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34BAB7-C622-4CE1-AFF4-DCC186AB3DB8}"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326898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34BAB7-C622-4CE1-AFF4-DCC186AB3DB8}"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82557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4BAB7-C622-4CE1-AFF4-DCC186AB3DB8}"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149068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34BAB7-C622-4CE1-AFF4-DCC186AB3DB8}"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2392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34BAB7-C622-4CE1-AFF4-DCC186AB3DB8}"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4D350-26CE-4892-A03A-935BE783EDDF}" type="slidenum">
              <a:rPr lang="en-US" smtClean="0"/>
              <a:t>‹#›</a:t>
            </a:fld>
            <a:endParaRPr lang="en-US"/>
          </a:p>
        </p:txBody>
      </p:sp>
    </p:spTree>
    <p:extLst>
      <p:ext uri="{BB962C8B-B14F-4D97-AF65-F5344CB8AC3E}">
        <p14:creationId xmlns:p14="http://schemas.microsoft.com/office/powerpoint/2010/main" val="60169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4BAB7-C622-4CE1-AFF4-DCC186AB3DB8}" type="datetimeFigureOut">
              <a:rPr lang="en-US" smtClean="0"/>
              <a:t>1/21/2019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4D350-26CE-4892-A03A-935BE783EDDF}" type="slidenum">
              <a:rPr lang="en-US" smtClean="0"/>
              <a:t>‹#›</a:t>
            </a:fld>
            <a:endParaRPr lang="en-US"/>
          </a:p>
        </p:txBody>
      </p:sp>
    </p:spTree>
    <p:extLst>
      <p:ext uri="{BB962C8B-B14F-4D97-AF65-F5344CB8AC3E}">
        <p14:creationId xmlns:p14="http://schemas.microsoft.com/office/powerpoint/2010/main" val="2692469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himera.labs.oreilly.com/books/1234000001811/ch05.html#pl_general" TargetMode="External"/><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hyperlink" Target="http://www.dummies.com/how-to/content/hadoop-pig-and-pig-latin-for-big-data.html" TargetMode="External"/><Relationship Id="rId5" Type="http://schemas.openxmlformats.org/officeDocument/2006/relationships/hyperlink" Target="https://www.lynda.com/Hadoop-tutorials/Introducing-Pig/191942/369583-4.html" TargetMode="External"/><Relationship Id="rId4" Type="http://schemas.openxmlformats.org/officeDocument/2006/relationships/hyperlink" Target="https://bigdatauniversity.com/courses/introduction-to-pi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raja@gmail.com,%7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ig.apache.org/docs/r0.10.0/basic.html" TargetMode="External"/><Relationship Id="rId2" Type="http://schemas.openxmlformats.org/officeDocument/2006/relationships/hyperlink" Target="http://mortar-public-site-content.s3-website-us-east-1.amazonaws.com/Mortar-Pig-Cheat-Shee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pache_pig/index.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774" y="745310"/>
            <a:ext cx="7772400" cy="2387600"/>
          </a:xfrm>
        </p:spPr>
        <p:txBody>
          <a:bodyPr>
            <a:normAutofit/>
          </a:bodyPr>
          <a:lstStyle/>
          <a:p>
            <a:pPr fontAlgn="base"/>
            <a:r>
              <a:rPr lang="en-US" b="1" dirty="0" smtClean="0"/>
              <a:t>Pig</a:t>
            </a:r>
            <a:endParaRPr lang="en-US" sz="3600" b="1" dirty="0"/>
          </a:p>
        </p:txBody>
      </p:sp>
      <p:sp>
        <p:nvSpPr>
          <p:cNvPr id="3" name="Subtitle 2"/>
          <p:cNvSpPr>
            <a:spLocks noGrp="1"/>
          </p:cNvSpPr>
          <p:nvPr>
            <p:ph type="subTitle" idx="1"/>
          </p:nvPr>
        </p:nvSpPr>
        <p:spPr>
          <a:xfrm>
            <a:off x="1641566" y="3294018"/>
            <a:ext cx="6400800" cy="1269273"/>
          </a:xfrm>
        </p:spPr>
        <p:txBody>
          <a:bodyPr/>
          <a:lstStyle/>
          <a:p>
            <a:r>
              <a:rPr lang="en-US" dirty="0" smtClean="0"/>
              <a:t>Kurt Friedrich</a:t>
            </a:r>
          </a:p>
          <a:p>
            <a:r>
              <a:rPr lang="en-US" dirty="0" smtClean="0"/>
              <a:t>Winter 2018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180" y="344603"/>
            <a:ext cx="1271589" cy="1797179"/>
          </a:xfrm>
          <a:prstGeom prst="rect">
            <a:avLst/>
          </a:prstGeom>
        </p:spPr>
      </p:pic>
      <p:sp>
        <p:nvSpPr>
          <p:cNvPr id="4" name="TextBox 3"/>
          <p:cNvSpPr txBox="1"/>
          <p:nvPr/>
        </p:nvSpPr>
        <p:spPr>
          <a:xfrm>
            <a:off x="408166" y="4202745"/>
            <a:ext cx="7477368" cy="646331"/>
          </a:xfrm>
          <a:prstGeom prst="rect">
            <a:avLst/>
          </a:prstGeom>
          <a:noFill/>
        </p:spPr>
        <p:txBody>
          <a:bodyPr wrap="none" rtlCol="0">
            <a:spAutoFit/>
          </a:bodyPr>
          <a:lstStyle/>
          <a:p>
            <a:r>
              <a:rPr lang="en-US" dirty="0">
                <a:hlinkClick r:id="rId3"/>
              </a:rPr>
              <a:t>http://</a:t>
            </a:r>
            <a:r>
              <a:rPr lang="en-US" dirty="0" smtClean="0">
                <a:hlinkClick r:id="rId3"/>
              </a:rPr>
              <a:t>chimera.labs.oreilly.com/books/1234000001811/ch05.html#pl_general</a:t>
            </a:r>
            <a:endParaRPr lang="en-US" dirty="0" smtClean="0"/>
          </a:p>
          <a:p>
            <a:endParaRPr lang="en-US" dirty="0"/>
          </a:p>
        </p:txBody>
      </p:sp>
      <p:sp>
        <p:nvSpPr>
          <p:cNvPr id="6" name="TextBox 5"/>
          <p:cNvSpPr txBox="1"/>
          <p:nvPr/>
        </p:nvSpPr>
        <p:spPr>
          <a:xfrm>
            <a:off x="418013" y="3880529"/>
            <a:ext cx="1928733" cy="369332"/>
          </a:xfrm>
          <a:prstGeom prst="rect">
            <a:avLst/>
          </a:prstGeom>
          <a:noFill/>
        </p:spPr>
        <p:txBody>
          <a:bodyPr wrap="none" rtlCol="0">
            <a:spAutoFit/>
          </a:bodyPr>
          <a:lstStyle/>
          <a:p>
            <a:r>
              <a:rPr lang="en-US" dirty="0" smtClean="0"/>
              <a:t>Good on-line book</a:t>
            </a:r>
            <a:endParaRPr lang="en-US" dirty="0"/>
          </a:p>
        </p:txBody>
      </p:sp>
      <p:sp>
        <p:nvSpPr>
          <p:cNvPr id="7" name="TextBox 6"/>
          <p:cNvSpPr txBox="1"/>
          <p:nvPr/>
        </p:nvSpPr>
        <p:spPr>
          <a:xfrm>
            <a:off x="431075" y="4598986"/>
            <a:ext cx="4725589" cy="369332"/>
          </a:xfrm>
          <a:prstGeom prst="rect">
            <a:avLst/>
          </a:prstGeom>
          <a:noFill/>
        </p:spPr>
        <p:txBody>
          <a:bodyPr wrap="none" rtlCol="0">
            <a:spAutoFit/>
          </a:bodyPr>
          <a:lstStyle/>
          <a:p>
            <a:r>
              <a:rPr lang="en-US" dirty="0" smtClean="0"/>
              <a:t>Good free video course (and Lynda </a:t>
            </a:r>
            <a:r>
              <a:rPr lang="en-US" smtClean="0"/>
              <a:t>covers it too)</a:t>
            </a:r>
            <a:endParaRPr lang="en-US" dirty="0"/>
          </a:p>
        </p:txBody>
      </p:sp>
      <p:sp>
        <p:nvSpPr>
          <p:cNvPr id="8" name="TextBox 7"/>
          <p:cNvSpPr txBox="1"/>
          <p:nvPr/>
        </p:nvSpPr>
        <p:spPr>
          <a:xfrm>
            <a:off x="429937" y="4903785"/>
            <a:ext cx="8359404" cy="1754326"/>
          </a:xfrm>
          <a:prstGeom prst="rect">
            <a:avLst/>
          </a:prstGeom>
          <a:noFill/>
        </p:spPr>
        <p:txBody>
          <a:bodyPr wrap="none" rtlCol="0">
            <a:spAutoFit/>
          </a:bodyPr>
          <a:lstStyle/>
          <a:p>
            <a:r>
              <a:rPr lang="en-US" dirty="0">
                <a:hlinkClick r:id="rId4"/>
              </a:rPr>
              <a:t>https://bigdatauniversity.com/courses/introduction-to-pig</a:t>
            </a:r>
            <a:r>
              <a:rPr lang="en-US" dirty="0" smtClean="0">
                <a:hlinkClick r:id="rId4"/>
              </a:rPr>
              <a:t>/</a:t>
            </a:r>
            <a:endParaRPr lang="en-US" dirty="0" smtClean="0"/>
          </a:p>
          <a:p>
            <a:endParaRPr lang="en-US" dirty="0"/>
          </a:p>
          <a:p>
            <a:r>
              <a:rPr lang="en-US" dirty="0">
                <a:hlinkClick r:id="rId5"/>
              </a:rPr>
              <a:t>https://</a:t>
            </a:r>
            <a:r>
              <a:rPr lang="en-US" dirty="0" smtClean="0">
                <a:hlinkClick r:id="rId5"/>
              </a:rPr>
              <a:t>www.lynda.com/Hadoop-tutorials/Introducing-Pig/191942/369583-4.html</a:t>
            </a:r>
            <a:endParaRPr lang="en-US" dirty="0" smtClean="0"/>
          </a:p>
          <a:p>
            <a:endParaRPr lang="en-US" dirty="0" smtClean="0"/>
          </a:p>
          <a:p>
            <a:endParaRPr lang="en-US" dirty="0"/>
          </a:p>
          <a:p>
            <a:r>
              <a:rPr lang="en-US" dirty="0">
                <a:hlinkClick r:id="rId6"/>
              </a:rPr>
              <a:t>http://www.dummies.com/how-to/content/hadoop-pig-and-pig-latin-for-big-data.html</a:t>
            </a:r>
            <a:endParaRPr lang="en-US" dirty="0"/>
          </a:p>
        </p:txBody>
      </p:sp>
      <p:sp>
        <p:nvSpPr>
          <p:cNvPr id="9" name="TextBox 8"/>
          <p:cNvSpPr txBox="1"/>
          <p:nvPr/>
        </p:nvSpPr>
        <p:spPr>
          <a:xfrm>
            <a:off x="453208" y="5836070"/>
            <a:ext cx="1335622" cy="369332"/>
          </a:xfrm>
          <a:prstGeom prst="rect">
            <a:avLst/>
          </a:prstGeom>
          <a:noFill/>
        </p:spPr>
        <p:txBody>
          <a:bodyPr wrap="none" rtlCol="0">
            <a:spAutoFit/>
          </a:bodyPr>
          <a:lstStyle/>
          <a:p>
            <a:r>
              <a:rPr lang="en-US" dirty="0" smtClean="0"/>
              <a:t>Good article</a:t>
            </a:r>
            <a:endParaRPr lang="en-US" dirty="0"/>
          </a:p>
        </p:txBody>
      </p:sp>
    </p:spTree>
    <p:extLst>
      <p:ext uri="{BB962C8B-B14F-4D97-AF65-F5344CB8AC3E}">
        <p14:creationId xmlns:p14="http://schemas.microsoft.com/office/powerpoint/2010/main" val="1000867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9902"/>
          </a:xfrm>
        </p:spPr>
        <p:txBody>
          <a:bodyPr>
            <a:normAutofit/>
          </a:bodyPr>
          <a:lstStyle/>
          <a:p>
            <a:r>
              <a:rPr lang="en-US" sz="3600" dirty="0" smtClean="0"/>
              <a:t>Data Model</a:t>
            </a:r>
            <a:endParaRPr lang="en-US" sz="3600" dirty="0"/>
          </a:p>
        </p:txBody>
      </p:sp>
      <p:sp>
        <p:nvSpPr>
          <p:cNvPr id="3" name="Content Placeholder 2"/>
          <p:cNvSpPr>
            <a:spLocks noGrp="1"/>
          </p:cNvSpPr>
          <p:nvPr>
            <p:ph idx="1"/>
          </p:nvPr>
        </p:nvSpPr>
        <p:spPr>
          <a:xfrm>
            <a:off x="628650" y="3019825"/>
            <a:ext cx="7886700" cy="3342555"/>
          </a:xfrm>
        </p:spPr>
        <p:txBody>
          <a:bodyPr>
            <a:normAutofit fontScale="70000" lnSpcReduction="20000"/>
          </a:bodyPr>
          <a:lstStyle/>
          <a:p>
            <a:r>
              <a:rPr lang="en-US" dirty="0"/>
              <a:t>A bag is an </a:t>
            </a:r>
            <a:r>
              <a:rPr lang="en-US" b="1" i="1" dirty="0"/>
              <a:t>unordered</a:t>
            </a:r>
            <a:r>
              <a:rPr lang="en-US" dirty="0"/>
              <a:t> set of tuples. In other words, a collection of tuples (non-unique) is known as a bag. Each tuple can have any number of fields (flexible schema). </a:t>
            </a:r>
            <a:endParaRPr lang="en-US" dirty="0" smtClean="0"/>
          </a:p>
          <a:p>
            <a:r>
              <a:rPr lang="en-US" dirty="0" smtClean="0"/>
              <a:t>A </a:t>
            </a:r>
            <a:r>
              <a:rPr lang="en-US" dirty="0"/>
              <a:t>bag is represented by ‘{}’. It is similar to a table in RDBMS, but unlike a table in RDBMS, it is not necessary that every tuple contain the same number of fields or that the fields in the same position (column) have the same type.</a:t>
            </a:r>
          </a:p>
          <a:p>
            <a:pPr lvl="1"/>
            <a:r>
              <a:rPr lang="en-US" b="1" dirty="0"/>
              <a:t>Example</a:t>
            </a:r>
            <a:r>
              <a:rPr lang="en-US" dirty="0"/>
              <a:t> − {(Raja, 30), (Mohammad, 45)}</a:t>
            </a:r>
          </a:p>
          <a:p>
            <a:r>
              <a:rPr lang="en-US" dirty="0"/>
              <a:t>A bag can be a </a:t>
            </a:r>
            <a:r>
              <a:rPr lang="en-US" dirty="0" smtClean="0"/>
              <a:t>field; </a:t>
            </a:r>
            <a:r>
              <a:rPr lang="en-US" dirty="0"/>
              <a:t>in that context, it is known as </a:t>
            </a:r>
            <a:r>
              <a:rPr lang="en-US" b="1" dirty="0"/>
              <a:t>inner bag</a:t>
            </a:r>
            <a:r>
              <a:rPr lang="en-US" dirty="0"/>
              <a:t>.</a:t>
            </a:r>
          </a:p>
          <a:p>
            <a:pPr lvl="1"/>
            <a:r>
              <a:rPr lang="en-US" b="1" dirty="0"/>
              <a:t>Example</a:t>
            </a:r>
            <a:r>
              <a:rPr lang="en-US" dirty="0"/>
              <a:t> − {Raja, 30, </a:t>
            </a:r>
            <a:r>
              <a:rPr lang="en-US" b="1" dirty="0"/>
              <a:t>{9848022338, </a:t>
            </a:r>
            <a:r>
              <a:rPr lang="en-US" b="1" dirty="0">
                <a:hlinkClick r:id="rId2"/>
              </a:rPr>
              <a:t>raja@gmail.com</a:t>
            </a:r>
            <a:r>
              <a:rPr lang="en-US" b="1" dirty="0" smtClean="0">
                <a:hlinkClick r:id="rId2"/>
              </a:rPr>
              <a:t>,}</a:t>
            </a:r>
            <a:r>
              <a:rPr lang="en-US" dirty="0" smtClean="0"/>
              <a:t>}</a:t>
            </a:r>
          </a:p>
          <a:p>
            <a:r>
              <a:rPr lang="en-US" dirty="0" smtClean="0"/>
              <a:t>The outer </a:t>
            </a:r>
            <a:r>
              <a:rPr lang="en-US" dirty="0"/>
              <a:t>bag of </a:t>
            </a:r>
            <a:r>
              <a:rPr lang="en-US" dirty="0" smtClean="0"/>
              <a:t>tuples is called a relation. A relation </a:t>
            </a:r>
            <a:r>
              <a:rPr lang="en-US" dirty="0"/>
              <a:t>in Pig Latin </a:t>
            </a:r>
            <a:r>
              <a:rPr lang="en-US" dirty="0" smtClean="0"/>
              <a:t>is </a:t>
            </a:r>
            <a:r>
              <a:rPr lang="en-US" dirty="0"/>
              <a:t>unordered (there is no guarantee that tuples are processed in any particular order).</a:t>
            </a:r>
          </a:p>
        </p:txBody>
      </p:sp>
      <p:pic>
        <p:nvPicPr>
          <p:cNvPr id="2050" name="Picture 2" descr="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392" y="365127"/>
            <a:ext cx="4391883" cy="254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60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074" y="434815"/>
            <a:ext cx="7886700" cy="6127350"/>
          </a:xfrm>
        </p:spPr>
        <p:txBody>
          <a:bodyPr>
            <a:normAutofit fontScale="92500" lnSpcReduction="20000"/>
          </a:bodyPr>
          <a:lstStyle/>
          <a:p>
            <a:r>
              <a:rPr lang="en-US" b="1" i="1" dirty="0" smtClean="0"/>
              <a:t>Tuple: </a:t>
            </a:r>
            <a:r>
              <a:rPr lang="en-US" dirty="0" smtClean="0"/>
              <a:t>A </a:t>
            </a:r>
            <a:r>
              <a:rPr lang="en-US" dirty="0"/>
              <a:t>tuple is an ordered set of fields</a:t>
            </a:r>
            <a:r>
              <a:rPr lang="en-US" dirty="0" smtClean="0"/>
              <a:t>.</a:t>
            </a:r>
          </a:p>
          <a:p>
            <a:pPr lvl="1"/>
            <a:r>
              <a:rPr lang="en-US" dirty="0"/>
              <a:t>(John,18,4.0F</a:t>
            </a:r>
            <a:r>
              <a:rPr lang="en-US" dirty="0" smtClean="0"/>
              <a:t>) </a:t>
            </a:r>
          </a:p>
          <a:p>
            <a:pPr lvl="1"/>
            <a:r>
              <a:rPr lang="en-US" dirty="0" smtClean="0"/>
              <a:t>In </a:t>
            </a:r>
            <a:r>
              <a:rPr lang="en-US" dirty="0"/>
              <a:t>this example the tuple contains three fields</a:t>
            </a:r>
            <a:r>
              <a:rPr lang="en-US" dirty="0" smtClean="0"/>
              <a:t>.</a:t>
            </a:r>
          </a:p>
          <a:p>
            <a:r>
              <a:rPr lang="en-US" b="1" i="1" dirty="0" smtClean="0"/>
              <a:t>Bag: </a:t>
            </a:r>
            <a:r>
              <a:rPr lang="en-US" dirty="0" smtClean="0"/>
              <a:t>A </a:t>
            </a:r>
            <a:r>
              <a:rPr lang="en-US" dirty="0"/>
              <a:t>bag is a collection of tuples</a:t>
            </a:r>
            <a:r>
              <a:rPr lang="en-US" dirty="0" smtClean="0"/>
              <a:t>.</a:t>
            </a:r>
          </a:p>
          <a:p>
            <a:pPr lvl="1"/>
            <a:r>
              <a:rPr lang="en-US" b="1" dirty="0"/>
              <a:t>Example: Outer </a:t>
            </a:r>
            <a:r>
              <a:rPr lang="en-US" b="1" dirty="0" smtClean="0"/>
              <a:t>Bag </a:t>
            </a:r>
            <a:r>
              <a:rPr lang="en-US" dirty="0" smtClean="0"/>
              <a:t>(In this example,</a:t>
            </a:r>
            <a:r>
              <a:rPr lang="en-US" b="1" dirty="0" smtClean="0"/>
              <a:t> </a:t>
            </a:r>
            <a:r>
              <a:rPr lang="en-US" dirty="0" smtClean="0"/>
              <a:t>A </a:t>
            </a:r>
            <a:r>
              <a:rPr lang="en-US" dirty="0"/>
              <a:t>is a relation or bag of tuples. You can think of this bag as an outer </a:t>
            </a:r>
            <a:r>
              <a:rPr lang="en-US" dirty="0" smtClean="0"/>
              <a:t>bag)</a:t>
            </a:r>
            <a:endParaRPr lang="en-US" b="1" dirty="0" smtClean="0"/>
          </a:p>
          <a:p>
            <a:pPr marL="914400" lvl="2" indent="0">
              <a:buNone/>
            </a:pPr>
            <a:r>
              <a:rPr lang="en-US" b="1" dirty="0"/>
              <a:t>A = LOAD 'data' as (f1:int, f2:int, f3;int);</a:t>
            </a:r>
          </a:p>
          <a:p>
            <a:pPr marL="914400" lvl="2" indent="0">
              <a:buNone/>
            </a:pPr>
            <a:r>
              <a:rPr lang="en-US" b="1" dirty="0"/>
              <a:t>DUMP A;</a:t>
            </a:r>
          </a:p>
          <a:p>
            <a:pPr marL="914400" lvl="2" indent="0">
              <a:buNone/>
            </a:pPr>
            <a:r>
              <a:rPr lang="en-US" b="1" dirty="0"/>
              <a:t>(1,2,3)</a:t>
            </a:r>
          </a:p>
          <a:p>
            <a:pPr marL="914400" lvl="2" indent="0">
              <a:buNone/>
            </a:pPr>
            <a:r>
              <a:rPr lang="en-US" b="1" dirty="0"/>
              <a:t>(4,2,1)</a:t>
            </a:r>
          </a:p>
          <a:p>
            <a:pPr marL="914400" lvl="2" indent="0">
              <a:buNone/>
            </a:pPr>
            <a:r>
              <a:rPr lang="en-US" b="1" dirty="0"/>
              <a:t>(8,3,4)</a:t>
            </a:r>
          </a:p>
          <a:p>
            <a:pPr marL="914400" lvl="2" indent="0">
              <a:buNone/>
            </a:pPr>
            <a:r>
              <a:rPr lang="en-US" b="1" dirty="0"/>
              <a:t>(4,3,3</a:t>
            </a:r>
            <a:r>
              <a:rPr lang="en-US" b="1" dirty="0" smtClean="0"/>
              <a:t>)</a:t>
            </a:r>
          </a:p>
          <a:p>
            <a:pPr lvl="1"/>
            <a:r>
              <a:rPr lang="en-US" b="1" dirty="0"/>
              <a:t>Example: Inner </a:t>
            </a:r>
            <a:r>
              <a:rPr lang="en-US" b="1" dirty="0" smtClean="0"/>
              <a:t>Bag </a:t>
            </a:r>
            <a:r>
              <a:rPr lang="en-US" dirty="0"/>
              <a:t>we group relation A by the first field to form relation X</a:t>
            </a:r>
            <a:r>
              <a:rPr lang="en-US" dirty="0" smtClean="0"/>
              <a:t>.</a:t>
            </a:r>
          </a:p>
          <a:p>
            <a:pPr marL="914400" lvl="2" indent="0">
              <a:buNone/>
            </a:pPr>
            <a:r>
              <a:rPr lang="en-US" b="1" dirty="0"/>
              <a:t>X = GROUP A BY f1;</a:t>
            </a:r>
          </a:p>
          <a:p>
            <a:pPr marL="914400" lvl="2" indent="0">
              <a:buNone/>
            </a:pPr>
            <a:r>
              <a:rPr lang="en-US" b="1" dirty="0"/>
              <a:t>DUMP X;</a:t>
            </a:r>
          </a:p>
          <a:p>
            <a:pPr marL="914400" lvl="2" indent="0">
              <a:buNone/>
            </a:pPr>
            <a:r>
              <a:rPr lang="en-US" b="1" dirty="0"/>
              <a:t>(1,{(1,2,3)})</a:t>
            </a:r>
          </a:p>
          <a:p>
            <a:pPr marL="914400" lvl="2" indent="0">
              <a:buNone/>
            </a:pPr>
            <a:r>
              <a:rPr lang="en-US" b="1" dirty="0"/>
              <a:t>(4,{(4,2,1),(4,3,3)})</a:t>
            </a:r>
          </a:p>
          <a:p>
            <a:pPr marL="914400" lvl="2" indent="0">
              <a:buNone/>
            </a:pPr>
            <a:r>
              <a:rPr lang="en-US" b="1" dirty="0"/>
              <a:t>(8,{(8,3,4</a:t>
            </a:r>
            <a:r>
              <a:rPr lang="en-US" b="1" dirty="0" smtClean="0"/>
              <a:t>)})</a:t>
            </a:r>
          </a:p>
          <a:p>
            <a:pPr marL="0" indent="0">
              <a:buNone/>
            </a:pPr>
            <a:r>
              <a:rPr lang="en-US" sz="2100" dirty="0" smtClean="0"/>
              <a:t>	X </a:t>
            </a:r>
            <a:r>
              <a:rPr lang="en-US" sz="2100" dirty="0"/>
              <a:t>is a relation or bag of tuples. The tuples in relation X have two fields. The first field is type int. The second field is type bag; </a:t>
            </a:r>
            <a:r>
              <a:rPr lang="en-US" sz="2100" dirty="0" smtClean="0"/>
              <a:t>an </a:t>
            </a:r>
            <a:r>
              <a:rPr lang="en-US" sz="2100" dirty="0"/>
              <a:t>inner bag.</a:t>
            </a:r>
          </a:p>
          <a:p>
            <a:endParaRPr lang="en-US" b="1" dirty="0"/>
          </a:p>
          <a:p>
            <a:endParaRPr lang="en-US" dirty="0"/>
          </a:p>
          <a:p>
            <a:pPr lvl="1"/>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644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86271"/>
          </a:xfrm>
        </p:spPr>
        <p:txBody>
          <a:bodyPr>
            <a:noAutofit/>
          </a:bodyPr>
          <a:lstStyle/>
          <a:p>
            <a:r>
              <a:rPr lang="en-US" sz="3200" dirty="0"/>
              <a:t>Bags have two forms: </a:t>
            </a:r>
            <a:r>
              <a:rPr lang="en-US" sz="3200" dirty="0" smtClean="0"/>
              <a:t/>
            </a:r>
            <a:br>
              <a:rPr lang="en-US" sz="3200" dirty="0" smtClean="0"/>
            </a:br>
            <a:r>
              <a:rPr lang="en-US" sz="3200" dirty="0" smtClean="0">
                <a:solidFill>
                  <a:srgbClr val="FF0000"/>
                </a:solidFill>
              </a:rPr>
              <a:t>outer </a:t>
            </a:r>
            <a:r>
              <a:rPr lang="en-US" sz="3200" dirty="0">
                <a:solidFill>
                  <a:srgbClr val="FF0000"/>
                </a:solidFill>
              </a:rPr>
              <a:t>bag </a:t>
            </a:r>
            <a:r>
              <a:rPr lang="en-US" sz="3200" dirty="0" smtClean="0"/>
              <a:t>(aka </a:t>
            </a:r>
            <a:r>
              <a:rPr lang="en-US" sz="3200" dirty="0">
                <a:solidFill>
                  <a:srgbClr val="FF0000"/>
                </a:solidFill>
              </a:rPr>
              <a:t>relation</a:t>
            </a:r>
            <a:r>
              <a:rPr lang="en-US" sz="3200" dirty="0"/>
              <a:t>) and </a:t>
            </a:r>
            <a:r>
              <a:rPr lang="en-US" sz="3200" dirty="0">
                <a:solidFill>
                  <a:srgbClr val="FF0000"/>
                </a:solidFill>
              </a:rPr>
              <a:t>inner bag</a:t>
            </a:r>
            <a:r>
              <a:rPr lang="en-US" sz="3200" dirty="0" smtClean="0"/>
              <a:t>.</a:t>
            </a:r>
            <a:endParaRPr lang="en-US" sz="3200" dirty="0"/>
          </a:p>
        </p:txBody>
      </p:sp>
      <p:sp>
        <p:nvSpPr>
          <p:cNvPr id="3" name="Content Placeholder 2"/>
          <p:cNvSpPr>
            <a:spLocks noGrp="1"/>
          </p:cNvSpPr>
          <p:nvPr>
            <p:ph idx="1"/>
          </p:nvPr>
        </p:nvSpPr>
        <p:spPr>
          <a:xfrm>
            <a:off x="457200" y="1366788"/>
            <a:ext cx="8229600" cy="4759376"/>
          </a:xfrm>
        </p:spPr>
        <p:txBody>
          <a:bodyPr>
            <a:normAutofit fontScale="85000" lnSpcReduction="10000"/>
          </a:bodyPr>
          <a:lstStyle/>
          <a:p>
            <a:r>
              <a:rPr lang="en-US" sz="2400" dirty="0"/>
              <a:t>Example: </a:t>
            </a:r>
            <a:r>
              <a:rPr lang="en-US" sz="2400" dirty="0">
                <a:solidFill>
                  <a:srgbClr val="FF0000"/>
                </a:solidFill>
              </a:rPr>
              <a:t>Outer </a:t>
            </a:r>
            <a:r>
              <a:rPr lang="en-US" sz="2400" dirty="0" smtClean="0">
                <a:solidFill>
                  <a:srgbClr val="FF0000"/>
                </a:solidFill>
              </a:rPr>
              <a:t>Bag</a:t>
            </a:r>
            <a:r>
              <a:rPr lang="en-US" sz="2400" dirty="0" smtClean="0"/>
              <a:t>,  </a:t>
            </a:r>
            <a:r>
              <a:rPr lang="en-US" sz="2400" b="1" dirty="0" smtClean="0"/>
              <a:t>A </a:t>
            </a:r>
            <a:r>
              <a:rPr lang="en-US" sz="2400" dirty="0" smtClean="0"/>
              <a:t>is </a:t>
            </a:r>
            <a:r>
              <a:rPr lang="en-US" sz="2400" dirty="0"/>
              <a:t>a </a:t>
            </a:r>
            <a:r>
              <a:rPr lang="en-US" sz="2400" dirty="0">
                <a:solidFill>
                  <a:srgbClr val="FF0000"/>
                </a:solidFill>
              </a:rPr>
              <a:t>relation</a:t>
            </a:r>
            <a:r>
              <a:rPr lang="en-US" sz="2400" dirty="0"/>
              <a:t> or </a:t>
            </a:r>
            <a:r>
              <a:rPr lang="en-US" sz="2400" dirty="0">
                <a:solidFill>
                  <a:srgbClr val="FF0000"/>
                </a:solidFill>
              </a:rPr>
              <a:t>bag</a:t>
            </a:r>
            <a:r>
              <a:rPr lang="en-US" sz="2400" dirty="0"/>
              <a:t> of </a:t>
            </a:r>
            <a:r>
              <a:rPr lang="en-US" sz="2400" dirty="0">
                <a:solidFill>
                  <a:srgbClr val="00B050"/>
                </a:solidFill>
              </a:rPr>
              <a:t>tuples</a:t>
            </a:r>
            <a:r>
              <a:rPr lang="en-US" sz="2400" dirty="0"/>
              <a:t>. </a:t>
            </a:r>
            <a:endParaRPr lang="en-US" sz="2400" dirty="0" smtClean="0"/>
          </a:p>
          <a:p>
            <a:pPr marL="0" indent="0">
              <a:buNone/>
            </a:pPr>
            <a:r>
              <a:rPr lang="en-US" sz="1900" dirty="0" smtClean="0">
                <a:solidFill>
                  <a:srgbClr val="FF0000"/>
                </a:solidFill>
              </a:rPr>
              <a:t>A</a:t>
            </a:r>
            <a:r>
              <a:rPr lang="en-US" sz="1900" dirty="0" smtClean="0">
                <a:solidFill>
                  <a:srgbClr val="0070C0"/>
                </a:solidFill>
              </a:rPr>
              <a:t>= </a:t>
            </a:r>
            <a:r>
              <a:rPr lang="en-US" sz="1900" dirty="0">
                <a:solidFill>
                  <a:srgbClr val="0070C0"/>
                </a:solidFill>
              </a:rPr>
              <a:t>LOAD 'data' as (f1:int, f2:int, f3;int);</a:t>
            </a:r>
          </a:p>
          <a:p>
            <a:pPr marL="0" indent="0">
              <a:buNone/>
            </a:pPr>
            <a:r>
              <a:rPr lang="en-US" sz="1900" dirty="0">
                <a:solidFill>
                  <a:srgbClr val="0070C0"/>
                </a:solidFill>
              </a:rPr>
              <a:t>DUMP </a:t>
            </a:r>
            <a:r>
              <a:rPr lang="en-US" sz="1900" dirty="0" smtClean="0">
                <a:solidFill>
                  <a:srgbClr val="FF0000"/>
                </a:solidFill>
              </a:rPr>
              <a:t>A</a:t>
            </a:r>
            <a:r>
              <a:rPr lang="en-US" sz="1900" dirty="0" smtClean="0">
                <a:solidFill>
                  <a:srgbClr val="0070C0"/>
                </a:solidFill>
              </a:rPr>
              <a:t>;</a:t>
            </a:r>
            <a:endParaRPr lang="en-US" sz="1900" dirty="0">
              <a:solidFill>
                <a:srgbClr val="0070C0"/>
              </a:solidFill>
            </a:endParaRPr>
          </a:p>
          <a:p>
            <a:pPr marL="0" indent="0">
              <a:buNone/>
            </a:pPr>
            <a:r>
              <a:rPr lang="en-US" sz="1900" dirty="0">
                <a:solidFill>
                  <a:srgbClr val="00B050"/>
                </a:solidFill>
              </a:rPr>
              <a:t>(1,2,3)</a:t>
            </a:r>
          </a:p>
          <a:p>
            <a:pPr marL="0" indent="0">
              <a:buNone/>
            </a:pPr>
            <a:r>
              <a:rPr lang="en-US" sz="1900" dirty="0">
                <a:solidFill>
                  <a:srgbClr val="00B050"/>
                </a:solidFill>
              </a:rPr>
              <a:t>(4,2,1)</a:t>
            </a:r>
          </a:p>
          <a:p>
            <a:pPr marL="0" indent="0">
              <a:buNone/>
            </a:pPr>
            <a:r>
              <a:rPr lang="en-US" sz="1900" dirty="0">
                <a:solidFill>
                  <a:srgbClr val="00B050"/>
                </a:solidFill>
              </a:rPr>
              <a:t>(8,3,4)</a:t>
            </a:r>
          </a:p>
          <a:p>
            <a:pPr marL="0" indent="0">
              <a:buNone/>
            </a:pPr>
            <a:r>
              <a:rPr lang="en-US" sz="1900" dirty="0">
                <a:solidFill>
                  <a:srgbClr val="00B050"/>
                </a:solidFill>
              </a:rPr>
              <a:t>(4,3,3) </a:t>
            </a:r>
            <a:endParaRPr lang="en-US" sz="1900" dirty="0" smtClean="0">
              <a:solidFill>
                <a:srgbClr val="00B050"/>
              </a:solidFill>
            </a:endParaRPr>
          </a:p>
          <a:p>
            <a:r>
              <a:rPr lang="en-US" sz="2400" dirty="0" smtClean="0"/>
              <a:t>Example</a:t>
            </a:r>
            <a:r>
              <a:rPr lang="en-US" sz="2400" dirty="0"/>
              <a:t>: </a:t>
            </a:r>
            <a:r>
              <a:rPr lang="en-US" sz="2400" dirty="0">
                <a:solidFill>
                  <a:srgbClr val="FF0000"/>
                </a:solidFill>
              </a:rPr>
              <a:t>Inner </a:t>
            </a:r>
            <a:r>
              <a:rPr lang="en-US" sz="2400" dirty="0" smtClean="0">
                <a:solidFill>
                  <a:srgbClr val="FF0000"/>
                </a:solidFill>
              </a:rPr>
              <a:t>Bag</a:t>
            </a:r>
            <a:r>
              <a:rPr lang="en-US" sz="2400" dirty="0" smtClean="0"/>
              <a:t>, GROUP </a:t>
            </a:r>
            <a:r>
              <a:rPr lang="en-US" sz="2400" i="1" u="sng" dirty="0"/>
              <a:t>relation </a:t>
            </a:r>
            <a:r>
              <a:rPr lang="en-US" sz="2400" i="1" u="sng" dirty="0" smtClean="0"/>
              <a:t>A </a:t>
            </a:r>
            <a:r>
              <a:rPr lang="en-US" sz="2400" dirty="0" smtClean="0"/>
              <a:t>by </a:t>
            </a:r>
            <a:r>
              <a:rPr lang="en-US" sz="2400" dirty="0"/>
              <a:t>the </a:t>
            </a:r>
            <a:r>
              <a:rPr lang="en-US" sz="2400" u="sng" dirty="0"/>
              <a:t>first field </a:t>
            </a:r>
            <a:r>
              <a:rPr lang="en-US" sz="2400" dirty="0"/>
              <a:t>to form </a:t>
            </a:r>
            <a:r>
              <a:rPr lang="en-US" sz="2400" dirty="0" smtClean="0"/>
              <a:t>relation </a:t>
            </a:r>
            <a:r>
              <a:rPr lang="en-US" sz="2400" dirty="0" smtClean="0">
                <a:solidFill>
                  <a:srgbClr val="FF0000"/>
                </a:solidFill>
              </a:rPr>
              <a:t>X</a:t>
            </a:r>
            <a:r>
              <a:rPr lang="en-US" sz="2400" dirty="0" smtClean="0"/>
              <a:t>, which </a:t>
            </a:r>
            <a:r>
              <a:rPr lang="en-US" sz="2400" dirty="0"/>
              <a:t>is a relation or bag of </a:t>
            </a:r>
            <a:r>
              <a:rPr lang="en-US" sz="2400" dirty="0">
                <a:solidFill>
                  <a:srgbClr val="00B050"/>
                </a:solidFill>
              </a:rPr>
              <a:t>tuples</a:t>
            </a:r>
            <a:r>
              <a:rPr lang="en-US" sz="2400" dirty="0"/>
              <a:t>. The tuples in relation X have two fields. The first field is type </a:t>
            </a:r>
            <a:r>
              <a:rPr lang="en-US" sz="2400" dirty="0">
                <a:solidFill>
                  <a:schemeClr val="accent6">
                    <a:lumMod val="75000"/>
                  </a:schemeClr>
                </a:solidFill>
              </a:rPr>
              <a:t>int</a:t>
            </a:r>
            <a:r>
              <a:rPr lang="en-US" sz="2400" dirty="0"/>
              <a:t>. The second field is type </a:t>
            </a:r>
            <a:r>
              <a:rPr lang="en-US" sz="2400" dirty="0" smtClean="0">
                <a:solidFill>
                  <a:srgbClr val="7030A0"/>
                </a:solidFill>
              </a:rPr>
              <a:t>bag</a:t>
            </a:r>
            <a:endParaRPr lang="en-US" sz="2400" dirty="0">
              <a:solidFill>
                <a:srgbClr val="7030A0"/>
              </a:solidFill>
            </a:endParaRPr>
          </a:p>
          <a:p>
            <a:pPr marL="0" indent="0">
              <a:buNone/>
            </a:pPr>
            <a:r>
              <a:rPr lang="en-US" sz="1900" dirty="0">
                <a:solidFill>
                  <a:srgbClr val="FF0000"/>
                </a:solidFill>
              </a:rPr>
              <a:t>X</a:t>
            </a:r>
            <a:r>
              <a:rPr lang="en-US" sz="1900" dirty="0">
                <a:solidFill>
                  <a:srgbClr val="0070C0"/>
                </a:solidFill>
              </a:rPr>
              <a:t> = GROUP A BY f1;</a:t>
            </a:r>
          </a:p>
          <a:p>
            <a:pPr marL="0" indent="0">
              <a:buNone/>
            </a:pPr>
            <a:r>
              <a:rPr lang="en-US" sz="1900" dirty="0">
                <a:solidFill>
                  <a:srgbClr val="0070C0"/>
                </a:solidFill>
              </a:rPr>
              <a:t>DUMP </a:t>
            </a:r>
            <a:r>
              <a:rPr lang="en-US" sz="1900" dirty="0">
                <a:solidFill>
                  <a:srgbClr val="FF0000"/>
                </a:solidFill>
              </a:rPr>
              <a:t>X</a:t>
            </a:r>
            <a:r>
              <a:rPr lang="en-US" sz="1900" dirty="0">
                <a:solidFill>
                  <a:srgbClr val="0070C0"/>
                </a:solidFill>
              </a:rPr>
              <a:t>;</a:t>
            </a:r>
          </a:p>
          <a:p>
            <a:pPr marL="0" indent="0">
              <a:buNone/>
            </a:pPr>
            <a:r>
              <a:rPr lang="en-US" sz="1900" dirty="0">
                <a:solidFill>
                  <a:srgbClr val="0070C0"/>
                </a:solidFill>
              </a:rPr>
              <a:t>(</a:t>
            </a:r>
            <a:r>
              <a:rPr lang="en-US" sz="1900" dirty="0">
                <a:solidFill>
                  <a:schemeClr val="accent6">
                    <a:lumMod val="75000"/>
                  </a:schemeClr>
                </a:solidFill>
              </a:rPr>
              <a:t>1</a:t>
            </a:r>
            <a:r>
              <a:rPr lang="en-US" sz="1900" dirty="0">
                <a:solidFill>
                  <a:srgbClr val="0070C0"/>
                </a:solidFill>
              </a:rPr>
              <a:t>,</a:t>
            </a:r>
            <a:r>
              <a:rPr lang="en-US" sz="1900" dirty="0">
                <a:solidFill>
                  <a:srgbClr val="FF0000"/>
                </a:solidFill>
              </a:rPr>
              <a:t>{</a:t>
            </a:r>
            <a:r>
              <a:rPr lang="en-US" sz="1900" dirty="0">
                <a:solidFill>
                  <a:srgbClr val="7030A0"/>
                </a:solidFill>
              </a:rPr>
              <a:t>(1,2,3</a:t>
            </a:r>
            <a:r>
              <a:rPr lang="en-US" sz="1900" dirty="0" smtClean="0">
                <a:solidFill>
                  <a:srgbClr val="7030A0"/>
                </a:solidFill>
              </a:rPr>
              <a:t>)</a:t>
            </a:r>
            <a:r>
              <a:rPr lang="en-US" sz="1900" dirty="0" smtClean="0">
                <a:solidFill>
                  <a:srgbClr val="FF0000"/>
                </a:solidFill>
              </a:rPr>
              <a:t>}</a:t>
            </a:r>
            <a:r>
              <a:rPr lang="en-US" sz="1900" dirty="0" smtClean="0">
                <a:solidFill>
                  <a:srgbClr val="0070C0"/>
                </a:solidFill>
              </a:rPr>
              <a:t>)                                       &lt;&lt; this </a:t>
            </a:r>
            <a:r>
              <a:rPr lang="en-US" sz="1900" dirty="0" smtClean="0">
                <a:solidFill>
                  <a:srgbClr val="FF0000"/>
                </a:solidFill>
              </a:rPr>
              <a:t>inner bag </a:t>
            </a:r>
            <a:r>
              <a:rPr lang="en-US" sz="1900" dirty="0" smtClean="0">
                <a:solidFill>
                  <a:srgbClr val="0070C0"/>
                </a:solidFill>
              </a:rPr>
              <a:t>has only one </a:t>
            </a:r>
            <a:r>
              <a:rPr lang="en-US" sz="1900" dirty="0" smtClean="0">
                <a:solidFill>
                  <a:srgbClr val="00B050"/>
                </a:solidFill>
              </a:rPr>
              <a:t>tuple</a:t>
            </a:r>
            <a:endParaRPr lang="en-US" sz="1900" dirty="0">
              <a:solidFill>
                <a:srgbClr val="00B050"/>
              </a:solidFill>
            </a:endParaRPr>
          </a:p>
          <a:p>
            <a:pPr marL="0" indent="0">
              <a:buNone/>
            </a:pPr>
            <a:r>
              <a:rPr lang="en-US" sz="1900" dirty="0">
                <a:solidFill>
                  <a:srgbClr val="0070C0"/>
                </a:solidFill>
              </a:rPr>
              <a:t>(</a:t>
            </a:r>
            <a:r>
              <a:rPr lang="en-US" sz="1900" dirty="0">
                <a:solidFill>
                  <a:schemeClr val="accent6">
                    <a:lumMod val="75000"/>
                  </a:schemeClr>
                </a:solidFill>
              </a:rPr>
              <a:t>4</a:t>
            </a:r>
            <a:r>
              <a:rPr lang="en-US" sz="1900" dirty="0">
                <a:solidFill>
                  <a:srgbClr val="0070C0"/>
                </a:solidFill>
              </a:rPr>
              <a:t>,</a:t>
            </a:r>
            <a:r>
              <a:rPr lang="en-US" sz="1900" dirty="0">
                <a:solidFill>
                  <a:srgbClr val="FF0000"/>
                </a:solidFill>
              </a:rPr>
              <a:t>{</a:t>
            </a:r>
            <a:r>
              <a:rPr lang="en-US" sz="1900" dirty="0">
                <a:solidFill>
                  <a:srgbClr val="7030A0"/>
                </a:solidFill>
              </a:rPr>
              <a:t>(4,2,1),(4,3,3</a:t>
            </a:r>
            <a:r>
              <a:rPr lang="en-US" sz="1900" dirty="0" smtClean="0">
                <a:solidFill>
                  <a:srgbClr val="7030A0"/>
                </a:solidFill>
              </a:rPr>
              <a:t>)</a:t>
            </a:r>
            <a:r>
              <a:rPr lang="en-US" sz="1900" dirty="0" smtClean="0">
                <a:solidFill>
                  <a:srgbClr val="FF0000"/>
                </a:solidFill>
              </a:rPr>
              <a:t>}</a:t>
            </a:r>
            <a:r>
              <a:rPr lang="en-US" sz="1900" dirty="0" smtClean="0">
                <a:solidFill>
                  <a:srgbClr val="0070C0"/>
                </a:solidFill>
              </a:rPr>
              <a:t>)                          &lt;&lt; </a:t>
            </a:r>
            <a:r>
              <a:rPr lang="en-US" sz="1900" dirty="0">
                <a:solidFill>
                  <a:srgbClr val="0070C0"/>
                </a:solidFill>
              </a:rPr>
              <a:t>this </a:t>
            </a:r>
            <a:r>
              <a:rPr lang="en-US" sz="1900" dirty="0">
                <a:solidFill>
                  <a:srgbClr val="FF0000"/>
                </a:solidFill>
              </a:rPr>
              <a:t>inner bag </a:t>
            </a:r>
            <a:r>
              <a:rPr lang="en-US" sz="1900" dirty="0">
                <a:solidFill>
                  <a:srgbClr val="0070C0"/>
                </a:solidFill>
              </a:rPr>
              <a:t>has two </a:t>
            </a:r>
            <a:r>
              <a:rPr lang="en-US" sz="1900" dirty="0" smtClean="0">
                <a:solidFill>
                  <a:srgbClr val="00B050"/>
                </a:solidFill>
              </a:rPr>
              <a:t>tuples</a:t>
            </a:r>
            <a:endParaRPr lang="en-US" sz="1900" dirty="0">
              <a:solidFill>
                <a:srgbClr val="00B050"/>
              </a:solidFill>
            </a:endParaRPr>
          </a:p>
          <a:p>
            <a:pPr marL="0" indent="0">
              <a:buNone/>
            </a:pPr>
            <a:r>
              <a:rPr lang="en-US" sz="1900" dirty="0">
                <a:solidFill>
                  <a:srgbClr val="0070C0"/>
                </a:solidFill>
              </a:rPr>
              <a:t>(</a:t>
            </a:r>
            <a:r>
              <a:rPr lang="en-US" sz="1900" dirty="0">
                <a:solidFill>
                  <a:schemeClr val="accent6">
                    <a:lumMod val="75000"/>
                  </a:schemeClr>
                </a:solidFill>
              </a:rPr>
              <a:t>8</a:t>
            </a:r>
            <a:r>
              <a:rPr lang="en-US" sz="1900" dirty="0">
                <a:solidFill>
                  <a:srgbClr val="0070C0"/>
                </a:solidFill>
              </a:rPr>
              <a:t>,</a:t>
            </a:r>
            <a:r>
              <a:rPr lang="en-US" sz="1900" dirty="0">
                <a:solidFill>
                  <a:srgbClr val="FF0000"/>
                </a:solidFill>
              </a:rPr>
              <a:t>{</a:t>
            </a:r>
            <a:r>
              <a:rPr lang="en-US" sz="1900" dirty="0">
                <a:solidFill>
                  <a:srgbClr val="7030A0"/>
                </a:solidFill>
              </a:rPr>
              <a:t>(8,3,4)</a:t>
            </a:r>
            <a:r>
              <a:rPr lang="en-US" sz="1900" dirty="0">
                <a:solidFill>
                  <a:srgbClr val="FF0000"/>
                </a:solidFill>
              </a:rPr>
              <a:t>}</a:t>
            </a:r>
            <a:r>
              <a:rPr lang="en-US" sz="1900" dirty="0">
                <a:solidFill>
                  <a:srgbClr val="0070C0"/>
                </a:solidFill>
              </a:rPr>
              <a:t>) </a:t>
            </a:r>
            <a:r>
              <a:rPr lang="en-US" sz="1900" dirty="0" smtClean="0">
                <a:solidFill>
                  <a:srgbClr val="0070C0"/>
                </a:solidFill>
              </a:rPr>
              <a:t>                                     &lt;&lt; An </a:t>
            </a:r>
            <a:r>
              <a:rPr lang="en-US" sz="1900" dirty="0">
                <a:solidFill>
                  <a:srgbClr val="FF0000"/>
                </a:solidFill>
              </a:rPr>
              <a:t>inner bag </a:t>
            </a:r>
            <a:r>
              <a:rPr lang="en-US" sz="1900" dirty="0">
                <a:solidFill>
                  <a:srgbClr val="0070C0"/>
                </a:solidFill>
              </a:rPr>
              <a:t>is enclosed in curly brackets </a:t>
            </a:r>
            <a:r>
              <a:rPr lang="en-US" sz="1900" dirty="0">
                <a:solidFill>
                  <a:srgbClr val="FF0000"/>
                </a:solidFill>
              </a:rPr>
              <a:t>{ }</a:t>
            </a:r>
            <a:r>
              <a:rPr lang="en-US" sz="1900" dirty="0">
                <a:solidFill>
                  <a:srgbClr val="0070C0"/>
                </a:solidFill>
              </a:rPr>
              <a:t>.</a:t>
            </a:r>
          </a:p>
          <a:p>
            <a:endParaRPr lang="en-US" sz="2000" dirty="0"/>
          </a:p>
          <a:p>
            <a:endParaRPr lang="en-US" dirty="0"/>
          </a:p>
        </p:txBody>
      </p:sp>
      <p:sp>
        <p:nvSpPr>
          <p:cNvPr id="4" name="TextBox 3"/>
          <p:cNvSpPr txBox="1"/>
          <p:nvPr/>
        </p:nvSpPr>
        <p:spPr>
          <a:xfrm>
            <a:off x="3291840" y="3166712"/>
            <a:ext cx="604012" cy="369332"/>
          </a:xfrm>
          <a:prstGeom prst="rect">
            <a:avLst/>
          </a:prstGeom>
          <a:noFill/>
        </p:spPr>
        <p:txBody>
          <a:bodyPr wrap="none" rtlCol="0">
            <a:spAutoFit/>
          </a:bodyPr>
          <a:lstStyle/>
          <a:p>
            <a:r>
              <a:rPr lang="en-US" dirty="0" smtClean="0">
                <a:solidFill>
                  <a:schemeClr val="accent6">
                    <a:lumMod val="75000"/>
                  </a:schemeClr>
                </a:solidFill>
              </a:rPr>
              <a:t>verb</a:t>
            </a:r>
            <a:endParaRPr lang="en-US" dirty="0">
              <a:solidFill>
                <a:schemeClr val="accent6">
                  <a:lumMod val="75000"/>
                </a:schemeClr>
              </a:solidFill>
            </a:endParaRPr>
          </a:p>
        </p:txBody>
      </p:sp>
      <p:cxnSp>
        <p:nvCxnSpPr>
          <p:cNvPr id="6" name="Straight Arrow Connector 5"/>
          <p:cNvCxnSpPr/>
          <p:nvPr/>
        </p:nvCxnSpPr>
        <p:spPr>
          <a:xfrm>
            <a:off x="1318661" y="1867301"/>
            <a:ext cx="3436219" cy="147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248297" y="1942011"/>
            <a:ext cx="3762103" cy="1436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31520" y="4119154"/>
            <a:ext cx="2943497" cy="975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506585" y="4136571"/>
            <a:ext cx="4937758" cy="102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58766" y="1679028"/>
            <a:ext cx="5084380" cy="6936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1158766" y="1686910"/>
            <a:ext cx="5060732" cy="97746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143000" y="1671145"/>
            <a:ext cx="5108028" cy="127700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198180" y="1639614"/>
            <a:ext cx="5005551" cy="15686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84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1518"/>
          </a:xfrm>
        </p:spPr>
        <p:txBody>
          <a:bodyPr>
            <a:normAutofit/>
          </a:bodyPr>
          <a:lstStyle/>
          <a:p>
            <a:r>
              <a:rPr lang="en-US" sz="3600" dirty="0"/>
              <a:t>A map is a set of key/value pairs.</a:t>
            </a:r>
          </a:p>
        </p:txBody>
      </p:sp>
      <p:graphicFrame>
        <p:nvGraphicFramePr>
          <p:cNvPr id="4" name="Content Placeholder 3"/>
          <p:cNvGraphicFramePr>
            <a:graphicFrameLocks noGrp="1"/>
          </p:cNvGraphicFramePr>
          <p:nvPr>
            <p:ph idx="1"/>
            <p:extLst/>
          </p:nvPr>
        </p:nvGraphicFramePr>
        <p:xfrm>
          <a:off x="514952" y="1298948"/>
          <a:ext cx="8229600" cy="1647328"/>
        </p:xfrm>
        <a:graphic>
          <a:graphicData uri="http://schemas.openxmlformats.org/drawingml/2006/table">
            <a:tbl>
              <a:tblPr/>
              <a:tblGrid>
                <a:gridCol w="1496728">
                  <a:extLst>
                    <a:ext uri="{9D8B030D-6E8A-4147-A177-3AD203B41FA5}">
                      <a16:colId xmlns:a16="http://schemas.microsoft.com/office/drawing/2014/main" val="20000"/>
                    </a:ext>
                  </a:extLst>
                </a:gridCol>
                <a:gridCol w="6732872">
                  <a:extLst>
                    <a:ext uri="{9D8B030D-6E8A-4147-A177-3AD203B41FA5}">
                      <a16:colId xmlns:a16="http://schemas.microsoft.com/office/drawing/2014/main" val="20001"/>
                    </a:ext>
                  </a:extLst>
                </a:gridCol>
              </a:tblGrid>
              <a:tr h="211931">
                <a:tc>
                  <a:txBody>
                    <a:bodyPr/>
                    <a:lstStyle/>
                    <a:p>
                      <a:pPr algn="l" fontAlgn="t"/>
                      <a:r>
                        <a:rPr lang="en-US" sz="2400" dirty="0">
                          <a:solidFill>
                            <a:srgbClr val="000000"/>
                          </a:solidFill>
                          <a:effectLst/>
                        </a:rPr>
                        <a:t>[ ]</a:t>
                      </a:r>
                    </a:p>
                  </a:txBody>
                  <a:tcPr marL="23036" marR="23036" marT="23036" marB="23036">
                    <a:lnL>
                      <a:noFill/>
                    </a:lnL>
                    <a:lnR>
                      <a:noFill/>
                    </a:lnR>
                    <a:lnT>
                      <a:noFill/>
                    </a:lnT>
                    <a:lnB>
                      <a:noFill/>
                    </a:lnB>
                    <a:solidFill>
                      <a:srgbClr val="FFFFFF"/>
                    </a:solidFill>
                  </a:tcPr>
                </a:tc>
                <a:tc>
                  <a:txBody>
                    <a:bodyPr/>
                    <a:lstStyle/>
                    <a:p>
                      <a:pPr algn="l" fontAlgn="t"/>
                      <a:r>
                        <a:rPr lang="en-US" sz="2400">
                          <a:solidFill>
                            <a:srgbClr val="000000"/>
                          </a:solidFill>
                          <a:effectLst/>
                        </a:rPr>
                        <a:t>Maps are enclosed in straight brackets [ ].</a:t>
                      </a:r>
                    </a:p>
                  </a:txBody>
                  <a:tcPr marL="23036" marR="23036" marT="23036" marB="23036">
                    <a:lnL>
                      <a:noFill/>
                    </a:lnL>
                    <a:lnR>
                      <a:noFill/>
                    </a:lnR>
                    <a:lnT>
                      <a:noFill/>
                    </a:lnT>
                    <a:lnB>
                      <a:noFill/>
                    </a:lnB>
                    <a:solidFill>
                      <a:srgbClr val="FFFFFF"/>
                    </a:solidFill>
                  </a:tcPr>
                </a:tc>
                <a:extLst>
                  <a:ext uri="{0D108BD9-81ED-4DB2-BD59-A6C34878D82A}">
                    <a16:rowId xmlns:a16="http://schemas.microsoft.com/office/drawing/2014/main" val="10000"/>
                  </a:ext>
                </a:extLst>
              </a:tr>
              <a:tr h="211931">
                <a:tc>
                  <a:txBody>
                    <a:bodyPr/>
                    <a:lstStyle/>
                    <a:p>
                      <a:pPr algn="l" fontAlgn="t"/>
                      <a:r>
                        <a:rPr lang="en-US" sz="2400">
                          <a:solidFill>
                            <a:srgbClr val="000000"/>
                          </a:solidFill>
                          <a:effectLst/>
                        </a:rPr>
                        <a:t>#</a:t>
                      </a:r>
                    </a:p>
                  </a:txBody>
                  <a:tcPr marL="23036" marR="23036" marT="23036" marB="23036">
                    <a:lnL>
                      <a:noFill/>
                    </a:lnL>
                    <a:lnR>
                      <a:noFill/>
                    </a:lnR>
                    <a:lnT>
                      <a:noFill/>
                    </a:lnT>
                    <a:lnB>
                      <a:noFill/>
                    </a:lnB>
                    <a:solidFill>
                      <a:srgbClr val="FFFFFF"/>
                    </a:solidFill>
                  </a:tcPr>
                </a:tc>
                <a:tc>
                  <a:txBody>
                    <a:bodyPr/>
                    <a:lstStyle/>
                    <a:p>
                      <a:pPr algn="l" fontAlgn="t"/>
                      <a:r>
                        <a:rPr lang="en-US" sz="2400">
                          <a:solidFill>
                            <a:srgbClr val="000000"/>
                          </a:solidFill>
                          <a:effectLst/>
                        </a:rPr>
                        <a:t>Key value pairs are separated by the pound sign #.</a:t>
                      </a:r>
                    </a:p>
                  </a:txBody>
                  <a:tcPr marL="23036" marR="23036" marT="23036" marB="23036">
                    <a:lnL>
                      <a:noFill/>
                    </a:lnL>
                    <a:lnR>
                      <a:noFill/>
                    </a:lnR>
                    <a:lnT>
                      <a:noFill/>
                    </a:lnT>
                    <a:lnB>
                      <a:noFill/>
                    </a:lnB>
                    <a:solidFill>
                      <a:srgbClr val="FFFFFF"/>
                    </a:solidFill>
                  </a:tcPr>
                </a:tc>
                <a:extLst>
                  <a:ext uri="{0D108BD9-81ED-4DB2-BD59-A6C34878D82A}">
                    <a16:rowId xmlns:a16="http://schemas.microsoft.com/office/drawing/2014/main" val="10001"/>
                  </a:ext>
                </a:extLst>
              </a:tr>
              <a:tr h="211931">
                <a:tc>
                  <a:txBody>
                    <a:bodyPr/>
                    <a:lstStyle/>
                    <a:p>
                      <a:pPr algn="l" fontAlgn="t"/>
                      <a:r>
                        <a:rPr lang="en-US" sz="2400" dirty="0">
                          <a:solidFill>
                            <a:srgbClr val="000000"/>
                          </a:solidFill>
                          <a:effectLst/>
                        </a:rPr>
                        <a:t>key</a:t>
                      </a:r>
                    </a:p>
                  </a:txBody>
                  <a:tcPr marL="23036" marR="23036" marT="23036" marB="23036">
                    <a:lnL>
                      <a:noFill/>
                    </a:lnL>
                    <a:lnR>
                      <a:noFill/>
                    </a:lnR>
                    <a:lnT>
                      <a:noFill/>
                    </a:lnT>
                    <a:lnB>
                      <a:noFill/>
                    </a:lnB>
                    <a:solidFill>
                      <a:srgbClr val="FFFFFF"/>
                    </a:solidFill>
                  </a:tcPr>
                </a:tc>
                <a:tc>
                  <a:txBody>
                    <a:bodyPr/>
                    <a:lstStyle/>
                    <a:p>
                      <a:pPr algn="l" fontAlgn="t"/>
                      <a:r>
                        <a:rPr lang="en-US" sz="2400" dirty="0">
                          <a:solidFill>
                            <a:srgbClr val="000000"/>
                          </a:solidFill>
                          <a:effectLst/>
                        </a:rPr>
                        <a:t>Must be </a:t>
                      </a:r>
                      <a:r>
                        <a:rPr lang="en-US" sz="2400" dirty="0" err="1">
                          <a:solidFill>
                            <a:srgbClr val="000000"/>
                          </a:solidFill>
                          <a:effectLst/>
                        </a:rPr>
                        <a:t>chararray</a:t>
                      </a:r>
                      <a:r>
                        <a:rPr lang="en-US" sz="2400" dirty="0">
                          <a:solidFill>
                            <a:srgbClr val="000000"/>
                          </a:solidFill>
                          <a:effectLst/>
                        </a:rPr>
                        <a:t> data type. Must be a </a:t>
                      </a:r>
                      <a:r>
                        <a:rPr lang="en-US" sz="2400" b="1" dirty="0">
                          <a:solidFill>
                            <a:srgbClr val="000000"/>
                          </a:solidFill>
                          <a:effectLst/>
                        </a:rPr>
                        <a:t>unique</a:t>
                      </a:r>
                      <a:r>
                        <a:rPr lang="en-US" sz="2400" dirty="0">
                          <a:solidFill>
                            <a:srgbClr val="000000"/>
                          </a:solidFill>
                          <a:effectLst/>
                        </a:rPr>
                        <a:t> value.</a:t>
                      </a:r>
                    </a:p>
                  </a:txBody>
                  <a:tcPr marL="23036" marR="23036" marT="23036" marB="23036">
                    <a:lnL>
                      <a:noFill/>
                    </a:lnL>
                    <a:lnR>
                      <a:noFill/>
                    </a:lnR>
                    <a:lnT>
                      <a:noFill/>
                    </a:lnT>
                    <a:lnB>
                      <a:noFill/>
                    </a:lnB>
                    <a:solidFill>
                      <a:srgbClr val="FFFFFF"/>
                    </a:solidFill>
                  </a:tcPr>
                </a:tc>
                <a:extLst>
                  <a:ext uri="{0D108BD9-81ED-4DB2-BD59-A6C34878D82A}">
                    <a16:rowId xmlns:a16="http://schemas.microsoft.com/office/drawing/2014/main" val="10002"/>
                  </a:ext>
                </a:extLst>
              </a:tr>
              <a:tr h="211931">
                <a:tc>
                  <a:txBody>
                    <a:bodyPr/>
                    <a:lstStyle/>
                    <a:p>
                      <a:pPr algn="l" fontAlgn="t"/>
                      <a:r>
                        <a:rPr lang="en-US" sz="2400">
                          <a:solidFill>
                            <a:srgbClr val="000000"/>
                          </a:solidFill>
                          <a:effectLst/>
                        </a:rPr>
                        <a:t>value</a:t>
                      </a:r>
                    </a:p>
                  </a:txBody>
                  <a:tcPr marL="23036" marR="23036" marT="23036" marB="23036">
                    <a:lnL>
                      <a:noFill/>
                    </a:lnL>
                    <a:lnR>
                      <a:noFill/>
                    </a:lnR>
                    <a:lnT>
                      <a:noFill/>
                    </a:lnT>
                    <a:lnB>
                      <a:noFill/>
                    </a:lnB>
                    <a:solidFill>
                      <a:srgbClr val="FFFFFF"/>
                    </a:solidFill>
                  </a:tcPr>
                </a:tc>
                <a:tc>
                  <a:txBody>
                    <a:bodyPr/>
                    <a:lstStyle/>
                    <a:p>
                      <a:pPr algn="l" fontAlgn="t"/>
                      <a:r>
                        <a:rPr lang="en-US" sz="2400" dirty="0">
                          <a:solidFill>
                            <a:srgbClr val="000000"/>
                          </a:solidFill>
                          <a:effectLst/>
                        </a:rPr>
                        <a:t>Any data type </a:t>
                      </a:r>
                      <a:r>
                        <a:rPr lang="en-US" sz="2400" dirty="0" smtClean="0">
                          <a:solidFill>
                            <a:srgbClr val="000000"/>
                          </a:solidFill>
                          <a:effectLst/>
                        </a:rPr>
                        <a:t>(defaults </a:t>
                      </a:r>
                      <a:r>
                        <a:rPr lang="en-US" sz="2400" dirty="0">
                          <a:solidFill>
                            <a:srgbClr val="000000"/>
                          </a:solidFill>
                          <a:effectLst/>
                        </a:rPr>
                        <a:t>to </a:t>
                      </a:r>
                      <a:r>
                        <a:rPr lang="en-US" sz="2400" dirty="0" smtClean="0">
                          <a:solidFill>
                            <a:srgbClr val="000000"/>
                          </a:solidFill>
                          <a:effectLst/>
                        </a:rPr>
                        <a:t>byte array</a:t>
                      </a:r>
                      <a:r>
                        <a:rPr lang="en-US" sz="2400" dirty="0">
                          <a:solidFill>
                            <a:srgbClr val="000000"/>
                          </a:solidFill>
                          <a:effectLst/>
                        </a:rPr>
                        <a:t>).</a:t>
                      </a:r>
                    </a:p>
                  </a:txBody>
                  <a:tcPr marL="23036" marR="23036" marT="23036" marB="23036">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577516" y="3311091"/>
            <a:ext cx="4557786" cy="2862322"/>
          </a:xfrm>
          <a:prstGeom prst="rect">
            <a:avLst/>
          </a:prstGeom>
          <a:noFill/>
        </p:spPr>
        <p:txBody>
          <a:bodyPr wrap="none" rtlCol="0">
            <a:spAutoFit/>
          </a:bodyPr>
          <a:lstStyle/>
          <a:p>
            <a:r>
              <a:rPr lang="en-US" sz="2000" dirty="0"/>
              <a:t>E</a:t>
            </a:r>
            <a:r>
              <a:rPr lang="en-US" sz="2000" dirty="0" smtClean="0"/>
              <a:t>xample maps, each has 2 key </a:t>
            </a:r>
            <a:r>
              <a:rPr lang="en-US" sz="2000" dirty="0"/>
              <a:t>value </a:t>
            </a:r>
            <a:r>
              <a:rPr lang="en-US" sz="2000" dirty="0" smtClean="0"/>
              <a:t>pairs.</a:t>
            </a:r>
          </a:p>
          <a:p>
            <a:endParaRPr lang="en-US" sz="2000" dirty="0"/>
          </a:p>
          <a:p>
            <a:r>
              <a:rPr lang="en-US" sz="2000" dirty="0"/>
              <a:t>[name#John,phone#5551212</a:t>
            </a:r>
            <a:r>
              <a:rPr lang="en-US" sz="2000" dirty="0" smtClean="0"/>
              <a:t>]</a:t>
            </a:r>
          </a:p>
          <a:p>
            <a:endParaRPr lang="en-US" sz="2000" dirty="0"/>
          </a:p>
          <a:p>
            <a:r>
              <a:rPr lang="en-US" sz="2000" dirty="0"/>
              <a:t>[</a:t>
            </a:r>
            <a:r>
              <a:rPr lang="en-US" sz="2000" dirty="0" err="1"/>
              <a:t>name#Raja</a:t>
            </a:r>
            <a:r>
              <a:rPr lang="en-US" sz="2000" dirty="0"/>
              <a:t>, age#30]</a:t>
            </a:r>
          </a:p>
          <a:p>
            <a:endParaRPr lang="en-US" sz="2000" dirty="0" smtClean="0"/>
          </a:p>
          <a:p>
            <a:endParaRPr lang="en-US" sz="2000" dirty="0"/>
          </a:p>
          <a:p>
            <a:endParaRPr lang="en-US" sz="2000" dirty="0" smtClean="0"/>
          </a:p>
          <a:p>
            <a:pPr algn="ctr"/>
            <a:r>
              <a:rPr lang="en-US" sz="2000" b="1" i="1" dirty="0" smtClean="0"/>
              <a:t>We probably will not use maps.</a:t>
            </a:r>
            <a:endParaRPr lang="en-US" sz="2000" b="1" i="1" dirty="0"/>
          </a:p>
        </p:txBody>
      </p:sp>
    </p:spTree>
    <p:extLst>
      <p:ext uri="{BB962C8B-B14F-4D97-AF65-F5344CB8AC3E}">
        <p14:creationId xmlns:p14="http://schemas.microsoft.com/office/powerpoint/2010/main" val="2202314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Pig </a:t>
            </a:r>
            <a:r>
              <a:rPr lang="en-US" sz="3600" dirty="0"/>
              <a:t>Execution </a:t>
            </a:r>
            <a:r>
              <a:rPr lang="en-US" sz="3600" dirty="0" smtClean="0"/>
              <a:t>Modes</a:t>
            </a:r>
            <a:endParaRPr lang="en-US" sz="3600" dirty="0"/>
          </a:p>
        </p:txBody>
      </p:sp>
      <p:sp>
        <p:nvSpPr>
          <p:cNvPr id="3" name="Content Placeholder 2"/>
          <p:cNvSpPr>
            <a:spLocks noGrp="1"/>
          </p:cNvSpPr>
          <p:nvPr>
            <p:ph idx="1"/>
          </p:nvPr>
        </p:nvSpPr>
        <p:spPr/>
        <p:txBody>
          <a:bodyPr>
            <a:normAutofit/>
          </a:bodyPr>
          <a:lstStyle/>
          <a:p>
            <a:r>
              <a:rPr lang="en-US" sz="2400" dirty="0" smtClean="0"/>
              <a:t>You </a:t>
            </a:r>
            <a:r>
              <a:rPr lang="en-US" sz="2400" dirty="0"/>
              <a:t>can run Apache Pig in two modes, namely, </a:t>
            </a:r>
            <a:r>
              <a:rPr lang="en-US" sz="2400" b="1" dirty="0"/>
              <a:t>Local Mode</a:t>
            </a:r>
            <a:r>
              <a:rPr lang="en-US" sz="2400" dirty="0"/>
              <a:t> and </a:t>
            </a:r>
            <a:r>
              <a:rPr lang="en-US" sz="2400" b="1" dirty="0"/>
              <a:t>HDFS mode</a:t>
            </a:r>
            <a:r>
              <a:rPr lang="en-US" sz="2400" dirty="0"/>
              <a:t>.</a:t>
            </a:r>
          </a:p>
          <a:p>
            <a:pPr lvl="1"/>
            <a:r>
              <a:rPr lang="en-US" sz="2000" dirty="0"/>
              <a:t>Local Mode</a:t>
            </a:r>
          </a:p>
          <a:p>
            <a:pPr lvl="2"/>
            <a:r>
              <a:rPr lang="en-US" sz="1800" dirty="0"/>
              <a:t>In this mode, all the files are installed and run from your local host and local file system. There is no need of Hadoop or HDFS. This mode is generally used for </a:t>
            </a:r>
            <a:r>
              <a:rPr lang="en-US" sz="1800" dirty="0" smtClean="0"/>
              <a:t>developing the code and testing.</a:t>
            </a:r>
            <a:endParaRPr lang="en-US" sz="1800" dirty="0"/>
          </a:p>
          <a:p>
            <a:pPr lvl="1"/>
            <a:r>
              <a:rPr lang="en-US" sz="2000" dirty="0"/>
              <a:t>MapReduce Mode</a:t>
            </a:r>
          </a:p>
          <a:p>
            <a:pPr lvl="2"/>
            <a:r>
              <a:rPr lang="en-US" sz="1800" dirty="0"/>
              <a:t>MapReduce mode is where we load or process the data that exists in the Hadoop File System (HDFS) using Apache Pig. In this mode, whenever we execute the Pig Latin statements to process the data, a MapReduce job is invoked in the back-end to perform a particular operation on the data that exists in the HDFS</a:t>
            </a:r>
            <a:r>
              <a:rPr lang="en-US" sz="1800" dirty="0" smtClean="0"/>
              <a:t>. This will be done in parallel on multiple nodes.</a:t>
            </a:r>
            <a:endParaRPr lang="en-US" sz="1800" dirty="0"/>
          </a:p>
          <a:p>
            <a:endParaRPr lang="en-US" sz="2400" dirty="0"/>
          </a:p>
        </p:txBody>
      </p:sp>
    </p:spTree>
    <p:extLst>
      <p:ext uri="{BB962C8B-B14F-4D97-AF65-F5344CB8AC3E}">
        <p14:creationId xmlns:p14="http://schemas.microsoft.com/office/powerpoint/2010/main" val="266485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5792"/>
          </a:xfrm>
        </p:spPr>
        <p:txBody>
          <a:bodyPr>
            <a:normAutofit/>
          </a:bodyPr>
          <a:lstStyle/>
          <a:p>
            <a:r>
              <a:rPr lang="en-US" sz="3600" dirty="0"/>
              <a:t>Apache Pig Execution </a:t>
            </a:r>
            <a:r>
              <a:rPr lang="en-US" sz="3600" dirty="0" smtClean="0"/>
              <a:t>Mechanisms</a:t>
            </a:r>
            <a:endParaRPr lang="en-US" sz="3600" dirty="0"/>
          </a:p>
        </p:txBody>
      </p:sp>
      <p:sp>
        <p:nvSpPr>
          <p:cNvPr id="3" name="Content Placeholder 2"/>
          <p:cNvSpPr>
            <a:spLocks noGrp="1"/>
          </p:cNvSpPr>
          <p:nvPr>
            <p:ph idx="1"/>
          </p:nvPr>
        </p:nvSpPr>
        <p:spPr/>
        <p:txBody>
          <a:bodyPr>
            <a:normAutofit/>
          </a:bodyPr>
          <a:lstStyle/>
          <a:p>
            <a:r>
              <a:rPr lang="en-US" sz="2400" b="1" dirty="0" smtClean="0"/>
              <a:t>Batch Mode</a:t>
            </a:r>
            <a:r>
              <a:rPr lang="en-US" sz="2400" dirty="0" smtClean="0"/>
              <a:t> (Script) − You can run Apache Pig in Batch mode by writing the Pig Latin script in a single file with </a:t>
            </a:r>
            <a:r>
              <a:rPr lang="en-US" sz="2400" b="1" dirty="0" smtClean="0"/>
              <a:t>.pig</a:t>
            </a:r>
            <a:r>
              <a:rPr lang="en-US" sz="2400" dirty="0" smtClean="0"/>
              <a:t> extension. (we will do this)</a:t>
            </a:r>
          </a:p>
          <a:p>
            <a:r>
              <a:rPr lang="en-US" sz="2400" dirty="0" smtClean="0"/>
              <a:t>Interactive </a:t>
            </a:r>
            <a:r>
              <a:rPr lang="en-US" sz="2400" dirty="0"/>
              <a:t>Mode (Grunt shell) − You can run Apache Pig in interactive mode using the Grunt shell. In this shell, you can enter the Pig Latin statements and get the output (using Dump operator).</a:t>
            </a:r>
          </a:p>
          <a:p>
            <a:r>
              <a:rPr lang="en-US" sz="2400" dirty="0" smtClean="0"/>
              <a:t>Embedded </a:t>
            </a:r>
            <a:r>
              <a:rPr lang="en-US" sz="2400" dirty="0"/>
              <a:t>Mode (UDF) − Apache Pig provides the provision of defining our own functions (</a:t>
            </a:r>
            <a:r>
              <a:rPr lang="en-US" sz="2400" b="1" dirty="0"/>
              <a:t>U</a:t>
            </a:r>
            <a:r>
              <a:rPr lang="en-US" sz="2400" dirty="0"/>
              <a:t>ser </a:t>
            </a:r>
            <a:r>
              <a:rPr lang="en-US" sz="2400" b="1" dirty="0"/>
              <a:t>D</a:t>
            </a:r>
            <a:r>
              <a:rPr lang="en-US" sz="2400" dirty="0"/>
              <a:t>efined </a:t>
            </a:r>
            <a:r>
              <a:rPr lang="en-US" sz="2400" b="1" dirty="0"/>
              <a:t>F</a:t>
            </a:r>
            <a:r>
              <a:rPr lang="en-US" sz="2400" dirty="0"/>
              <a:t>unctions) in programming languages such as Java, and using them in our script.</a:t>
            </a:r>
          </a:p>
          <a:p>
            <a:endParaRPr lang="en-US" sz="2400" dirty="0"/>
          </a:p>
        </p:txBody>
      </p:sp>
    </p:spTree>
    <p:extLst>
      <p:ext uri="{BB962C8B-B14F-4D97-AF65-F5344CB8AC3E}">
        <p14:creationId xmlns:p14="http://schemas.microsoft.com/office/powerpoint/2010/main" val="116645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42075"/>
            <a:ext cx="7886700" cy="925792"/>
          </a:xfrm>
        </p:spPr>
        <p:txBody>
          <a:bodyPr>
            <a:normAutofit/>
          </a:bodyPr>
          <a:lstStyle/>
          <a:p>
            <a:r>
              <a:rPr lang="en-US" sz="3600" dirty="0" smtClean="0"/>
              <a:t>Executing </a:t>
            </a:r>
            <a:r>
              <a:rPr lang="en-US" sz="3600" dirty="0"/>
              <a:t>Apache Pig in Batch </a:t>
            </a:r>
            <a:r>
              <a:rPr lang="en-US" sz="3600" dirty="0" smtClean="0"/>
              <a:t>Mode</a:t>
            </a:r>
            <a:endParaRPr lang="en-US" sz="3600" dirty="0"/>
          </a:p>
        </p:txBody>
      </p:sp>
      <p:sp>
        <p:nvSpPr>
          <p:cNvPr id="3" name="Content Placeholder 2"/>
          <p:cNvSpPr>
            <a:spLocks noGrp="1"/>
          </p:cNvSpPr>
          <p:nvPr>
            <p:ph idx="1"/>
          </p:nvPr>
        </p:nvSpPr>
        <p:spPr>
          <a:xfrm>
            <a:off x="628650" y="1267867"/>
            <a:ext cx="7886700" cy="4909096"/>
          </a:xfrm>
        </p:spPr>
        <p:txBody>
          <a:bodyPr>
            <a:normAutofit/>
          </a:bodyPr>
          <a:lstStyle/>
          <a:p>
            <a:r>
              <a:rPr lang="en-US" sz="1800" dirty="0" smtClean="0">
                <a:solidFill>
                  <a:srgbClr val="0070C0"/>
                </a:solidFill>
              </a:rPr>
              <a:t>See my txt doc for installing and running some job.</a:t>
            </a:r>
            <a:endParaRPr lang="en-US" sz="1800" dirty="0">
              <a:solidFill>
                <a:srgbClr val="0070C0"/>
              </a:solidFill>
            </a:endParaRPr>
          </a:p>
        </p:txBody>
      </p:sp>
    </p:spTree>
    <p:extLst>
      <p:ext uri="{BB962C8B-B14F-4D97-AF65-F5344CB8AC3E}">
        <p14:creationId xmlns:p14="http://schemas.microsoft.com/office/powerpoint/2010/main" val="25047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a:t>
            </a:r>
            <a:endParaRPr lang="en-US" dirty="0"/>
          </a:p>
        </p:txBody>
      </p:sp>
      <p:sp>
        <p:nvSpPr>
          <p:cNvPr id="3" name="Content Placeholder 2"/>
          <p:cNvSpPr>
            <a:spLocks noGrp="1"/>
          </p:cNvSpPr>
          <p:nvPr>
            <p:ph idx="1"/>
          </p:nvPr>
        </p:nvSpPr>
        <p:spPr/>
        <p:txBody>
          <a:bodyPr>
            <a:normAutofit/>
          </a:bodyPr>
          <a:lstStyle/>
          <a:p>
            <a:r>
              <a:rPr lang="en-US" dirty="0"/>
              <a:t>The Pig </a:t>
            </a:r>
            <a:r>
              <a:rPr lang="en-US" dirty="0" smtClean="0"/>
              <a:t>cheat sheet </a:t>
            </a:r>
            <a:r>
              <a:rPr lang="en-US" i="1" dirty="0" smtClean="0"/>
              <a:t>(has everything you need, you just have to learn to speak this data flow language)</a:t>
            </a:r>
            <a:endParaRPr lang="en-US" i="1" dirty="0" smtClean="0">
              <a:hlinkClick r:id="rId2"/>
            </a:endParaRPr>
          </a:p>
          <a:p>
            <a:pPr lvl="1"/>
            <a:r>
              <a:rPr lang="en-US" dirty="0" smtClean="0">
                <a:hlinkClick r:id="rId2"/>
              </a:rPr>
              <a:t>http</a:t>
            </a:r>
            <a:r>
              <a:rPr lang="en-US" dirty="0">
                <a:hlinkClick r:id="rId2"/>
              </a:rPr>
              <a:t>://</a:t>
            </a:r>
            <a:r>
              <a:rPr lang="en-US" dirty="0" smtClean="0">
                <a:hlinkClick r:id="rId2"/>
              </a:rPr>
              <a:t>mortar-public-site-content.s3-website-us-east-1.amazonaws.com/Mortar-Pig-Cheat-Sheet.pdf</a:t>
            </a:r>
            <a:endParaRPr lang="en-US" dirty="0" smtClean="0"/>
          </a:p>
          <a:p>
            <a:endParaRPr lang="en-US" dirty="0" smtClean="0"/>
          </a:p>
          <a:p>
            <a:r>
              <a:rPr lang="en-US" dirty="0" smtClean="0"/>
              <a:t>More very useful info</a:t>
            </a:r>
          </a:p>
          <a:p>
            <a:pPr lvl="1"/>
            <a:r>
              <a:rPr lang="en-US" dirty="0">
                <a:hlinkClick r:id="rId3"/>
              </a:rPr>
              <a:t>http://</a:t>
            </a:r>
            <a:r>
              <a:rPr lang="en-US" dirty="0" smtClean="0">
                <a:hlinkClick r:id="rId3"/>
              </a:rPr>
              <a:t>pig.apache.org/docs/r0.10.0/basic.html</a:t>
            </a:r>
            <a:endParaRPr lang="en-US" dirty="0" smtClean="0"/>
          </a:p>
          <a:p>
            <a:pPr lvl="1"/>
            <a:endParaRPr lang="en-US" dirty="0"/>
          </a:p>
        </p:txBody>
      </p:sp>
    </p:spTree>
    <p:extLst>
      <p:ext uri="{BB962C8B-B14F-4D97-AF65-F5344CB8AC3E}">
        <p14:creationId xmlns:p14="http://schemas.microsoft.com/office/powerpoint/2010/main" val="70976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hlinkClick r:id="rId2"/>
              </a:rPr>
              <a:t>https://</a:t>
            </a:r>
            <a:r>
              <a:rPr lang="en-US" sz="2400" dirty="0" smtClean="0">
                <a:hlinkClick r:id="rId2"/>
              </a:rPr>
              <a:t>www.tutorialspoint.com/apache_pig/index.htm</a:t>
            </a:r>
            <a:r>
              <a:rPr lang="en-US" sz="2400" dirty="0" smtClean="0"/>
              <a:t/>
            </a:r>
            <a:br>
              <a:rPr lang="en-US" sz="2400" dirty="0" smtClean="0"/>
            </a:br>
            <a:r>
              <a:rPr lang="en-US" sz="2400" dirty="0" smtClean="0"/>
              <a:t/>
            </a:r>
            <a:br>
              <a:rPr lang="en-US" sz="2400" dirty="0" smtClean="0"/>
            </a:br>
            <a:r>
              <a:rPr lang="en-US" sz="2400" dirty="0" smtClean="0"/>
              <a:t>This PPT is derived from that article</a:t>
            </a:r>
            <a:br>
              <a:rPr lang="en-US" sz="2400" dirty="0" smtClean="0"/>
            </a:br>
            <a:endParaRPr lang="en-US" sz="2400" dirty="0"/>
          </a:p>
        </p:txBody>
      </p:sp>
      <p:sp>
        <p:nvSpPr>
          <p:cNvPr id="3" name="Content Placeholder 2"/>
          <p:cNvSpPr>
            <a:spLocks noGrp="1"/>
          </p:cNvSpPr>
          <p:nvPr>
            <p:ph idx="1"/>
          </p:nvPr>
        </p:nvSpPr>
        <p:spPr/>
        <p:txBody>
          <a:bodyPr>
            <a:normAutofit/>
          </a:bodyPr>
          <a:lstStyle/>
          <a:p>
            <a:r>
              <a:rPr lang="en-US" dirty="0"/>
              <a:t>Apache Pig </a:t>
            </a:r>
            <a:r>
              <a:rPr lang="en-US" dirty="0" smtClean="0"/>
              <a:t>is </a:t>
            </a:r>
            <a:r>
              <a:rPr lang="en-US" dirty="0"/>
              <a:t>an abstraction over MapReduce. It is a tool/platform which is used to analyze larger sets of data representing them as data flows. </a:t>
            </a:r>
            <a:endParaRPr lang="en-US" dirty="0" smtClean="0"/>
          </a:p>
          <a:p>
            <a:r>
              <a:rPr lang="en-US" dirty="0"/>
              <a:t>To analyze data using </a:t>
            </a:r>
            <a:r>
              <a:rPr lang="en-US" b="1" dirty="0"/>
              <a:t>Apache </a:t>
            </a:r>
            <a:r>
              <a:rPr lang="en-US" b="1" dirty="0" smtClean="0"/>
              <a:t>Pig</a:t>
            </a:r>
            <a:r>
              <a:rPr lang="en-US" dirty="0"/>
              <a:t> </a:t>
            </a:r>
            <a:r>
              <a:rPr lang="en-US" dirty="0" smtClean="0"/>
              <a:t>we need </a:t>
            </a:r>
            <a:r>
              <a:rPr lang="en-US" dirty="0"/>
              <a:t>to write scripts using Pig Latin language. All these scripts are internally converted to Map and Reduce tasks. </a:t>
            </a:r>
            <a:endParaRPr lang="en-US" dirty="0" smtClean="0"/>
          </a:p>
          <a:p>
            <a:r>
              <a:rPr lang="en-US" dirty="0" smtClean="0"/>
              <a:t>Apache </a:t>
            </a:r>
            <a:r>
              <a:rPr lang="en-US" dirty="0"/>
              <a:t>Pig has a component known as </a:t>
            </a:r>
            <a:r>
              <a:rPr lang="en-US" b="1" dirty="0"/>
              <a:t>Pig Engine</a:t>
            </a:r>
            <a:r>
              <a:rPr lang="en-US" dirty="0"/>
              <a:t> that accepts the Pig Latin scripts as input and converts those scripts into MapReduce jobs.</a:t>
            </a:r>
          </a:p>
        </p:txBody>
      </p:sp>
    </p:spTree>
    <p:extLst>
      <p:ext uri="{BB962C8B-B14F-4D97-AF65-F5344CB8AC3E}">
        <p14:creationId xmlns:p14="http://schemas.microsoft.com/office/powerpoint/2010/main" val="164484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3476"/>
          </a:xfrm>
        </p:spPr>
        <p:txBody>
          <a:bodyPr>
            <a:normAutofit/>
          </a:bodyPr>
          <a:lstStyle/>
          <a:p>
            <a:r>
              <a:rPr lang="en-US" sz="3600" dirty="0"/>
              <a:t>Why </a:t>
            </a:r>
            <a:r>
              <a:rPr lang="en-US" sz="3600" dirty="0" smtClean="0"/>
              <a:t>Use Apache </a:t>
            </a:r>
            <a:r>
              <a:rPr lang="en-US" sz="3600" dirty="0"/>
              <a:t>Pig</a:t>
            </a:r>
            <a:r>
              <a:rPr lang="en-US" sz="3600" dirty="0" smtClean="0"/>
              <a:t>?</a:t>
            </a:r>
            <a:endParaRPr lang="en-US" sz="3600" dirty="0"/>
          </a:p>
        </p:txBody>
      </p:sp>
      <p:sp>
        <p:nvSpPr>
          <p:cNvPr id="3" name="Content Placeholder 2"/>
          <p:cNvSpPr>
            <a:spLocks noGrp="1"/>
          </p:cNvSpPr>
          <p:nvPr>
            <p:ph idx="1"/>
          </p:nvPr>
        </p:nvSpPr>
        <p:spPr>
          <a:xfrm>
            <a:off x="628650" y="1383126"/>
            <a:ext cx="7886700" cy="4793837"/>
          </a:xfrm>
        </p:spPr>
        <p:txBody>
          <a:bodyPr>
            <a:normAutofit fontScale="85000" lnSpcReduction="20000"/>
          </a:bodyPr>
          <a:lstStyle/>
          <a:p>
            <a:r>
              <a:rPr lang="en-US" dirty="0"/>
              <a:t>Programmers who are not so good at Java normally used to struggle working with Hadoop, especially while performing any MapReduce tasks. Apache Pig is a </a:t>
            </a:r>
            <a:r>
              <a:rPr lang="en-US" dirty="0" smtClean="0"/>
              <a:t>great </a:t>
            </a:r>
            <a:r>
              <a:rPr lang="en-US" dirty="0"/>
              <a:t>for all such programmers.</a:t>
            </a:r>
          </a:p>
          <a:p>
            <a:r>
              <a:rPr lang="en-US" dirty="0" smtClean="0"/>
              <a:t>Apache </a:t>
            </a:r>
            <a:r>
              <a:rPr lang="en-US" dirty="0"/>
              <a:t>Pig uses </a:t>
            </a:r>
            <a:r>
              <a:rPr lang="en-US" b="1" dirty="0"/>
              <a:t>multi-query approach</a:t>
            </a:r>
            <a:r>
              <a:rPr lang="en-US" dirty="0"/>
              <a:t>, thereby reducing the length of codes. For example, an operation that would require you to type 200 lines of code </a:t>
            </a:r>
            <a:r>
              <a:rPr lang="en-US" dirty="0" smtClean="0"/>
              <a:t>in </a:t>
            </a:r>
            <a:r>
              <a:rPr lang="en-US" dirty="0"/>
              <a:t>Java can be </a:t>
            </a:r>
            <a:r>
              <a:rPr lang="en-US" dirty="0" smtClean="0"/>
              <a:t>done </a:t>
            </a:r>
            <a:r>
              <a:rPr lang="en-US" dirty="0"/>
              <a:t>by typing </a:t>
            </a:r>
            <a:r>
              <a:rPr lang="en-US" dirty="0" smtClean="0"/>
              <a:t>just </a:t>
            </a:r>
            <a:r>
              <a:rPr lang="en-US" dirty="0"/>
              <a:t>10 </a:t>
            </a:r>
            <a:r>
              <a:rPr lang="en-US" dirty="0" smtClean="0"/>
              <a:t>lines </a:t>
            </a:r>
            <a:r>
              <a:rPr lang="en-US" dirty="0"/>
              <a:t>in </a:t>
            </a:r>
            <a:r>
              <a:rPr lang="en-US" dirty="0" smtClean="0"/>
              <a:t>Pig</a:t>
            </a:r>
            <a:r>
              <a:rPr lang="en-US" dirty="0"/>
              <a:t>. Ultimately </a:t>
            </a:r>
            <a:r>
              <a:rPr lang="en-US" dirty="0" smtClean="0"/>
              <a:t>Pig </a:t>
            </a:r>
            <a:r>
              <a:rPr lang="en-US" dirty="0"/>
              <a:t>reduces the development time by almost 16 times.</a:t>
            </a:r>
          </a:p>
          <a:p>
            <a:r>
              <a:rPr lang="en-US" dirty="0"/>
              <a:t>Pig Latin is </a:t>
            </a:r>
            <a:r>
              <a:rPr lang="en-US" b="1" dirty="0"/>
              <a:t>SQL-like language</a:t>
            </a:r>
            <a:r>
              <a:rPr lang="en-US" dirty="0"/>
              <a:t> and it is easy to learn Apache Pig when you are familiar with SQL.</a:t>
            </a:r>
          </a:p>
          <a:p>
            <a:r>
              <a:rPr lang="en-US" dirty="0"/>
              <a:t>Apache Pig provides many built-in operators to support data operations like joins, filters, ordering, etc. In addition, it also provides nested data types like tuples, bags, and maps that are missing from MapReduce</a:t>
            </a:r>
          </a:p>
          <a:p>
            <a:endParaRPr lang="en-US" dirty="0"/>
          </a:p>
        </p:txBody>
      </p:sp>
    </p:spTree>
    <p:extLst>
      <p:ext uri="{BB962C8B-B14F-4D97-AF65-F5344CB8AC3E}">
        <p14:creationId xmlns:p14="http://schemas.microsoft.com/office/powerpoint/2010/main" val="217181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9795"/>
          </a:xfrm>
        </p:spPr>
        <p:txBody>
          <a:bodyPr>
            <a:normAutofit/>
          </a:bodyPr>
          <a:lstStyle/>
          <a:p>
            <a:r>
              <a:rPr lang="en-US" sz="3600" dirty="0"/>
              <a:t>Features of </a:t>
            </a:r>
            <a:r>
              <a:rPr lang="en-US" sz="3600" dirty="0" smtClean="0"/>
              <a:t>Pig</a:t>
            </a:r>
            <a:endParaRPr lang="en-US" sz="3600" dirty="0"/>
          </a:p>
        </p:txBody>
      </p:sp>
      <p:sp>
        <p:nvSpPr>
          <p:cNvPr id="3" name="Content Placeholder 2"/>
          <p:cNvSpPr>
            <a:spLocks noGrp="1"/>
          </p:cNvSpPr>
          <p:nvPr>
            <p:ph idx="1"/>
          </p:nvPr>
        </p:nvSpPr>
        <p:spPr>
          <a:xfrm>
            <a:off x="628650" y="1244813"/>
            <a:ext cx="7886700" cy="4932150"/>
          </a:xfrm>
        </p:spPr>
        <p:txBody>
          <a:bodyPr>
            <a:normAutofit fontScale="85000" lnSpcReduction="20000"/>
          </a:bodyPr>
          <a:lstStyle/>
          <a:p>
            <a:r>
              <a:rPr lang="en-US" b="1" dirty="0"/>
              <a:t>Rich set of operators</a:t>
            </a:r>
            <a:r>
              <a:rPr lang="en-US" dirty="0"/>
              <a:t> − It provides many operators to perform operations like join, sort, </a:t>
            </a:r>
            <a:r>
              <a:rPr lang="en-US" dirty="0" smtClean="0"/>
              <a:t>filter</a:t>
            </a:r>
            <a:r>
              <a:rPr lang="en-US" dirty="0"/>
              <a:t>, etc.</a:t>
            </a:r>
          </a:p>
          <a:p>
            <a:r>
              <a:rPr lang="en-US" b="1" dirty="0"/>
              <a:t>Ease of programming</a:t>
            </a:r>
            <a:r>
              <a:rPr lang="en-US" dirty="0"/>
              <a:t> − Pig Latin is similar to SQL and it is easy to write a Pig script if you are good at SQL.</a:t>
            </a:r>
          </a:p>
          <a:p>
            <a:r>
              <a:rPr lang="en-US" b="1" dirty="0"/>
              <a:t>Optimization opportunities</a:t>
            </a:r>
            <a:r>
              <a:rPr lang="en-US" dirty="0"/>
              <a:t> − The tasks in Apache Pig optimize their execution automatically, so the programmers need to focus only on semantics of the language.</a:t>
            </a:r>
          </a:p>
          <a:p>
            <a:r>
              <a:rPr lang="en-US" b="1" dirty="0"/>
              <a:t>Extensibility</a:t>
            </a:r>
            <a:r>
              <a:rPr lang="en-US" dirty="0"/>
              <a:t> − Using the existing operators, users can develop their own functions to read, process, and write data.</a:t>
            </a:r>
          </a:p>
          <a:p>
            <a:r>
              <a:rPr lang="en-US" b="1" dirty="0"/>
              <a:t>UDF’s</a:t>
            </a:r>
            <a:r>
              <a:rPr lang="en-US" dirty="0"/>
              <a:t> − Pig provides the facility to create </a:t>
            </a:r>
            <a:r>
              <a:rPr lang="en-US" b="1" dirty="0"/>
              <a:t>User-defined Functions</a:t>
            </a:r>
            <a:r>
              <a:rPr lang="en-US" dirty="0"/>
              <a:t> in other programming languages such as Java and invoke or embed them in Pig Scripts.</a:t>
            </a:r>
          </a:p>
          <a:p>
            <a:r>
              <a:rPr lang="en-US" b="1" dirty="0"/>
              <a:t>Handles all kinds of data</a:t>
            </a:r>
            <a:r>
              <a:rPr lang="en-US" dirty="0"/>
              <a:t> − Apache Pig analyzes all kinds of data, both structured as well as unstructured. It stores the results in HDFS</a:t>
            </a:r>
            <a:r>
              <a:rPr lang="en-US" dirty="0" smtClean="0"/>
              <a:t>.</a:t>
            </a:r>
          </a:p>
          <a:p>
            <a:pPr marL="0" indent="0">
              <a:buNone/>
            </a:pPr>
            <a:endParaRPr lang="en-US" dirty="0"/>
          </a:p>
        </p:txBody>
      </p:sp>
    </p:spTree>
    <p:extLst>
      <p:ext uri="{BB962C8B-B14F-4D97-AF65-F5344CB8AC3E}">
        <p14:creationId xmlns:p14="http://schemas.microsoft.com/office/powerpoint/2010/main" val="423701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Compared to SQL</a:t>
            </a:r>
            <a:endParaRPr lang="en-US" dirty="0"/>
          </a:p>
        </p:txBody>
      </p:sp>
      <p:sp>
        <p:nvSpPr>
          <p:cNvPr id="3" name="Content Placeholder 2"/>
          <p:cNvSpPr>
            <a:spLocks noGrp="1"/>
          </p:cNvSpPr>
          <p:nvPr>
            <p:ph idx="1"/>
          </p:nvPr>
        </p:nvSpPr>
        <p:spPr/>
        <p:txBody>
          <a:bodyPr/>
          <a:lstStyle/>
          <a:p>
            <a:r>
              <a:rPr lang="en-US" dirty="0"/>
              <a:t>Pig Latin is a procedural language</a:t>
            </a:r>
            <a:r>
              <a:rPr lang="en-US" dirty="0" smtClean="0"/>
              <a:t>. SQL </a:t>
            </a:r>
            <a:r>
              <a:rPr lang="en-US" dirty="0"/>
              <a:t>is a declarative language.</a:t>
            </a:r>
          </a:p>
          <a:p>
            <a:r>
              <a:rPr lang="en-US" dirty="0" smtClean="0"/>
              <a:t>In </a:t>
            </a:r>
            <a:r>
              <a:rPr lang="en-US" dirty="0"/>
              <a:t>Pig, schema is optional. We can store data without designing a schema (values are stored as $01, $02 etc</a:t>
            </a:r>
            <a:r>
              <a:rPr lang="en-US" dirty="0" smtClean="0"/>
              <a:t>.) Schema </a:t>
            </a:r>
            <a:r>
              <a:rPr lang="en-US" dirty="0"/>
              <a:t>is mandatory in SQL.</a:t>
            </a:r>
          </a:p>
          <a:p>
            <a:r>
              <a:rPr lang="en-US" dirty="0"/>
              <a:t>The data model in Apache Pig is nested relational</a:t>
            </a:r>
            <a:r>
              <a:rPr lang="en-US" dirty="0" smtClean="0"/>
              <a:t>. The </a:t>
            </a:r>
            <a:r>
              <a:rPr lang="en-US" dirty="0"/>
              <a:t>data model used in SQL is flat relational.</a:t>
            </a:r>
          </a:p>
          <a:p>
            <a:r>
              <a:rPr lang="en-US" dirty="0"/>
              <a:t>Apache Pig provides limited opportunity for Query optimization</a:t>
            </a:r>
            <a:r>
              <a:rPr lang="en-US" dirty="0" smtClean="0"/>
              <a:t>.  There </a:t>
            </a:r>
            <a:r>
              <a:rPr lang="en-US" dirty="0"/>
              <a:t>is more opportunity for query optimization in SQL.</a:t>
            </a:r>
          </a:p>
        </p:txBody>
      </p:sp>
    </p:spTree>
    <p:extLst>
      <p:ext uri="{BB962C8B-B14F-4D97-AF65-F5344CB8AC3E}">
        <p14:creationId xmlns:p14="http://schemas.microsoft.com/office/powerpoint/2010/main" val="294034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02955"/>
          </a:xfrm>
        </p:spPr>
        <p:txBody>
          <a:bodyPr>
            <a:normAutofit/>
          </a:bodyPr>
          <a:lstStyle/>
          <a:p>
            <a:r>
              <a:rPr lang="en-US" sz="3600" b="1" dirty="0" smtClean="0"/>
              <a:t>Procedural and </a:t>
            </a:r>
            <a:r>
              <a:rPr lang="en-US" sz="3600" b="1" dirty="0"/>
              <a:t>Declarative</a:t>
            </a:r>
            <a:endParaRPr lang="en-US" sz="3600" dirty="0"/>
          </a:p>
        </p:txBody>
      </p:sp>
      <p:sp>
        <p:nvSpPr>
          <p:cNvPr id="3" name="Content Placeholder 2"/>
          <p:cNvSpPr>
            <a:spLocks noGrp="1"/>
          </p:cNvSpPr>
          <p:nvPr>
            <p:ph idx="1"/>
          </p:nvPr>
        </p:nvSpPr>
        <p:spPr>
          <a:xfrm>
            <a:off x="628650" y="1267866"/>
            <a:ext cx="7886700" cy="4909097"/>
          </a:xfrm>
        </p:spPr>
        <p:txBody>
          <a:bodyPr>
            <a:normAutofit fontScale="62500" lnSpcReduction="20000"/>
          </a:bodyPr>
          <a:lstStyle/>
          <a:p>
            <a:pPr fontAlgn="base"/>
            <a:r>
              <a:rPr lang="en-US" b="1" dirty="0"/>
              <a:t>Procedural</a:t>
            </a:r>
            <a:r>
              <a:rPr lang="en-US" b="1" dirty="0" smtClean="0"/>
              <a:t>:  (C#, Java, JavaScript)</a:t>
            </a:r>
            <a:endParaRPr lang="en-US" dirty="0"/>
          </a:p>
          <a:p>
            <a:pPr lvl="1" fontAlgn="base"/>
            <a:r>
              <a:rPr lang="en-US" dirty="0"/>
              <a:t>Go to kitchen</a:t>
            </a:r>
          </a:p>
          <a:p>
            <a:pPr lvl="1" fontAlgn="base"/>
            <a:r>
              <a:rPr lang="en-US" dirty="0"/>
              <a:t>Get </a:t>
            </a:r>
            <a:r>
              <a:rPr lang="en-US" dirty="0" err="1"/>
              <a:t>Sugar,Milk</a:t>
            </a:r>
            <a:r>
              <a:rPr lang="en-US" dirty="0"/>
              <a:t> and Tea,</a:t>
            </a:r>
          </a:p>
          <a:p>
            <a:pPr lvl="1" fontAlgn="base"/>
            <a:r>
              <a:rPr lang="en-US" dirty="0"/>
              <a:t>Mix them and heat over fire till it boils</a:t>
            </a:r>
          </a:p>
          <a:p>
            <a:pPr lvl="1" fontAlgn="base"/>
            <a:r>
              <a:rPr lang="en-US" dirty="0"/>
              <a:t>Put that in a cup and bring it to me</a:t>
            </a:r>
          </a:p>
          <a:p>
            <a:pPr fontAlgn="base"/>
            <a:r>
              <a:rPr lang="en-US" b="1" dirty="0"/>
              <a:t>Declarative</a:t>
            </a:r>
            <a:r>
              <a:rPr lang="en-US" b="1" dirty="0" smtClean="0"/>
              <a:t>: (SQL, HTML, Pig)</a:t>
            </a:r>
            <a:endParaRPr lang="en-US" dirty="0"/>
          </a:p>
          <a:p>
            <a:pPr lvl="1" fontAlgn="base"/>
            <a:r>
              <a:rPr lang="en-US" dirty="0"/>
              <a:t>Get me a cup of tea.</a:t>
            </a:r>
          </a:p>
          <a:p>
            <a:pPr fontAlgn="base"/>
            <a:r>
              <a:rPr lang="en-US" dirty="0"/>
              <a:t>In procedural programming, when the program starts, it follows a set of instructions. The instructions may change based on some file or memory content, but overall, it doesn't vary widely. the input to the program is typically not from user input in real-time, but rather from a pre-gathered set of data </a:t>
            </a:r>
            <a:endParaRPr lang="en-US" dirty="0" smtClean="0"/>
          </a:p>
          <a:p>
            <a:pPr fontAlgn="base"/>
            <a:r>
              <a:rPr lang="en-US" dirty="0" smtClean="0"/>
              <a:t>In declarative language, you just set the command or order, and let it be on the system how to complete that order. You just need your result without digging into how it should be done. </a:t>
            </a:r>
            <a:r>
              <a:rPr lang="en-US" dirty="0"/>
              <a:t>Declarative programming (also known as functional programming) languages do not attempt to control the flow of a program; they establish desired results i.e. specifying what they want to happen but not how it should happen. HTML is an example of declarative programming because it does not attempt to control the flow of a program; it simply states what it would like to appear but not how it is done.</a:t>
            </a:r>
            <a:endParaRPr lang="en-US" dirty="0" smtClean="0"/>
          </a:p>
          <a:p>
            <a:endParaRPr lang="en-US" dirty="0"/>
          </a:p>
        </p:txBody>
      </p:sp>
    </p:spTree>
    <p:extLst>
      <p:ext uri="{BB962C8B-B14F-4D97-AF65-F5344CB8AC3E}">
        <p14:creationId xmlns:p14="http://schemas.microsoft.com/office/powerpoint/2010/main" val="420294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ache Pig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951" y="463470"/>
            <a:ext cx="4324216" cy="569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96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9902"/>
          </a:xfrm>
        </p:spPr>
        <p:txBody>
          <a:bodyPr>
            <a:normAutofit/>
          </a:bodyPr>
          <a:lstStyle/>
          <a:p>
            <a:r>
              <a:rPr lang="en-US" sz="3600" dirty="0" smtClean="0"/>
              <a:t>Data Model</a:t>
            </a:r>
            <a:endParaRPr lang="en-US" sz="3600" dirty="0"/>
          </a:p>
        </p:txBody>
      </p:sp>
      <p:sp>
        <p:nvSpPr>
          <p:cNvPr id="3" name="Content Placeholder 2"/>
          <p:cNvSpPr>
            <a:spLocks noGrp="1"/>
          </p:cNvSpPr>
          <p:nvPr>
            <p:ph idx="1"/>
          </p:nvPr>
        </p:nvSpPr>
        <p:spPr>
          <a:xfrm>
            <a:off x="628650" y="3242662"/>
            <a:ext cx="7886700" cy="3119718"/>
          </a:xfrm>
        </p:spPr>
        <p:txBody>
          <a:bodyPr>
            <a:normAutofit fontScale="77500" lnSpcReduction="20000"/>
          </a:bodyPr>
          <a:lstStyle/>
          <a:p>
            <a:r>
              <a:rPr lang="en-US" dirty="0"/>
              <a:t>The data model of Pig Latin is fully nested and it allows complex non-atomic datatypes such as </a:t>
            </a:r>
            <a:r>
              <a:rPr lang="en-US" b="1" dirty="0"/>
              <a:t>map</a:t>
            </a:r>
            <a:r>
              <a:rPr lang="en-US" dirty="0"/>
              <a:t> and </a:t>
            </a:r>
            <a:r>
              <a:rPr lang="en-US" b="1" dirty="0"/>
              <a:t>tuple</a:t>
            </a:r>
            <a:r>
              <a:rPr lang="en-US" dirty="0"/>
              <a:t>. </a:t>
            </a:r>
            <a:endParaRPr lang="en-US" dirty="0" smtClean="0"/>
          </a:p>
          <a:p>
            <a:r>
              <a:rPr lang="en-US" dirty="0"/>
              <a:t>Any single </a:t>
            </a:r>
            <a:r>
              <a:rPr lang="en-US" dirty="0" smtClean="0"/>
              <a:t>value, </a:t>
            </a:r>
            <a:r>
              <a:rPr lang="en-US" dirty="0"/>
              <a:t>irrespective of their data, type is known as an </a:t>
            </a:r>
            <a:r>
              <a:rPr lang="en-US" b="1" dirty="0"/>
              <a:t>Atom</a:t>
            </a:r>
            <a:r>
              <a:rPr lang="en-US" dirty="0" smtClean="0"/>
              <a:t>. (but seems to always be called a field) </a:t>
            </a:r>
            <a:r>
              <a:rPr lang="en-US" dirty="0"/>
              <a:t>It is stored as string and can be used as string and number</a:t>
            </a:r>
            <a:r>
              <a:rPr lang="en-US" dirty="0" smtClean="0"/>
              <a:t>.</a:t>
            </a:r>
          </a:p>
          <a:p>
            <a:r>
              <a:rPr lang="en-US" dirty="0" smtClean="0"/>
              <a:t> int</a:t>
            </a:r>
            <a:r>
              <a:rPr lang="en-US" dirty="0"/>
              <a:t>, long, float, double, </a:t>
            </a:r>
            <a:r>
              <a:rPr lang="en-US" dirty="0" err="1"/>
              <a:t>chararray</a:t>
            </a:r>
            <a:r>
              <a:rPr lang="en-US" dirty="0"/>
              <a:t>, and </a:t>
            </a:r>
            <a:r>
              <a:rPr lang="en-US" dirty="0" err="1"/>
              <a:t>bytearray</a:t>
            </a:r>
            <a:r>
              <a:rPr lang="en-US" dirty="0"/>
              <a:t> are the atomic values of Pig. A piece of data or a simple atomic value is known as a </a:t>
            </a:r>
            <a:r>
              <a:rPr lang="en-US" b="1" dirty="0" smtClean="0"/>
              <a:t>field</a:t>
            </a:r>
          </a:p>
          <a:p>
            <a:r>
              <a:rPr lang="en-US" dirty="0"/>
              <a:t>A record that is formed by an ordered set of fields is known as a tuple, the fields can be of any type. A tuple is similar to a row in a table of RDBMS.</a:t>
            </a:r>
          </a:p>
        </p:txBody>
      </p:sp>
      <p:pic>
        <p:nvPicPr>
          <p:cNvPr id="2050" name="Picture 2" descr="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552" y="424343"/>
            <a:ext cx="4391883" cy="2549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2761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1206</TotalTime>
  <Words>974</Words>
  <Application>Microsoft Office PowerPoint</Application>
  <PresentationFormat>On-screen Show (4:3)</PresentationFormat>
  <Paragraphs>130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Pig</vt:lpstr>
      <vt:lpstr>help</vt:lpstr>
      <vt:lpstr>https://www.tutorialspoint.com/apache_pig/index.htm  This PPT is derived from that article </vt:lpstr>
      <vt:lpstr>Why Use Apache Pig?</vt:lpstr>
      <vt:lpstr>Features of Pig</vt:lpstr>
      <vt:lpstr>Compared to SQL</vt:lpstr>
      <vt:lpstr>Procedural and Declarative</vt:lpstr>
      <vt:lpstr>PowerPoint Presentation</vt:lpstr>
      <vt:lpstr>Data Model</vt:lpstr>
      <vt:lpstr>Data Model</vt:lpstr>
      <vt:lpstr>PowerPoint Presentation</vt:lpstr>
      <vt:lpstr>Bags have two forms:  outer bag (aka relation) and inner bag.</vt:lpstr>
      <vt:lpstr>A map is a set of key/value pairs.</vt:lpstr>
      <vt:lpstr>Pig Execution Modes</vt:lpstr>
      <vt:lpstr>Apache Pig Execution Mechanisms</vt:lpstr>
      <vt:lpstr>Executing Apache Pig in Batch Mode</vt:lpstr>
    </vt:vector>
  </TitlesOfParts>
  <Company>Bellevue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Kurt Friedrich</dc:creator>
  <cp:lastModifiedBy>Kurt Friedrich</cp:lastModifiedBy>
  <cp:revision>31</cp:revision>
  <dcterms:created xsi:type="dcterms:W3CDTF">2018-01-09T19:24:15Z</dcterms:created>
  <dcterms:modified xsi:type="dcterms:W3CDTF">2019-01-21T22:51:19Z</dcterms:modified>
</cp:coreProperties>
</file>