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3" r:id="rId3"/>
    <p:sldId id="284" r:id="rId4"/>
    <p:sldId id="291" r:id="rId5"/>
    <p:sldId id="299" r:id="rId6"/>
    <p:sldId id="287" r:id="rId7"/>
    <p:sldId id="288" r:id="rId8"/>
    <p:sldId id="289" r:id="rId9"/>
    <p:sldId id="286" r:id="rId10"/>
    <p:sldId id="290" r:id="rId11"/>
    <p:sldId id="292" r:id="rId12"/>
    <p:sldId id="293" r:id="rId13"/>
    <p:sldId id="294" r:id="rId14"/>
    <p:sldId id="295" r:id="rId15"/>
    <p:sldId id="297" r:id="rId16"/>
    <p:sldId id="29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2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4BAB7-C622-4CE1-AFF4-DCC186AB3DB8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D350-26CE-4892-A03A-935BE783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introduction-to-pig-and-hive.html" TargetMode="External"/><Relationship Id="rId2" Type="http://schemas.openxmlformats.org/officeDocument/2006/relationships/hyperlink" Target="https://www.bmc.com/blogs/hadoop-apache-pi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apache_pig/index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351"/>
          </a:xfrm>
        </p:spPr>
        <p:txBody>
          <a:bodyPr>
            <a:noAutofit/>
          </a:bodyPr>
          <a:lstStyle/>
          <a:p>
            <a:r>
              <a:rPr lang="en-US" sz="2400" dirty="0"/>
              <a:t>https://bigdatauniversity.com/courses/introduction-to-pig/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320"/>
            <a:ext cx="8229600" cy="5582194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https://courses.bigdatauniversity.com/courses/course-v1:BigDataUniversity+BD0121EN+2016/courseware/8e07f17646ea4dba837c33c3cb57ae84/34506dceb5b04c4aab3d7daf192ca68b/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b="1" dirty="0"/>
              <a:t>FILTER</a:t>
            </a:r>
            <a:r>
              <a:rPr lang="en-US" dirty="0"/>
              <a:t> operator to remove unneeded data</a:t>
            </a:r>
          </a:p>
          <a:p>
            <a:r>
              <a:rPr lang="en-US" dirty="0"/>
              <a:t>Use the </a:t>
            </a:r>
            <a:r>
              <a:rPr lang="en-US" b="1" dirty="0"/>
              <a:t>ORDER BY </a:t>
            </a:r>
            <a:r>
              <a:rPr lang="en-US" dirty="0"/>
              <a:t>operator to sort your data Group tuples that have the same group key</a:t>
            </a:r>
          </a:p>
          <a:p>
            <a:r>
              <a:rPr lang="en-US" dirty="0"/>
              <a:t>Use the </a:t>
            </a:r>
            <a:r>
              <a:rPr lang="en-US" b="1" dirty="0"/>
              <a:t>FOREACH</a:t>
            </a:r>
            <a:r>
              <a:rPr lang="en-US" dirty="0"/>
              <a:t> operator to generate new tuples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FILTER</a:t>
            </a:r>
            <a:r>
              <a:rPr lang="en-US" dirty="0"/>
              <a:t> operator selects tuples from a relation base upon a specified criteria. </a:t>
            </a:r>
          </a:p>
          <a:p>
            <a:r>
              <a:rPr lang="en-US" dirty="0"/>
              <a:t>For example if we had a relation called, data, which has a field called </a:t>
            </a:r>
            <a:r>
              <a:rPr lang="en-US" dirty="0" err="1"/>
              <a:t>pubyear</a:t>
            </a:r>
            <a:r>
              <a:rPr lang="en-US" dirty="0"/>
              <a:t>, then</a:t>
            </a:r>
          </a:p>
          <a:p>
            <a:r>
              <a:rPr lang="en-US" dirty="0"/>
              <a:t>b = filter data by </a:t>
            </a:r>
            <a:r>
              <a:rPr lang="en-US" dirty="0" err="1"/>
              <a:t>pubyear</a:t>
            </a:r>
            <a:r>
              <a:rPr lang="en-US" dirty="0"/>
              <a:t> == 2003; </a:t>
            </a:r>
          </a:p>
          <a:p>
            <a:r>
              <a:rPr lang="en-US" dirty="0"/>
              <a:t>would return those tuples where the value of </a:t>
            </a:r>
            <a:r>
              <a:rPr lang="en-US" dirty="0" err="1"/>
              <a:t>pubyear</a:t>
            </a:r>
            <a:r>
              <a:rPr lang="en-US" dirty="0"/>
              <a:t> is equal to 2003.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ORDER BY </a:t>
            </a:r>
            <a:r>
              <a:rPr lang="en-US" dirty="0"/>
              <a:t>operator sorts a relation on one or more fields. </a:t>
            </a:r>
          </a:p>
          <a:p>
            <a:r>
              <a:rPr lang="en-US" dirty="0"/>
              <a:t>If the relation, data, has a field called author, then </a:t>
            </a:r>
          </a:p>
          <a:p>
            <a:r>
              <a:rPr lang="en-US" dirty="0"/>
              <a:t>b = order data by author ASC; </a:t>
            </a:r>
          </a:p>
          <a:p>
            <a:r>
              <a:rPr lang="en-US" dirty="0"/>
              <a:t>would sort the tuples in relation, data, in ascending sequence by author. </a:t>
            </a:r>
          </a:p>
          <a:p>
            <a:endParaRPr lang="en-US" dirty="0"/>
          </a:p>
          <a:p>
            <a:r>
              <a:rPr lang="en-US" dirty="0"/>
              <a:t>To sort in descending sequence, you would specify DESC. </a:t>
            </a:r>
          </a:p>
          <a:p>
            <a:r>
              <a:rPr lang="en-US" dirty="0"/>
              <a:t>Also multiple comma separated fields may be specified, each specifying their own sort sequence.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9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Flatten </a:t>
            </a:r>
          </a:p>
          <a:p>
            <a:r>
              <a:rPr lang="en-US" dirty="0"/>
              <a:t>The FLATTEN operator, when working with tuples, substitutes the field of a tuple for that tuple. </a:t>
            </a:r>
          </a:p>
          <a:p>
            <a:r>
              <a:rPr lang="en-US" dirty="0"/>
              <a:t>If you have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(1, (2,3))</a:t>
            </a:r>
          </a:p>
          <a:p>
            <a:r>
              <a:rPr lang="en-US" dirty="0"/>
              <a:t>then flattening it would result in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70C0"/>
                </a:solidFill>
              </a:rPr>
              <a:t>(1,2,3)</a:t>
            </a:r>
          </a:p>
          <a:p>
            <a:endParaRPr lang="en-US" dirty="0"/>
          </a:p>
          <a:p>
            <a:r>
              <a:rPr lang="en-US" dirty="0"/>
              <a:t>De-nest tuples that are in a bag</a:t>
            </a:r>
          </a:p>
          <a:p>
            <a:r>
              <a:rPr lang="en-US" dirty="0"/>
              <a:t>if </a:t>
            </a:r>
            <a:r>
              <a:rPr lang="en-US" dirty="0" err="1"/>
              <a:t>dataB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1,{(1,2,3),(1,4,5)}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4,{(4,5,6),(4,7,8)}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7,{(7,8,9),(7,8,0)}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dirty="0" err="1"/>
              <a:t>dataC</a:t>
            </a:r>
            <a:r>
              <a:rPr lang="en-US" dirty="0"/>
              <a:t> = foreach </a:t>
            </a:r>
            <a:r>
              <a:rPr lang="en-US" dirty="0" err="1"/>
              <a:t>dataB</a:t>
            </a:r>
            <a:r>
              <a:rPr lang="en-US" dirty="0"/>
              <a:t> generate $0, flatten($1);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1,1,2,3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1,1,4,5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4,4,5,6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4,4,7,8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7,7,8,9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70C0"/>
                </a:solidFill>
              </a:rPr>
              <a:t>7,7,8,0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64781" y="3707219"/>
            <a:ext cx="3537098" cy="36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61953" y="3728484"/>
            <a:ext cx="3395331" cy="37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54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b="1" dirty="0"/>
              <a:t>UNION</a:t>
            </a:r>
            <a:r>
              <a:rPr lang="en-US" dirty="0"/>
              <a:t> merges the contents of two or more relations.</a:t>
            </a:r>
          </a:p>
          <a:p>
            <a:pPr marL="0" indent="0">
              <a:buNone/>
            </a:pPr>
            <a:r>
              <a:rPr lang="en-US" dirty="0" err="1"/>
              <a:t>dataA</a:t>
            </a:r>
            <a:r>
              <a:rPr lang="en-US" dirty="0"/>
              <a:t>		</a:t>
            </a:r>
            <a:r>
              <a:rPr lang="en-US" dirty="0" err="1"/>
              <a:t>dataB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1,2,3		4,5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5,6,7</a:t>
            </a: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8,9</a:t>
            </a:r>
          </a:p>
          <a:p>
            <a:endParaRPr lang="en-US" dirty="0"/>
          </a:p>
          <a:p>
            <a:r>
              <a:rPr lang="en-US" dirty="0" err="1"/>
              <a:t>dataC</a:t>
            </a:r>
            <a:r>
              <a:rPr lang="en-US" dirty="0"/>
              <a:t> = UNION </a:t>
            </a:r>
            <a:r>
              <a:rPr lang="en-US" dirty="0" err="1"/>
              <a:t>dataA</a:t>
            </a:r>
            <a:r>
              <a:rPr lang="en-US" dirty="0"/>
              <a:t>, </a:t>
            </a:r>
            <a:r>
              <a:rPr lang="en-US" dirty="0" err="1"/>
              <a:t>dataB</a:t>
            </a:r>
            <a:r>
              <a:rPr lang="en-US" dirty="0"/>
              <a:t>;   (can be 3 or more ... , </a:t>
            </a:r>
            <a:r>
              <a:rPr lang="en-US" dirty="0" err="1"/>
              <a:t>dataC</a:t>
            </a:r>
            <a:r>
              <a:rPr lang="en-US" dirty="0"/>
              <a:t>  etc)</a:t>
            </a:r>
          </a:p>
          <a:p>
            <a:r>
              <a:rPr lang="en-US" dirty="0"/>
              <a:t>Gives you a </a:t>
            </a:r>
            <a:r>
              <a:rPr lang="en-US" dirty="0" err="1"/>
              <a:t>dataC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1,2,3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5,6,7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4,5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8,9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SPLIT</a:t>
            </a:r>
            <a:r>
              <a:rPr lang="en-US" dirty="0"/>
              <a:t> partitions a relation into two or more relations based upon some conditional processing.</a:t>
            </a:r>
          </a:p>
          <a:p>
            <a:r>
              <a:rPr lang="en-US" dirty="0"/>
              <a:t>For example if relation X is</a:t>
            </a:r>
          </a:p>
          <a:p>
            <a:pPr marL="0" indent="0">
              <a:buNone/>
            </a:pPr>
            <a:r>
              <a:rPr lang="en-US" dirty="0"/>
              <a:t>f1, f2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2,5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1, 2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3, 4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5, 6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SPLIT x into y if f1 &lt; 3; z if f1 &gt; 4;</a:t>
            </a:r>
          </a:p>
          <a:p>
            <a:r>
              <a:rPr lang="en-US" dirty="0"/>
              <a:t>gives</a:t>
            </a:r>
          </a:p>
          <a:p>
            <a:pPr marL="0" indent="0">
              <a:buNone/>
            </a:pPr>
            <a:r>
              <a:rPr lang="en-US" dirty="0"/>
              <a:t>y                   (notice 3,4 is lost, as it meets neither)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2,5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1, 2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5, 6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CROSS</a:t>
            </a:r>
            <a:r>
              <a:rPr lang="en-US" sz="1800" dirty="0"/>
              <a:t> computes the cross product of two or more relations.</a:t>
            </a:r>
          </a:p>
          <a:p>
            <a:r>
              <a:rPr lang="en-US" sz="1800" dirty="0"/>
              <a:t>if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a=load 'file1' as (a1:int, a2:int, a3:int);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b=load 'file2' as (b1:int, b2:int);</a:t>
            </a:r>
          </a:p>
          <a:p>
            <a:r>
              <a:rPr lang="en-US" sz="1800" dirty="0"/>
              <a:t>gets</a:t>
            </a:r>
          </a:p>
          <a:p>
            <a:r>
              <a:rPr lang="en-US" sz="1800" dirty="0"/>
              <a:t>a        b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1,2,3    2,3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4,5,6    7,8</a:t>
            </a:r>
          </a:p>
          <a:p>
            <a:r>
              <a:rPr lang="en-US" sz="1800" dirty="0"/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c= CROSS </a:t>
            </a:r>
            <a:r>
              <a:rPr lang="en-US" sz="1800" dirty="0" err="1">
                <a:solidFill>
                  <a:srgbClr val="0070C0"/>
                </a:solidFill>
              </a:rPr>
              <a:t>a,b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1,2,3,2,3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1,2,3,7,8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4,5,6,2,3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4,5,6,7,8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019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JOIN – inner </a:t>
            </a:r>
          </a:p>
          <a:p>
            <a:r>
              <a:rPr lang="en-US" sz="1100" dirty="0"/>
              <a:t>This performs a join on two or more relations using one or more common fields. </a:t>
            </a:r>
          </a:p>
          <a:p>
            <a:r>
              <a:rPr lang="en-US" sz="1100" dirty="0"/>
              <a:t>c = join a by a1, b by b1; </a:t>
            </a:r>
          </a:p>
          <a:p>
            <a:r>
              <a:rPr lang="en-US" sz="1100" dirty="0"/>
              <a:t>will join the tuples in relations a and b when the a1 field in relation a is</a:t>
            </a:r>
          </a:p>
          <a:p>
            <a:r>
              <a:rPr lang="en-US" sz="1100" dirty="0"/>
              <a:t>equal to the b1 field in relation b.</a:t>
            </a:r>
          </a:p>
          <a:p>
            <a:endParaRPr lang="en-US" sz="1100" dirty="0"/>
          </a:p>
          <a:p>
            <a:r>
              <a:rPr lang="en-US" sz="1100" dirty="0"/>
              <a:t>a=load 'file1' as (a1:int, a2:int);</a:t>
            </a:r>
          </a:p>
          <a:p>
            <a:r>
              <a:rPr lang="en-US" sz="1100" dirty="0"/>
              <a:t>b=load 'file2' as (b1:int, b2:int, b3:int));</a:t>
            </a:r>
          </a:p>
          <a:p>
            <a:r>
              <a:rPr lang="en-US" sz="1100" dirty="0"/>
              <a:t>gets</a:t>
            </a:r>
          </a:p>
          <a:p>
            <a:r>
              <a:rPr lang="en-US" sz="1100" dirty="0"/>
              <a:t>a        b</a:t>
            </a:r>
          </a:p>
          <a:p>
            <a:r>
              <a:rPr lang="en-US" sz="1100" dirty="0"/>
              <a:t>1,2,     1,3,5</a:t>
            </a:r>
          </a:p>
          <a:p>
            <a:r>
              <a:rPr lang="en-US" sz="1100" dirty="0"/>
              <a:t>1,6      2,4,6</a:t>
            </a:r>
          </a:p>
          <a:p>
            <a:r>
              <a:rPr lang="en-US" sz="1100" dirty="0"/>
              <a:t>2,1</a:t>
            </a:r>
          </a:p>
          <a:p>
            <a:endParaRPr lang="en-US" sz="1100" dirty="0"/>
          </a:p>
          <a:p>
            <a:r>
              <a:rPr lang="en-US" sz="1100" dirty="0"/>
              <a:t>then</a:t>
            </a:r>
          </a:p>
          <a:p>
            <a:r>
              <a:rPr lang="en-US" sz="1100" dirty="0"/>
              <a:t>c=JOIN a by a1, b by b1</a:t>
            </a:r>
          </a:p>
          <a:p>
            <a:r>
              <a:rPr lang="en-US" sz="1100" dirty="0"/>
              <a:t>1,2,1,3,5</a:t>
            </a:r>
          </a:p>
          <a:p>
            <a:r>
              <a:rPr lang="en-US" sz="1100" dirty="0"/>
              <a:t>1,6,1,3,5</a:t>
            </a:r>
          </a:p>
          <a:p>
            <a:r>
              <a:rPr lang="en-US" sz="1100" dirty="0"/>
              <a:t>2,1,2,4,6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JOIN – outer</a:t>
            </a:r>
          </a:p>
          <a:p>
            <a:r>
              <a:rPr lang="en-US" sz="1100" dirty="0"/>
              <a:t>With this version of the join, keywords left, right and full are specified. It is only valid</a:t>
            </a:r>
          </a:p>
          <a:p>
            <a:r>
              <a:rPr lang="en-US" sz="1100" dirty="0"/>
              <a:t>for a two-way join. JOIN ‘using’ clause</a:t>
            </a:r>
          </a:p>
          <a:p>
            <a:r>
              <a:rPr lang="en-US" sz="1100" dirty="0"/>
              <a:t>One of the join parameters is the using clause. This is designed to give you some control</a:t>
            </a:r>
          </a:p>
          <a:p>
            <a:r>
              <a:rPr lang="en-US" sz="1100" dirty="0"/>
              <a:t>on how the joins are to be processed. Replicated joins work well if one or more of the relations</a:t>
            </a:r>
          </a:p>
          <a:p>
            <a:r>
              <a:rPr lang="en-US" sz="1100" dirty="0"/>
              <a:t>are able to fit in memory. This allows the Hadoop work to be done on the map side.</a:t>
            </a:r>
          </a:p>
          <a:p>
            <a:r>
              <a:rPr lang="en-US" sz="1100" dirty="0"/>
              <a:t>Skewed joins should be used where the data is skewed. It computes a histogram of the</a:t>
            </a:r>
          </a:p>
          <a:p>
            <a:r>
              <a:rPr lang="en-US" sz="1100" dirty="0"/>
              <a:t>key space. Merged joins where both inputs to the join</a:t>
            </a:r>
          </a:p>
          <a:p>
            <a:r>
              <a:rPr lang="en-US" sz="1100" dirty="0"/>
              <a:t>are already sorted on the join key. This allows for the data to be joined in the map phase</a:t>
            </a:r>
          </a:p>
          <a:p>
            <a:r>
              <a:rPr lang="en-US" sz="1100" dirty="0"/>
              <a:t>of the MapReduce job.</a:t>
            </a:r>
          </a:p>
        </p:txBody>
      </p:sp>
    </p:spTree>
    <p:extLst>
      <p:ext uri="{BB962C8B-B14F-4D97-AF65-F5344CB8AC3E}">
        <p14:creationId xmlns:p14="http://schemas.microsoft.com/office/powerpoint/2010/main" val="410682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3"/>
            <a:ext cx="8229600" cy="627887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Evaluation and other commands</a:t>
            </a:r>
            <a:r>
              <a:rPr lang="en-US" dirty="0"/>
              <a:t>  (see examples at end)</a:t>
            </a:r>
          </a:p>
          <a:p>
            <a:endParaRPr lang="en-US" dirty="0"/>
          </a:p>
          <a:p>
            <a:r>
              <a:rPr lang="en-US" dirty="0"/>
              <a:t>So far we have looked at operators that allow us to sort data, transform data, and group data. To analyze our data we use evaluation functions.</a:t>
            </a:r>
          </a:p>
          <a:p>
            <a:endParaRPr lang="en-US" dirty="0"/>
          </a:p>
          <a:p>
            <a:r>
              <a:rPr lang="en-US" dirty="0"/>
              <a:t>AVG computes the average of the number values in a single-column bag.</a:t>
            </a:r>
          </a:p>
          <a:p>
            <a:endParaRPr lang="en-US" dirty="0"/>
          </a:p>
          <a:p>
            <a:r>
              <a:rPr lang="en-US" dirty="0"/>
              <a:t>CONCAT concatenates two columns </a:t>
            </a:r>
          </a:p>
          <a:p>
            <a:endParaRPr lang="en-US" dirty="0"/>
          </a:p>
          <a:p>
            <a:r>
              <a:rPr lang="en-US" dirty="0"/>
              <a:t>COUNT counts the number of elements in a bag.</a:t>
            </a:r>
          </a:p>
          <a:p>
            <a:r>
              <a:rPr lang="en-US" dirty="0"/>
              <a:t>COUNT is one of several evaluation functions that require a preceding grouping statement.</a:t>
            </a:r>
          </a:p>
          <a:p>
            <a:r>
              <a:rPr lang="en-US" dirty="0"/>
              <a:t>  GROUP ALL is required for global counts </a:t>
            </a:r>
          </a:p>
          <a:p>
            <a:r>
              <a:rPr lang="en-US" dirty="0"/>
              <a:t>  GROUP BY is required for group counts.</a:t>
            </a:r>
          </a:p>
          <a:p>
            <a:endParaRPr lang="en-US" dirty="0"/>
          </a:p>
          <a:p>
            <a:r>
              <a:rPr lang="en-US" dirty="0"/>
              <a:t>COUNT_STAR computes the number of elements in a bag</a:t>
            </a:r>
          </a:p>
          <a:p>
            <a:endParaRPr lang="en-US" dirty="0"/>
          </a:p>
          <a:p>
            <a:r>
              <a:rPr lang="en-US" dirty="0"/>
              <a:t>DIFF compares two fields in a tuple </a:t>
            </a:r>
          </a:p>
          <a:p>
            <a:endParaRPr lang="en-US" dirty="0"/>
          </a:p>
          <a:p>
            <a:r>
              <a:rPr lang="en-US" dirty="0" err="1"/>
              <a:t>IsEmpty</a:t>
            </a:r>
            <a:r>
              <a:rPr lang="en-US" dirty="0"/>
              <a:t> checks if a bag or map is empty</a:t>
            </a:r>
          </a:p>
          <a:p>
            <a:endParaRPr lang="en-US" dirty="0"/>
          </a:p>
          <a:p>
            <a:r>
              <a:rPr lang="en-US" dirty="0"/>
              <a:t>MAX computes the maximum value in a single-column bag. It has the same requirements as COUNT as far a grouping is concerned.</a:t>
            </a:r>
          </a:p>
          <a:p>
            <a:endParaRPr lang="en-US" dirty="0"/>
          </a:p>
          <a:p>
            <a:r>
              <a:rPr lang="en-US" dirty="0"/>
              <a:t>MIN computes the minimum value in a single-column bag. It, too, has the same grouping requirements as COUNT </a:t>
            </a:r>
          </a:p>
          <a:p>
            <a:endParaRPr lang="en-US" dirty="0"/>
          </a:p>
          <a:p>
            <a:r>
              <a:rPr lang="en-US" dirty="0"/>
              <a:t>SIZE computes the number of elements based on any Pig data type </a:t>
            </a:r>
          </a:p>
          <a:p>
            <a:endParaRPr lang="en-US" dirty="0"/>
          </a:p>
          <a:p>
            <a:r>
              <a:rPr lang="en-US" dirty="0"/>
              <a:t>SUM computes the sum of the numeric values in a single-column bag. It has the same grouping requirements as COUNT.</a:t>
            </a:r>
          </a:p>
          <a:p>
            <a:endParaRPr lang="en-US" dirty="0"/>
          </a:p>
          <a:p>
            <a:r>
              <a:rPr lang="en-US" dirty="0"/>
              <a:t>TOKENIZE splits a string and outputs a bag of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4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Autofit/>
          </a:bodyPr>
          <a:lstStyle/>
          <a:p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Math and string functions    </a:t>
            </a:r>
            <a:r>
              <a:rPr lang="en-US" sz="1100" dirty="0"/>
              <a:t>There are a large number of math and string functions. Here are a few. </a:t>
            </a:r>
          </a:p>
          <a:p>
            <a:endParaRPr lang="en-US" sz="1100" dirty="0"/>
          </a:p>
          <a:p>
            <a:r>
              <a:rPr lang="en-US" sz="1100" b="1" dirty="0"/>
              <a:t>Math functions.  </a:t>
            </a:r>
            <a:r>
              <a:rPr lang="en-US" sz="1100" dirty="0"/>
              <a:t>Some examples are:</a:t>
            </a:r>
          </a:p>
          <a:p>
            <a:r>
              <a:rPr lang="en-US" sz="1100" dirty="0"/>
              <a:t>ABS which returns the absolute value of a field. </a:t>
            </a:r>
          </a:p>
          <a:p>
            <a:r>
              <a:rPr lang="en-US" sz="1100" dirty="0"/>
              <a:t>CEIL which takes a value and rounds up to the nearest integer</a:t>
            </a:r>
          </a:p>
          <a:p>
            <a:r>
              <a:rPr lang="en-US" sz="1100" dirty="0"/>
              <a:t>various trigonometric functions.</a:t>
            </a:r>
          </a:p>
          <a:p>
            <a:endParaRPr lang="en-US" sz="1100" dirty="0"/>
          </a:p>
          <a:p>
            <a:r>
              <a:rPr lang="en-US" sz="1100" b="1" dirty="0"/>
              <a:t>String functions. </a:t>
            </a:r>
            <a:r>
              <a:rPr lang="en-US" sz="1100" dirty="0"/>
              <a:t>Some examples are:</a:t>
            </a:r>
          </a:p>
          <a:p>
            <a:r>
              <a:rPr lang="en-US" sz="1100" dirty="0"/>
              <a:t>STRSPLIT which splits a string around matches of a given regular expression. </a:t>
            </a:r>
          </a:p>
          <a:p>
            <a:r>
              <a:rPr lang="en-US" sz="1100" dirty="0"/>
              <a:t>SUBSTRING returns a substring from a given string. </a:t>
            </a:r>
          </a:p>
          <a:p>
            <a:r>
              <a:rPr lang="en-US" sz="1100" dirty="0"/>
              <a:t>REPLACE replaces existing characters with new characters. </a:t>
            </a:r>
          </a:p>
          <a:p>
            <a:r>
              <a:rPr lang="en-US" sz="1100" dirty="0"/>
              <a:t>REGEX_EXTRACT and REGEX_EXTRACT_ALL which perform regular expression matching and extracts the matched groups. </a:t>
            </a: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42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AABD-4440-4992-88D8-60C408BE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Tuple, bag, and map functions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F52E-5BFE-4F15-95B9-674ADB46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TOTUPLE converts one or more expressions to a tuple. One of the shown examples takes a</a:t>
            </a:r>
          </a:p>
          <a:p>
            <a:r>
              <a:rPr lang="en-US" dirty="0"/>
              <a:t>tuple with the values (1,2,3) and converts it to a tuple within a tuple with the values</a:t>
            </a:r>
          </a:p>
          <a:p>
            <a:r>
              <a:rPr lang="en-US" dirty="0"/>
              <a:t>of ((1,2)).    b=foreach a generate TOTUPLE(f1, f2):</a:t>
            </a:r>
          </a:p>
          <a:p>
            <a:endParaRPr lang="en-US" dirty="0"/>
          </a:p>
          <a:p>
            <a:r>
              <a:rPr lang="en-US" dirty="0"/>
              <a:t>TOBAG converts one or more expressions to type bag. In one of the examples a tuple with the values (1,2,3) is converted to an inner bag that contains three tuples. </a:t>
            </a:r>
          </a:p>
          <a:p>
            <a:r>
              <a:rPr lang="en-US" dirty="0"/>
              <a:t>b= foreach a generate TOBAG(f1,f2,f3)  </a:t>
            </a:r>
          </a:p>
          <a:p>
            <a:r>
              <a:rPr lang="en-US" dirty="0"/>
              <a:t>creates</a:t>
            </a:r>
          </a:p>
          <a:p>
            <a:r>
              <a:rPr lang="en-US" dirty="0"/>
              <a:t>{(1),(2),(3)}</a:t>
            </a:r>
          </a:p>
          <a:p>
            <a:endParaRPr lang="en-US" dirty="0"/>
          </a:p>
          <a:p>
            <a:r>
              <a:rPr lang="en-US" dirty="0"/>
              <a:t>TOMAP converts pairs of expressions into a map. </a:t>
            </a:r>
          </a:p>
          <a:p>
            <a:endParaRPr lang="en-US" dirty="0"/>
          </a:p>
          <a:p>
            <a:r>
              <a:rPr lang="en-US" dirty="0"/>
              <a:t>EXPLAIN is used to review the logical, physical, and MapReduce execution plans used to create a relation. </a:t>
            </a:r>
          </a:p>
          <a:p>
            <a:r>
              <a:rPr lang="en-US" dirty="0"/>
              <a:t>Once you have defined a relation, then just execute EXPLAIN &lt;relation&gt;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575" y="178385"/>
            <a:ext cx="8229600" cy="533884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146"/>
            <a:ext cx="8229600" cy="5842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= LOAD 'data' AS (f1:int, f2:int, B:bag{T:tuple(t1:int,t2:int)});</a:t>
            </a:r>
          </a:p>
          <a:p>
            <a:pPr marL="0" indent="0">
              <a:buNone/>
            </a:pPr>
            <a:r>
              <a:rPr lang="en-US" sz="1800" dirty="0"/>
              <a:t>DUMP 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(10,1,{(2,3)})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(10,3,{(2,3),(4,6)})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(10,6,{(2,3),(4,6),(5,7)})</a:t>
            </a:r>
          </a:p>
          <a:p>
            <a:pPr marL="0" indent="0">
              <a:buNone/>
            </a:pPr>
            <a:r>
              <a:rPr lang="en-US" sz="1800" dirty="0"/>
              <a:t>(modulo operator, %,  is used with fields f1 and f2.)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 = FOREACH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GENERATE f1, f2, f1%f2;  </a:t>
            </a:r>
          </a:p>
          <a:p>
            <a:pPr marL="0" indent="0">
              <a:buNone/>
            </a:pPr>
            <a:r>
              <a:rPr lang="en-US" sz="1800" dirty="0"/>
              <a:t>DUMP X;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(10,1,0)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(10,3,1)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(10,6,4)</a:t>
            </a:r>
          </a:p>
          <a:p>
            <a:pPr marL="0" indent="0">
              <a:buNone/>
            </a:pPr>
            <a:r>
              <a:rPr lang="en-US" sz="1800" dirty="0" err="1"/>
              <a:t>bincond</a:t>
            </a:r>
            <a:r>
              <a:rPr lang="en-US" sz="1800" dirty="0"/>
              <a:t> operator is used with fields f2 and B. The condition is "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f2 equals 1</a:t>
            </a:r>
            <a:r>
              <a:rPr lang="en-US" sz="1800" dirty="0"/>
              <a:t>"; if the condition is true, return </a:t>
            </a:r>
            <a:r>
              <a:rPr lang="en-US" sz="1800" dirty="0">
                <a:solidFill>
                  <a:srgbClr val="00B050"/>
                </a:solidFill>
              </a:rPr>
              <a:t>1</a:t>
            </a:r>
            <a:r>
              <a:rPr lang="en-US" sz="1800" dirty="0"/>
              <a:t>; if the condition is false, return the count of the </a:t>
            </a:r>
            <a:r>
              <a:rPr lang="en-US" sz="1800" dirty="0">
                <a:solidFill>
                  <a:srgbClr val="7030A0"/>
                </a:solidFill>
              </a:rPr>
              <a:t>number of tuples in B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Y</a:t>
            </a:r>
            <a:r>
              <a:rPr lang="en-US" sz="1800" dirty="0"/>
              <a:t> = FOREACH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GENERATE f2, (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f2==1</a:t>
            </a:r>
            <a:r>
              <a:rPr lang="en-US" sz="1800" dirty="0"/>
              <a:t>?</a:t>
            </a:r>
            <a:r>
              <a:rPr lang="en-US" sz="1800" dirty="0">
                <a:solidFill>
                  <a:srgbClr val="00B050"/>
                </a:solidFill>
              </a:rPr>
              <a:t>0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7030A0"/>
                </a:solidFill>
              </a:rPr>
              <a:t>COUNT(B)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DUMP 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(1,0)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(3,2)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(6,3)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8863" y="1088113"/>
            <a:ext cx="1641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 data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10,1,2,3,4,6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10,3,2,3,4,6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10,6,2,3,4,6,5,7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50771" y="1020278"/>
            <a:ext cx="1809549" cy="39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91402" y="1001027"/>
            <a:ext cx="2271562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80160" y="1001027"/>
            <a:ext cx="3724977" cy="45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20792" y="981777"/>
            <a:ext cx="4215865" cy="51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16777" y="992777"/>
            <a:ext cx="583474" cy="16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08960" y="992777"/>
            <a:ext cx="322217" cy="16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2537" y="5721531"/>
            <a:ext cx="6081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Each line of pig code usually creates another outer bag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that “Relation” is usable over and over in subsequent lines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18" y="4537165"/>
            <a:ext cx="3108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C# supports a similar structure.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FB119-D96C-4B22-8E7E-9AA808A6BEDF}"/>
              </a:ext>
            </a:extLst>
          </p:cNvPr>
          <p:cNvSpPr txBox="1"/>
          <p:nvPr/>
        </p:nvSpPr>
        <p:spPr>
          <a:xfrm>
            <a:off x="3326824" y="204840"/>
            <a:ext cx="2596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assign variable names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36D31-21CE-4D99-B3DB-B157886B163D}"/>
              </a:ext>
            </a:extLst>
          </p:cNvPr>
          <p:cNvCxnSpPr/>
          <p:nvPr/>
        </p:nvCxnSpPr>
        <p:spPr>
          <a:xfrm flipH="1">
            <a:off x="2426677" y="295633"/>
            <a:ext cx="302455" cy="4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6A1923-7DA8-4FC5-AAA9-F3A4EB93172E}"/>
              </a:ext>
            </a:extLst>
          </p:cNvPr>
          <p:cNvCxnSpPr>
            <a:cxnSpLocks/>
          </p:cNvCxnSpPr>
          <p:nvPr/>
        </p:nvCxnSpPr>
        <p:spPr>
          <a:xfrm>
            <a:off x="2729132" y="294074"/>
            <a:ext cx="702045" cy="44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8EFE3-0ABC-429D-832A-D0DCF88D88B6}"/>
              </a:ext>
            </a:extLst>
          </p:cNvPr>
          <p:cNvCxnSpPr>
            <a:cxnSpLocks/>
          </p:cNvCxnSpPr>
          <p:nvPr/>
        </p:nvCxnSpPr>
        <p:spPr>
          <a:xfrm>
            <a:off x="2729132" y="292515"/>
            <a:ext cx="1301262" cy="44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52A2AC-C0B5-4D77-B3CC-F349D2A7B445}"/>
              </a:ext>
            </a:extLst>
          </p:cNvPr>
          <p:cNvSpPr txBox="1"/>
          <p:nvPr/>
        </p:nvSpPr>
        <p:spPr>
          <a:xfrm>
            <a:off x="3868986" y="3277186"/>
            <a:ext cx="30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Now use those variable names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D170F0-34EA-4949-9B91-4E6F0FAE09D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326824" y="2814600"/>
            <a:ext cx="542162" cy="64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DC8D50-AF78-45EB-B4CA-3ACB0ACAB2C2}"/>
              </a:ext>
            </a:extLst>
          </p:cNvPr>
          <p:cNvSpPr txBox="1"/>
          <p:nvPr/>
        </p:nvSpPr>
        <p:spPr>
          <a:xfrm>
            <a:off x="4434107" y="2642410"/>
            <a:ext cx="274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% is the modulo operations</a:t>
            </a:r>
          </a:p>
        </p:txBody>
      </p:sp>
    </p:spTree>
    <p:extLst>
      <p:ext uri="{BB962C8B-B14F-4D97-AF65-F5344CB8AC3E}">
        <p14:creationId xmlns:p14="http://schemas.microsoft.com/office/powerpoint/2010/main" val="403406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8411" cy="761682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06" y="214013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 = LOAD 'myPigInput.csv' USING </a:t>
            </a:r>
            <a:r>
              <a:rPr lang="en-US" sz="2000" dirty="0" err="1"/>
              <a:t>PigStorage</a:t>
            </a:r>
            <a:r>
              <a:rPr lang="en-US" sz="2000" dirty="0"/>
              <a:t>(',') AS (</a:t>
            </a:r>
            <a:r>
              <a:rPr lang="en-US" sz="2000" dirty="0" err="1"/>
              <a:t>x:int</a:t>
            </a:r>
            <a:r>
              <a:rPr lang="en-US" sz="2000" dirty="0"/>
              <a:t>, y:int, z:int);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 = FILTER </a:t>
            </a:r>
            <a:r>
              <a:rPr lang="en-US" sz="2000" dirty="0">
                <a:solidFill>
                  <a:srgbClr val="7030A0"/>
                </a:solidFill>
              </a:rPr>
              <a:t>A</a:t>
            </a:r>
            <a:r>
              <a:rPr lang="en-US" sz="2000" dirty="0"/>
              <a:t> by x &gt; 0;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dirty="0"/>
              <a:t> = GROUP 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 BY x;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000" dirty="0"/>
              <a:t> = FOREACH </a:t>
            </a:r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dirty="0"/>
              <a:t> GENERATE group, COUNT(</a:t>
            </a:r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STORE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000" dirty="0"/>
              <a:t> INTO ‘output’;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5279" y="165462"/>
            <a:ext cx="2281394" cy="16312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Input stream 6,3,5</a:t>
            </a:r>
          </a:p>
          <a:p>
            <a:r>
              <a:rPr lang="en-US" sz="2000" dirty="0"/>
              <a:t>                       -4,23,2</a:t>
            </a:r>
          </a:p>
          <a:p>
            <a:r>
              <a:rPr lang="en-US" sz="2000" dirty="0"/>
              <a:t>                       19,5,6</a:t>
            </a:r>
          </a:p>
          <a:p>
            <a:r>
              <a:rPr lang="en-US" sz="2000" dirty="0"/>
              <a:t>                        6,-2,9</a:t>
            </a:r>
          </a:p>
          <a:p>
            <a:r>
              <a:rPr lang="en-US" sz="2000" dirty="0"/>
              <a:t>                         6,9,-7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7543" y="2625633"/>
            <a:ext cx="1298753" cy="16312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  (6,3,5)</a:t>
            </a:r>
          </a:p>
          <a:p>
            <a:r>
              <a:rPr lang="en-US" sz="2000" dirty="0"/>
              <a:t>    (-4,23,2)</a:t>
            </a:r>
          </a:p>
          <a:p>
            <a:r>
              <a:rPr lang="en-US" sz="2000" dirty="0"/>
              <a:t>    (19,5,6)</a:t>
            </a:r>
          </a:p>
          <a:p>
            <a:r>
              <a:rPr lang="en-US" sz="2000" dirty="0"/>
              <a:t>    (6,-2,9)</a:t>
            </a:r>
          </a:p>
          <a:p>
            <a:r>
              <a:rPr lang="en-US" sz="2000" dirty="0"/>
              <a:t>    (6,9,-7)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06490" y="2943496"/>
            <a:ext cx="1220206" cy="132343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B  (6,3,5)</a:t>
            </a:r>
          </a:p>
          <a:p>
            <a:r>
              <a:rPr lang="en-US" sz="2000" dirty="0"/>
              <a:t>    (19,5,6)</a:t>
            </a:r>
          </a:p>
          <a:p>
            <a:r>
              <a:rPr lang="en-US" sz="2000" dirty="0"/>
              <a:t>    (6,-2,9)</a:t>
            </a:r>
          </a:p>
          <a:p>
            <a:r>
              <a:rPr lang="en-US" sz="2000" dirty="0"/>
              <a:t>    (6,9,-7)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3039" y="4437017"/>
            <a:ext cx="3114955" cy="7078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  (6{(6,9,-7),(6,-2,9),(6,3,5)}</a:t>
            </a:r>
          </a:p>
          <a:p>
            <a:r>
              <a:rPr lang="en-US" sz="2000" dirty="0"/>
              <a:t>     (19, {19,5,6)}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5030" y="5386249"/>
            <a:ext cx="1083951" cy="7078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  (6, 3)</a:t>
            </a:r>
          </a:p>
          <a:p>
            <a:r>
              <a:rPr lang="en-US" sz="2000" dirty="0"/>
              <a:t>    (19, 1)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34195" y="496389"/>
            <a:ext cx="1898468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11977" y="2412274"/>
            <a:ext cx="3622766" cy="60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29394" y="2429691"/>
            <a:ext cx="3587932" cy="129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31474" y="4632960"/>
            <a:ext cx="1741715" cy="84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54583" y="4667794"/>
            <a:ext cx="1005840" cy="77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11A30-B8A4-4931-8E98-CF0CA7DB593A}"/>
              </a:ext>
            </a:extLst>
          </p:cNvPr>
          <p:cNvSpPr txBox="1"/>
          <p:nvPr/>
        </p:nvSpPr>
        <p:spPr>
          <a:xfrm>
            <a:off x="685067" y="6270636"/>
            <a:ext cx="399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Notice how D used both C and B relation</a:t>
            </a:r>
          </a:p>
        </p:txBody>
      </p:sp>
    </p:spTree>
    <p:extLst>
      <p:ext uri="{BB962C8B-B14F-4D97-AF65-F5344CB8AC3E}">
        <p14:creationId xmlns:p14="http://schemas.microsoft.com/office/powerpoint/2010/main" val="308020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DISTINCT</a:t>
            </a:r>
            <a:r>
              <a:rPr lang="en-US" sz="2000" dirty="0"/>
              <a:t> removes duplicate tuples found in a relation. </a:t>
            </a:r>
          </a:p>
          <a:p>
            <a:r>
              <a:rPr lang="en-US" sz="2000" dirty="0"/>
              <a:t>If data is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1,2,3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1,2,4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1,2,3</a:t>
            </a:r>
            <a:r>
              <a:rPr lang="en-US" sz="1600" dirty="0"/>
              <a:t>   </a:t>
            </a:r>
          </a:p>
          <a:p>
            <a:r>
              <a:rPr lang="en-US" sz="2000" dirty="0" err="1"/>
              <a:t>dataB</a:t>
            </a:r>
            <a:r>
              <a:rPr lang="en-US" sz="2000" dirty="0"/>
              <a:t> = DISTINCT </a:t>
            </a:r>
            <a:r>
              <a:rPr lang="en-US" sz="2000" dirty="0" err="1"/>
              <a:t>dataA</a:t>
            </a:r>
            <a:r>
              <a:rPr lang="en-US" sz="2000" dirty="0"/>
              <a:t>;  </a:t>
            </a:r>
          </a:p>
          <a:p>
            <a:r>
              <a:rPr lang="en-US" sz="2000" dirty="0"/>
              <a:t>Then </a:t>
            </a:r>
            <a:r>
              <a:rPr lang="en-US" sz="2000" dirty="0" err="1"/>
              <a:t>dataB</a:t>
            </a:r>
            <a:r>
              <a:rPr lang="en-US" sz="2000" dirty="0"/>
              <a:t> would be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1,2,3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1,2,4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412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DBAB-0C01-4FFA-989F-0B9659D3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5459"/>
          </a:xfrm>
        </p:spPr>
        <p:txBody>
          <a:bodyPr>
            <a:normAutofit/>
          </a:bodyPr>
          <a:lstStyle/>
          <a:p>
            <a:r>
              <a:rPr lang="en-US" sz="2800" dirty="0"/>
              <a:t>Remaining slides are more for help and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05A9-AFE3-4B4A-B691-9675A0B1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Nice introduction showing various command with a small dataset we can use: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https://www.bmc.com/blogs/hadoop-apache-pig/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Article with a link to real data and commands, we will try it after we run some simple scripts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https://www.guru99.com/introduction-to-pig-and-hive.html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Another reference site: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https://www.tutorialspoint.com/apache_pig/index.htm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8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FOREACH</a:t>
            </a:r>
          </a:p>
          <a:p>
            <a:r>
              <a:rPr lang="en-US" dirty="0"/>
              <a:t>The FOREACH operator allows you to create a new relation through projection. </a:t>
            </a:r>
          </a:p>
          <a:p>
            <a:r>
              <a:rPr lang="en-US" dirty="0"/>
              <a:t>This new relation may have fewer fields or more fields than the original relation. </a:t>
            </a:r>
          </a:p>
          <a:p>
            <a:r>
              <a:rPr lang="en-US" dirty="0"/>
              <a:t>There are two formats for this operator, one that works with a block and one that works with a nested block.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FOREACH with an outer bag </a:t>
            </a:r>
          </a:p>
          <a:p>
            <a:r>
              <a:rPr lang="en-US" dirty="0"/>
              <a:t>Assume that we have a relation x that has three fields x1, x2, and x3. </a:t>
            </a:r>
          </a:p>
          <a:p>
            <a:r>
              <a:rPr lang="en-US" dirty="0"/>
              <a:t>Also a dump of x shows (1,2,3) (4,5,6) (7,8,9) (4,3,2).</a:t>
            </a:r>
          </a:p>
          <a:p>
            <a:r>
              <a:rPr lang="en-US" dirty="0"/>
              <a:t>Executing </a:t>
            </a:r>
          </a:p>
          <a:p>
            <a:r>
              <a:rPr lang="en-US" dirty="0"/>
              <a:t>out = foreach x generate x1, x2, x2 + x3 as f1:int; </a:t>
            </a:r>
          </a:p>
          <a:p>
            <a:r>
              <a:rPr lang="en-US" dirty="0"/>
              <a:t>results in a new relation, out, that will have three fields x1, x2, and f1. </a:t>
            </a:r>
          </a:p>
          <a:p>
            <a:r>
              <a:rPr lang="en-US" dirty="0"/>
              <a:t>Dumping out will show</a:t>
            </a:r>
          </a:p>
          <a:p>
            <a:r>
              <a:rPr lang="en-US" dirty="0"/>
              <a:t>(1,2,5) (4,5,10) (7,8,16) (4,3,5) </a:t>
            </a:r>
          </a:p>
          <a:p>
            <a:r>
              <a:rPr lang="en-US" dirty="0"/>
              <a:t>Understand that the FOREACH operator is just iterating over each field in the tuple. </a:t>
            </a:r>
          </a:p>
          <a:p>
            <a:r>
              <a:rPr lang="en-US" dirty="0"/>
              <a:t>The current iterated field does not have to participate in the output. </a:t>
            </a:r>
          </a:p>
          <a:p>
            <a:r>
              <a:rPr lang="en-US" dirty="0"/>
              <a:t>Assuming the same three fields for relation x, this statement is valid.</a:t>
            </a:r>
          </a:p>
          <a:p>
            <a:r>
              <a:rPr lang="en-US" dirty="0"/>
              <a:t>Out = foreach x generate x2, x1, x2 + x1 as f1:int;</a:t>
            </a:r>
          </a:p>
          <a:p>
            <a:r>
              <a:rPr lang="en-US" dirty="0"/>
              <a:t>X3 was never referenced and that is valid.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2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3"/>
            <a:ext cx="8229600" cy="6374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FOREACH with a grouped relation</a:t>
            </a:r>
          </a:p>
          <a:p>
            <a:r>
              <a:rPr lang="en-US" sz="1600" dirty="0"/>
              <a:t>Assume a relation, </a:t>
            </a: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, with three fields f1, f2, and f3. Dumping </a:t>
            </a: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shows</a:t>
            </a:r>
          </a:p>
          <a:p>
            <a:r>
              <a:rPr lang="en-US" sz="1600" dirty="0"/>
              <a:t>(1,2,3) (4,5,6) (7,8,9) (4,3,2) </a:t>
            </a:r>
          </a:p>
          <a:p>
            <a:r>
              <a:rPr lang="en-US" sz="1600" dirty="0"/>
              <a:t>Now we execute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= group </a:t>
            </a: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 by f1; </a:t>
            </a:r>
          </a:p>
          <a:p>
            <a:r>
              <a:rPr lang="en-US" sz="1600" dirty="0"/>
              <a:t>If we then dump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, we get (1, {(1,2,3)}) (4,{(4,5,6),(4,3,2)}) (7,{(7,8,9)})</a:t>
            </a:r>
          </a:p>
          <a:p>
            <a:r>
              <a:rPr lang="en-US" sz="1600" dirty="0"/>
              <a:t>Remember that the schema for relation y contains two fields. </a:t>
            </a:r>
          </a:p>
          <a:p>
            <a:r>
              <a:rPr lang="en-US" sz="1600" dirty="0"/>
              <a:t>The name of the first field is </a:t>
            </a:r>
            <a:r>
              <a:rPr lang="en-US" sz="1600" dirty="0">
                <a:solidFill>
                  <a:srgbClr val="00B050"/>
                </a:solidFill>
              </a:rPr>
              <a:t>group</a:t>
            </a:r>
            <a:r>
              <a:rPr lang="en-US" sz="1600" dirty="0"/>
              <a:t>. </a:t>
            </a:r>
          </a:p>
          <a:p>
            <a:r>
              <a:rPr lang="en-US" sz="1600" dirty="0"/>
              <a:t>The second field is the name of the relation that was grouped, in this case it is </a:t>
            </a: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. </a:t>
            </a:r>
          </a:p>
          <a:p>
            <a:r>
              <a:rPr lang="en-US" sz="1600" dirty="0"/>
              <a:t>Now you want to use the FOREACH operator to iterate across the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relation. </a:t>
            </a:r>
          </a:p>
          <a:p>
            <a:r>
              <a:rPr lang="en-US" sz="1600" dirty="0"/>
              <a:t>But how do you access the fields of the second field in relation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? </a:t>
            </a:r>
          </a:p>
          <a:p>
            <a:r>
              <a:rPr lang="en-US" sz="1600" dirty="0"/>
              <a:t>You use a dereference operator. (Kurt thinks dereference means, a value reference from a prior statement,</a:t>
            </a:r>
          </a:p>
          <a:p>
            <a:r>
              <a:rPr lang="en-US" sz="1600" dirty="0"/>
              <a:t>The prior relationships are not replaced, the output of each is still available to use in subsequent statements.)</a:t>
            </a:r>
          </a:p>
          <a:p>
            <a:r>
              <a:rPr lang="en-US" sz="1600" dirty="0"/>
              <a:t>If you executed this </a:t>
            </a:r>
          </a:p>
          <a:p>
            <a:r>
              <a:rPr lang="en-US" sz="1600" dirty="0"/>
              <a:t>z = foreach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generate </a:t>
            </a:r>
            <a:r>
              <a:rPr lang="en-US" sz="1600" dirty="0">
                <a:solidFill>
                  <a:srgbClr val="00B050"/>
                </a:solidFill>
              </a:rPr>
              <a:t>group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.f2, </a:t>
            </a:r>
            <a:r>
              <a:rPr lang="en-US" sz="1600" dirty="0">
                <a:solidFill>
                  <a:srgbClr val="FF0000"/>
                </a:solidFill>
              </a:rPr>
              <a:t>data</a:t>
            </a:r>
            <a:r>
              <a:rPr lang="en-US" sz="1600" dirty="0"/>
              <a:t>.f3; </a:t>
            </a:r>
          </a:p>
          <a:p>
            <a:r>
              <a:rPr lang="en-US" sz="1600" dirty="0"/>
              <a:t>you would get </a:t>
            </a:r>
          </a:p>
          <a:p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, {(2)},{(3)}) (</a:t>
            </a:r>
            <a:r>
              <a:rPr lang="en-US" sz="1600" dirty="0">
                <a:solidFill>
                  <a:srgbClr val="00B050"/>
                </a:solidFill>
              </a:rPr>
              <a:t>4</a:t>
            </a:r>
            <a:r>
              <a:rPr lang="en-US" sz="1600" dirty="0"/>
              <a:t>,{(5),(3},{(6),(2)}) (</a:t>
            </a:r>
            <a:r>
              <a:rPr lang="en-US" sz="1600" dirty="0">
                <a:solidFill>
                  <a:srgbClr val="00B050"/>
                </a:solidFill>
              </a:rPr>
              <a:t>7</a:t>
            </a:r>
            <a:r>
              <a:rPr lang="en-US" sz="1600" dirty="0"/>
              <a:t>,{(8)},{(9)})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8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3"/>
            <a:ext cx="8229600" cy="6374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FOREACH with a nested block </a:t>
            </a:r>
          </a:p>
          <a:p>
            <a:r>
              <a:rPr lang="en-US" sz="1600" dirty="0"/>
              <a:t>The FOREACH operator can work with a nested block however you are limited to these operators within the nested block, DISTINCT, FILTER, LIMIT, and ORDER BY. </a:t>
            </a:r>
          </a:p>
          <a:p>
            <a:r>
              <a:rPr lang="en-US" sz="1600" dirty="0"/>
              <a:t>FOREACH with a nested block – example</a:t>
            </a:r>
          </a:p>
          <a:p>
            <a:pPr lvl="1"/>
            <a:r>
              <a:rPr lang="en-US" sz="1600" dirty="0"/>
              <a:t>Assume that you have the same data for relation data that you had in the previous example and that you have the same y relation created with y = group data by f1; </a:t>
            </a:r>
          </a:p>
          <a:p>
            <a:r>
              <a:rPr lang="en-US" sz="1600" dirty="0"/>
              <a:t>The resulting data would still be (1, {(1,2,3)}) (4,{(4,5,6),(4,3,2)}) (7,{(7,8,9)})</a:t>
            </a:r>
          </a:p>
          <a:p>
            <a:r>
              <a:rPr lang="en-US" sz="1600" dirty="0"/>
              <a:t>Next you will create a new relation, z, by executing the following: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z = foreach y {</a:t>
            </a:r>
            <a:r>
              <a:rPr lang="en-US" sz="1600" dirty="0" err="1">
                <a:solidFill>
                  <a:srgbClr val="0070C0"/>
                </a:solidFill>
              </a:rPr>
              <a:t>fdata</a:t>
            </a:r>
            <a:r>
              <a:rPr lang="en-US" sz="1600" dirty="0">
                <a:solidFill>
                  <a:srgbClr val="0070C0"/>
                </a:solidFill>
              </a:rPr>
              <a:t> = filter data by f1 &lt; 5;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</a:t>
            </a:r>
            <a:r>
              <a:rPr lang="en-US" sz="1600" dirty="0" err="1">
                <a:solidFill>
                  <a:srgbClr val="0070C0"/>
                </a:solidFill>
              </a:rPr>
              <a:t>pdata</a:t>
            </a:r>
            <a:r>
              <a:rPr lang="en-US" sz="1600" dirty="0">
                <a:solidFill>
                  <a:srgbClr val="0070C0"/>
                </a:solidFill>
              </a:rPr>
              <a:t> = fdata.f1; generate group, COUNT(</a:t>
            </a:r>
            <a:r>
              <a:rPr lang="en-US" sz="1600" dirty="0" err="1">
                <a:solidFill>
                  <a:srgbClr val="0070C0"/>
                </a:solidFill>
              </a:rPr>
              <a:t>pdata</a:t>
            </a:r>
            <a:r>
              <a:rPr lang="en-US" sz="1600" dirty="0">
                <a:solidFill>
                  <a:srgbClr val="0070C0"/>
                </a:solidFill>
              </a:rPr>
              <a:t>);};</a:t>
            </a:r>
          </a:p>
          <a:p>
            <a:r>
              <a:rPr lang="en-US" sz="1600" dirty="0"/>
              <a:t>The statements between the { and } is the nested block. </a:t>
            </a:r>
          </a:p>
          <a:p>
            <a:r>
              <a:rPr lang="en-US" sz="1600" dirty="0"/>
              <a:t>In this nested block you are able to further manipulate your data. </a:t>
            </a:r>
          </a:p>
          <a:p>
            <a:r>
              <a:rPr lang="en-US" sz="1600" dirty="0"/>
              <a:t>The result would be (1,1) (4,2) (7,0)</a:t>
            </a:r>
          </a:p>
          <a:p>
            <a:r>
              <a:rPr lang="en-US" sz="1600" dirty="0"/>
              <a:t>The tuple where group is equal to 7 is the only group where the value of f1 is not less than 5. </a:t>
            </a:r>
          </a:p>
          <a:p>
            <a:r>
              <a:rPr lang="en-US" sz="1600" dirty="0"/>
              <a:t>The tuple with a group equal to 1 only has one tuple where the value of f1 in that tuple is less than 5. </a:t>
            </a:r>
          </a:p>
          <a:p>
            <a:r>
              <a:rPr lang="en-US" sz="1600" dirty="0"/>
              <a:t>The tuple with a group equal to 4 has two tuples that meets the criterial.</a:t>
            </a:r>
          </a:p>
        </p:txBody>
      </p:sp>
    </p:spTree>
    <p:extLst>
      <p:ext uri="{BB962C8B-B14F-4D97-AF65-F5344CB8AC3E}">
        <p14:creationId xmlns:p14="http://schemas.microsoft.com/office/powerpoint/2010/main" val="278765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384"/>
            <a:ext cx="8229600" cy="5838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COGROUP </a:t>
            </a:r>
          </a:p>
          <a:p>
            <a:r>
              <a:rPr lang="en-US" sz="1800" dirty="0"/>
              <a:t>The GROUP and COGROUP operators are actually the same operator but, by convention, the COGROUP operator is used when grouping multiple relations at the same time. </a:t>
            </a:r>
          </a:p>
          <a:p>
            <a:pPr marL="0" indent="0">
              <a:buNone/>
            </a:pPr>
            <a:r>
              <a:rPr lang="en-US" sz="1800" dirty="0"/>
              <a:t>COGROUP example </a:t>
            </a:r>
          </a:p>
          <a:p>
            <a:r>
              <a:rPr lang="en-US" sz="1800" dirty="0"/>
              <a:t>Assume a relation, </a:t>
            </a:r>
            <a:r>
              <a:rPr lang="en-US" sz="1800" dirty="0" err="1"/>
              <a:t>emp</a:t>
            </a:r>
            <a:r>
              <a:rPr lang="en-US" sz="1800" dirty="0"/>
              <a:t>, with three fields, id, </a:t>
            </a:r>
            <a:r>
              <a:rPr lang="en-US" sz="1800" dirty="0" err="1"/>
              <a:t>dept</a:t>
            </a:r>
            <a:r>
              <a:rPr lang="en-US" sz="1800" dirty="0"/>
              <a:t>, income. </a:t>
            </a:r>
          </a:p>
          <a:p>
            <a:r>
              <a:rPr lang="en-US" sz="1800" dirty="0"/>
              <a:t>And a second relation, </a:t>
            </a:r>
            <a:r>
              <a:rPr lang="en-US" sz="1800" dirty="0" err="1"/>
              <a:t>dept</a:t>
            </a:r>
            <a:r>
              <a:rPr lang="en-US" sz="1800" dirty="0"/>
              <a:t>, with two fields, did and name.</a:t>
            </a:r>
          </a:p>
          <a:p>
            <a:r>
              <a:rPr lang="en-US" sz="1800" dirty="0"/>
              <a:t>I am only going to refer to a subset of the data in the example on the visual.</a:t>
            </a:r>
          </a:p>
          <a:p>
            <a:r>
              <a:rPr lang="en-US" sz="1800" dirty="0" err="1"/>
              <a:t>emp</a:t>
            </a:r>
            <a:r>
              <a:rPr lang="en-US" sz="1800" dirty="0"/>
              <a:t> has this data: (1,1,12000) (2,1,13000) (3,2,15000)</a:t>
            </a:r>
          </a:p>
          <a:p>
            <a:r>
              <a:rPr lang="en-US" sz="1800" dirty="0" err="1"/>
              <a:t>dept</a:t>
            </a:r>
            <a:r>
              <a:rPr lang="en-US" sz="1800" dirty="0"/>
              <a:t> has (1, development) (2,marketing) </a:t>
            </a:r>
          </a:p>
          <a:p>
            <a:r>
              <a:rPr lang="en-US" sz="1800" dirty="0"/>
              <a:t>Executing x = </a:t>
            </a:r>
            <a:r>
              <a:rPr lang="en-US" sz="1800" dirty="0" err="1"/>
              <a:t>cogroup</a:t>
            </a:r>
            <a:r>
              <a:rPr lang="en-US" sz="1800" dirty="0"/>
              <a:t> </a:t>
            </a:r>
            <a:r>
              <a:rPr lang="en-US" sz="1800" dirty="0" err="1"/>
              <a:t>emp</a:t>
            </a:r>
            <a:r>
              <a:rPr lang="en-US" sz="1800" dirty="0"/>
              <a:t> by </a:t>
            </a:r>
            <a:r>
              <a:rPr lang="en-US" sz="1800" dirty="0" err="1"/>
              <a:t>dept</a:t>
            </a:r>
            <a:r>
              <a:rPr lang="en-US" sz="1800" dirty="0"/>
              <a:t> and </a:t>
            </a:r>
            <a:r>
              <a:rPr lang="en-US" sz="1800" dirty="0" err="1"/>
              <a:t>dept</a:t>
            </a:r>
            <a:r>
              <a:rPr lang="en-US" sz="1800" dirty="0"/>
              <a:t> by did; would produce </a:t>
            </a:r>
          </a:p>
          <a:p>
            <a:r>
              <a:rPr lang="en-US" sz="1800" dirty="0"/>
              <a:t>(1,{(1,1,12000),(2,1,13000),(1,development)})</a:t>
            </a:r>
          </a:p>
          <a:p>
            <a:r>
              <a:rPr lang="en-US" sz="1800" dirty="0"/>
              <a:t>A second tuple would have a value of</a:t>
            </a:r>
          </a:p>
          <a:p>
            <a:r>
              <a:rPr lang="en-US" sz="1800" dirty="0"/>
              <a:t>(2,{(3,2,15000),(2,marketing)}) </a:t>
            </a:r>
          </a:p>
          <a:p>
            <a:endParaRPr lang="en-US" sz="18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12558" y="2126512"/>
            <a:ext cx="2232837" cy="77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04167" y="2133600"/>
            <a:ext cx="1155405" cy="75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174512" y="2126512"/>
            <a:ext cx="70883" cy="77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545265" y="3118884"/>
            <a:ext cx="1403498" cy="77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636874" y="3104707"/>
            <a:ext cx="1410586" cy="77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45265" y="3118884"/>
            <a:ext cx="3629247" cy="14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2595" y="3452037"/>
            <a:ext cx="1644503" cy="4323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466753" y="3452037"/>
            <a:ext cx="1070345" cy="10916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95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2675</TotalTime>
  <Words>2535</Words>
  <Application>Microsoft Office PowerPoint</Application>
  <PresentationFormat>On-screen Show (4:3)</PresentationFormat>
  <Paragraphs>306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https://bigdatauniversity.com/courses/introduction-to-pig/</vt:lpstr>
      <vt:lpstr>Examples </vt:lpstr>
      <vt:lpstr>Another example</vt:lpstr>
      <vt:lpstr>PowerPoint Presentation</vt:lpstr>
      <vt:lpstr>Remaining slides are more for help and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Tuple, bag, and map functions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40</cp:revision>
  <dcterms:created xsi:type="dcterms:W3CDTF">2018-01-09T19:24:15Z</dcterms:created>
  <dcterms:modified xsi:type="dcterms:W3CDTF">2020-04-19T23:17:43Z</dcterms:modified>
</cp:coreProperties>
</file>