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97" r:id="rId7"/>
    <p:sldId id="298" r:id="rId8"/>
    <p:sldId id="299" r:id="rId9"/>
    <p:sldId id="276" r:id="rId10"/>
    <p:sldId id="283" r:id="rId11"/>
    <p:sldId id="296" r:id="rId12"/>
    <p:sldId id="295" r:id="rId13"/>
    <p:sldId id="277" r:id="rId14"/>
    <p:sldId id="278" r:id="rId15"/>
    <p:sldId id="279" r:id="rId16"/>
    <p:sldId id="280" r:id="rId17"/>
    <p:sldId id="281" r:id="rId18"/>
    <p:sldId id="285" r:id="rId19"/>
    <p:sldId id="287" r:id="rId20"/>
    <p:sldId id="288" r:id="rId21"/>
    <p:sldId id="289" r:id="rId22"/>
    <p:sldId id="290" r:id="rId23"/>
    <p:sldId id="292" r:id="rId24"/>
    <p:sldId id="293" r:id="rId25"/>
    <p:sldId id="2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2" d="100"/>
          <a:sy n="142" d="100"/>
        </p:scale>
        <p:origin x="47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56231-5579-4818-A61D-508BE8E138E9}"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8475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56231-5579-4818-A61D-508BE8E138E9}"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112583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56231-5579-4818-A61D-508BE8E138E9}"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201111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056231-5579-4818-A61D-508BE8E138E9}"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360409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56231-5579-4818-A61D-508BE8E138E9}"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415208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056231-5579-4818-A61D-508BE8E138E9}"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21807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056231-5579-4818-A61D-508BE8E138E9}"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42325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056231-5579-4818-A61D-508BE8E138E9}"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31200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56231-5579-4818-A61D-508BE8E138E9}"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75618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056231-5579-4818-A61D-508BE8E138E9}"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30744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056231-5579-4818-A61D-508BE8E138E9}"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D914E-4BF5-4836-BB20-CE90AB0CBF7C}" type="slidenum">
              <a:rPr lang="en-US" smtClean="0"/>
              <a:t>‹#›</a:t>
            </a:fld>
            <a:endParaRPr lang="en-US"/>
          </a:p>
        </p:txBody>
      </p:sp>
    </p:spTree>
    <p:extLst>
      <p:ext uri="{BB962C8B-B14F-4D97-AF65-F5344CB8AC3E}">
        <p14:creationId xmlns:p14="http://schemas.microsoft.com/office/powerpoint/2010/main" val="77756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56231-5579-4818-A61D-508BE8E138E9}" type="datetimeFigureOut">
              <a:rPr lang="en-US" smtClean="0"/>
              <a:t>4/28/2020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D914E-4BF5-4836-BB20-CE90AB0CBF7C}" type="slidenum">
              <a:rPr lang="en-US" smtClean="0"/>
              <a:t>‹#›</a:t>
            </a:fld>
            <a:endParaRPr lang="en-US"/>
          </a:p>
        </p:txBody>
      </p:sp>
    </p:spTree>
    <p:extLst>
      <p:ext uri="{BB962C8B-B14F-4D97-AF65-F5344CB8AC3E}">
        <p14:creationId xmlns:p14="http://schemas.microsoft.com/office/powerpoint/2010/main" val="120305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ASP.NET API</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397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Examining the Sample </a:t>
            </a:r>
            <a:r>
              <a:rPr lang="en-US" sz="3200" dirty="0" err="1"/>
              <a:t>ValuesController</a:t>
            </a:r>
            <a:endParaRPr lang="en-US" sz="3200" dirty="0"/>
          </a:p>
        </p:txBody>
      </p:sp>
      <p:sp>
        <p:nvSpPr>
          <p:cNvPr id="3" name="Content Placeholder 2"/>
          <p:cNvSpPr>
            <a:spLocks noGrp="1"/>
          </p:cNvSpPr>
          <p:nvPr>
            <p:ph idx="1"/>
          </p:nvPr>
        </p:nvSpPr>
        <p:spPr>
          <a:xfrm>
            <a:off x="457200" y="1066800"/>
            <a:ext cx="8229600" cy="5334000"/>
          </a:xfrm>
        </p:spPr>
        <p:txBody>
          <a:bodyPr>
            <a:normAutofit/>
          </a:bodyPr>
          <a:lstStyle/>
          <a:p>
            <a:r>
              <a:rPr lang="en-US" sz="2000" dirty="0"/>
              <a:t>Notice that the methods in the controller return raw objects rather than views (or other action results). Instead of returning views composed of HTML, the objects that API controllers return are </a:t>
            </a:r>
            <a:r>
              <a:rPr lang="en-US" sz="2000" b="1" i="1" dirty="0"/>
              <a:t>transformed into the best matched format that the request asked for. </a:t>
            </a:r>
          </a:p>
          <a:p>
            <a:endParaRPr lang="en-US" sz="2000" b="1" i="1" dirty="0"/>
          </a:p>
          <a:p>
            <a:r>
              <a:rPr lang="en-US" sz="2000" dirty="0"/>
              <a:t>Also different is the dispatching differences between MVC and Web API. Whereas MVC controllers always dispatch to actions by name, Web API controllers by default dispatch to actions by </a:t>
            </a:r>
            <a:r>
              <a:rPr lang="en-US" sz="2000" b="1" dirty="0"/>
              <a:t>HTTP verb. </a:t>
            </a:r>
          </a:p>
          <a:p>
            <a:endParaRPr lang="en-US" sz="2000" b="1" dirty="0"/>
          </a:p>
          <a:p>
            <a:r>
              <a:rPr lang="en-US" sz="2000" dirty="0"/>
              <a:t>Although you can use verb override attributes such as [</a:t>
            </a:r>
            <a:r>
              <a:rPr lang="en-US" sz="2000" dirty="0" err="1"/>
              <a:t>HttpGet</a:t>
            </a:r>
            <a:r>
              <a:rPr lang="en-US" sz="2000" dirty="0"/>
              <a:t>] or [</a:t>
            </a:r>
            <a:r>
              <a:rPr lang="en-US" sz="2000" dirty="0" err="1"/>
              <a:t>HttpPost</a:t>
            </a:r>
            <a:r>
              <a:rPr lang="en-US" sz="2000" dirty="0"/>
              <a:t>], most of your verb-based actions will probably follow the </a:t>
            </a:r>
            <a:r>
              <a:rPr lang="en-US" sz="2000" b="1" dirty="0"/>
              <a:t>pattern of starting the action name with the verb name</a:t>
            </a:r>
            <a:r>
              <a:rPr lang="en-US" sz="2000" dirty="0"/>
              <a:t>. </a:t>
            </a:r>
          </a:p>
          <a:p>
            <a:pPr lvl="1"/>
            <a:r>
              <a:rPr lang="en-US" sz="2000" dirty="0"/>
              <a:t>The action methods in the sample controller are named directly after the verb, but they could also have just started with the verb name (meaning Get and </a:t>
            </a:r>
            <a:r>
              <a:rPr lang="en-US" sz="2000" dirty="0" err="1"/>
              <a:t>GetValues</a:t>
            </a:r>
            <a:r>
              <a:rPr lang="en-US" sz="2000" dirty="0"/>
              <a:t> are both reachable with the GET verb).</a:t>
            </a:r>
          </a:p>
        </p:txBody>
      </p:sp>
    </p:spTree>
    <p:extLst>
      <p:ext uri="{BB962C8B-B14F-4D97-AF65-F5344CB8AC3E}">
        <p14:creationId xmlns:p14="http://schemas.microsoft.com/office/powerpoint/2010/main" val="62191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to a Get</a:t>
            </a:r>
          </a:p>
        </p:txBody>
      </p:sp>
      <p:sp>
        <p:nvSpPr>
          <p:cNvPr id="3" name="Content Placeholder 2"/>
          <p:cNvSpPr>
            <a:spLocks noGrp="1"/>
          </p:cNvSpPr>
          <p:nvPr>
            <p:ph idx="1"/>
          </p:nvPr>
        </p:nvSpPr>
        <p:spPr/>
        <p:txBody>
          <a:bodyPr>
            <a:normAutofit/>
          </a:bodyPr>
          <a:lstStyle/>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IHttpActionResult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GetProduct</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id)</a:t>
            </a:r>
            <a:r>
              <a:rPr lang="en-US" sz="2000" dirty="0">
                <a:solidFill>
                  <a:srgbClr val="008000"/>
                </a:solidFill>
                <a:highlight>
                  <a:srgbClr val="FFFFFF"/>
                </a:highlight>
                <a:latin typeface="Consolas" panose="020B0609020204030204" pitchFamily="49" charset="0"/>
              </a:rPr>
              <a:t> // works</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a:t>
            </a:r>
            <a:endParaRPr lang="en-US" sz="2000" dirty="0"/>
          </a:p>
          <a:p>
            <a:pPr marL="0" indent="0">
              <a:buNone/>
            </a:pP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IHttpActionResult</a:t>
            </a:r>
            <a:r>
              <a:rPr lang="en-US" sz="2000" dirty="0">
                <a:solidFill>
                  <a:srgbClr val="000000"/>
                </a:solidFill>
                <a:highlight>
                  <a:srgbClr val="FFFFFF"/>
                </a:highlight>
                <a:latin typeface="Consolas" panose="020B0609020204030204" pitchFamily="49" charset="0"/>
              </a:rPr>
              <a:t> Product(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id)</a:t>
            </a:r>
            <a:r>
              <a:rPr lang="en-US" sz="2000" dirty="0">
                <a:solidFill>
                  <a:srgbClr val="008000"/>
                </a:solidFill>
                <a:highlight>
                  <a:srgbClr val="FFFFFF"/>
                </a:highlight>
                <a:latin typeface="Consolas" panose="020B0609020204030204" pitchFamily="49" charset="0"/>
              </a:rPr>
              <a:t> // does not work</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a:t>
            </a:r>
            <a:endParaRPr lang="en-US" sz="2000" dirty="0"/>
          </a:p>
          <a:p>
            <a:pPr marL="0" indent="0">
              <a:buNone/>
            </a:pP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a:t>
            </a:r>
            <a:r>
              <a:rPr lang="en-US" sz="2000" dirty="0" err="1">
                <a:solidFill>
                  <a:srgbClr val="2B91AF"/>
                </a:solidFill>
                <a:highlight>
                  <a:srgbClr val="FFFFFF"/>
                </a:highlight>
                <a:latin typeface="Consolas" panose="020B0609020204030204" pitchFamily="49" charset="0"/>
              </a:rPr>
              <a:t>HttpGet</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IHttpActionResult</a:t>
            </a:r>
            <a:r>
              <a:rPr lang="en-US" sz="2000" dirty="0">
                <a:solidFill>
                  <a:srgbClr val="000000"/>
                </a:solidFill>
                <a:highlight>
                  <a:srgbClr val="FFFFFF"/>
                </a:highlight>
                <a:latin typeface="Consolas" panose="020B0609020204030204" pitchFamily="49" charset="0"/>
              </a:rPr>
              <a:t> Product(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id) </a:t>
            </a:r>
            <a:r>
              <a:rPr lang="en-US" sz="2000" dirty="0">
                <a:solidFill>
                  <a:srgbClr val="008000"/>
                </a:solidFill>
                <a:highlight>
                  <a:srgbClr val="FFFFFF"/>
                </a:highlight>
                <a:latin typeface="Consolas" panose="020B0609020204030204" pitchFamily="49" charset="0"/>
              </a:rPr>
              <a:t>// works</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378119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Examining the Sample </a:t>
            </a:r>
            <a:r>
              <a:rPr lang="en-US" sz="3200" dirty="0" err="1"/>
              <a:t>ValuesController</a:t>
            </a:r>
            <a:endParaRPr lang="en-US" sz="3200" dirty="0"/>
          </a:p>
        </p:txBody>
      </p:sp>
      <p:sp>
        <p:nvSpPr>
          <p:cNvPr id="3" name="Content Placeholder 2"/>
          <p:cNvSpPr>
            <a:spLocks noGrp="1"/>
          </p:cNvSpPr>
          <p:nvPr>
            <p:ph idx="1"/>
          </p:nvPr>
        </p:nvSpPr>
        <p:spPr>
          <a:xfrm>
            <a:off x="457200" y="1066800"/>
            <a:ext cx="8229600" cy="5334000"/>
          </a:xfrm>
        </p:spPr>
        <p:txBody>
          <a:bodyPr>
            <a:normAutofit/>
          </a:bodyPr>
          <a:lstStyle/>
          <a:p>
            <a:r>
              <a:rPr lang="en-US" sz="2400" dirty="0"/>
              <a:t>It’s also worth noting that </a:t>
            </a:r>
            <a:r>
              <a:rPr lang="en-US" sz="2400" dirty="0" err="1"/>
              <a:t>ApiController</a:t>
            </a:r>
            <a:r>
              <a:rPr lang="en-US" sz="2400" dirty="0"/>
              <a:t> is defined in the namespace </a:t>
            </a:r>
            <a:r>
              <a:rPr lang="en-US" sz="2400" dirty="0" err="1"/>
              <a:t>System.Web.Http</a:t>
            </a:r>
            <a:r>
              <a:rPr lang="en-US" sz="2400" dirty="0"/>
              <a:t> and not in </a:t>
            </a:r>
            <a:r>
              <a:rPr lang="en-US" sz="2400" dirty="0" err="1"/>
              <a:t>System.Web.Mvc</a:t>
            </a:r>
            <a:r>
              <a:rPr lang="en-US" sz="2400" dirty="0"/>
              <a:t> where Controller is defined. </a:t>
            </a:r>
          </a:p>
          <a:p>
            <a:r>
              <a:rPr lang="en-US" sz="2400" dirty="0"/>
              <a:t>When we discuss self-hosting later, the reason for this will be clearer, but basically, you can host a Web API controller in several different types of hosts.</a:t>
            </a:r>
          </a:p>
        </p:txBody>
      </p:sp>
    </p:spTree>
    <p:extLst>
      <p:ext uri="{BB962C8B-B14F-4D97-AF65-F5344CB8AC3E}">
        <p14:creationId xmlns:p14="http://schemas.microsoft.com/office/powerpoint/2010/main" val="172668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a:t>Web API controllers are asynchronous by design</a:t>
            </a:r>
          </a:p>
        </p:txBody>
      </p:sp>
      <p:sp>
        <p:nvSpPr>
          <p:cNvPr id="3" name="Content Placeholder 2"/>
          <p:cNvSpPr>
            <a:spLocks noGrp="1"/>
          </p:cNvSpPr>
          <p:nvPr>
            <p:ph idx="1"/>
          </p:nvPr>
        </p:nvSpPr>
        <p:spPr>
          <a:xfrm>
            <a:off x="457200" y="1295400"/>
            <a:ext cx="8229600" cy="5181600"/>
          </a:xfrm>
        </p:spPr>
        <p:txBody>
          <a:bodyPr>
            <a:normAutofit/>
          </a:bodyPr>
          <a:lstStyle/>
          <a:p>
            <a:r>
              <a:rPr lang="en-US" sz="2400" dirty="0"/>
              <a:t>The </a:t>
            </a:r>
            <a:r>
              <a:rPr lang="en-US" sz="2400" dirty="0" err="1"/>
              <a:t>HttpRequestMessage</a:t>
            </a:r>
            <a:r>
              <a:rPr lang="en-US" sz="2400" dirty="0"/>
              <a:t> and </a:t>
            </a:r>
            <a:r>
              <a:rPr lang="en-US" sz="2400" dirty="0" err="1"/>
              <a:t>HttpResponseMessage</a:t>
            </a:r>
            <a:r>
              <a:rPr lang="en-US" sz="2400" dirty="0"/>
              <a:t> classes form the basis of the HTTP support in </a:t>
            </a:r>
            <a:r>
              <a:rPr lang="en-US" sz="2400" dirty="0" err="1"/>
              <a:t>System.Net.Http</a:t>
            </a:r>
            <a:r>
              <a:rPr lang="en-US" sz="2400" dirty="0"/>
              <a:t>. </a:t>
            </a:r>
          </a:p>
          <a:p>
            <a:r>
              <a:rPr lang="en-US" sz="2400" dirty="0"/>
              <a:t>The design of these classes have handlers in this stack are given a request message and expected to return a response message. </a:t>
            </a:r>
          </a:p>
          <a:p>
            <a:r>
              <a:rPr lang="en-US" sz="2400" dirty="0"/>
              <a:t>This also means that rather than writing directly to a response stream, the developer instead returns an object that describes the response (and can later render it when needed).</a:t>
            </a:r>
          </a:p>
        </p:txBody>
      </p:sp>
    </p:spTree>
    <p:extLst>
      <p:ext uri="{BB962C8B-B14F-4D97-AF65-F5344CB8AC3E}">
        <p14:creationId xmlns:p14="http://schemas.microsoft.com/office/powerpoint/2010/main" val="322798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600" dirty="0"/>
              <a:t>Incoming Action Parameters</a:t>
            </a:r>
          </a:p>
        </p:txBody>
      </p:sp>
      <p:sp>
        <p:nvSpPr>
          <p:cNvPr id="3" name="Content Placeholder 2"/>
          <p:cNvSpPr>
            <a:spLocks noGrp="1"/>
          </p:cNvSpPr>
          <p:nvPr>
            <p:ph idx="1"/>
          </p:nvPr>
        </p:nvSpPr>
        <p:spPr>
          <a:xfrm>
            <a:off x="533400" y="1143000"/>
            <a:ext cx="8229600" cy="5181600"/>
          </a:xfrm>
        </p:spPr>
        <p:txBody>
          <a:bodyPr>
            <a:noAutofit/>
          </a:bodyPr>
          <a:lstStyle/>
          <a:p>
            <a:r>
              <a:rPr lang="en-US" sz="2000" dirty="0"/>
              <a:t>To accept incoming values from the request, you can put parameters on your action and the Web API framework will automatically provide values for those action parameters.</a:t>
            </a:r>
          </a:p>
          <a:p>
            <a:r>
              <a:rPr lang="en-US" sz="2000" dirty="0"/>
              <a:t>There is a strong line drawn between values from the HTTP body and values taken from the URI.</a:t>
            </a:r>
          </a:p>
          <a:p>
            <a:r>
              <a:rPr lang="en-US" sz="2000" dirty="0"/>
              <a:t>By default, Web API will assume that </a:t>
            </a:r>
          </a:p>
          <a:p>
            <a:pPr lvl="1"/>
            <a:r>
              <a:rPr lang="en-US" sz="2000" dirty="0"/>
              <a:t>parameters that are simple types (that is, the intrinsic types, strings, dates, times, and anything with a type converter from strings) are taken from URI values, and are handled by a model binding system.</a:t>
            </a:r>
          </a:p>
          <a:p>
            <a:pPr lvl="1"/>
            <a:r>
              <a:rPr lang="en-US" sz="2000" dirty="0"/>
              <a:t>and complex types (everything else) are taken from the body, and, only a single value can come from the body, and that value must represent the entirety of the body.  Incoming (and outgoing bodies), are handled by a concept called formatters. </a:t>
            </a:r>
          </a:p>
        </p:txBody>
      </p:sp>
    </p:spTree>
    <p:extLst>
      <p:ext uri="{BB962C8B-B14F-4D97-AF65-F5344CB8AC3E}">
        <p14:creationId xmlns:p14="http://schemas.microsoft.com/office/powerpoint/2010/main" val="13213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a:t>Action Return Values, Errors, and Asynchrony</a:t>
            </a:r>
          </a:p>
        </p:txBody>
      </p:sp>
      <p:sp>
        <p:nvSpPr>
          <p:cNvPr id="3" name="Content Placeholder 2"/>
          <p:cNvSpPr>
            <a:spLocks noGrp="1"/>
          </p:cNvSpPr>
          <p:nvPr>
            <p:ph idx="1"/>
          </p:nvPr>
        </p:nvSpPr>
        <p:spPr>
          <a:xfrm>
            <a:off x="457200" y="1295400"/>
            <a:ext cx="8229600" cy="5181600"/>
          </a:xfrm>
        </p:spPr>
        <p:txBody>
          <a:bodyPr>
            <a:normAutofit fontScale="85000" lnSpcReduction="10000"/>
          </a:bodyPr>
          <a:lstStyle/>
          <a:p>
            <a:r>
              <a:rPr lang="en-US" dirty="0"/>
              <a:t>Web API controllers send values back to the client by way of the return value of the action.</a:t>
            </a:r>
          </a:p>
          <a:p>
            <a:r>
              <a:rPr lang="en-US" dirty="0"/>
              <a:t>Actions in Web API can return an object of type </a:t>
            </a:r>
            <a:r>
              <a:rPr lang="en-US" dirty="0" err="1"/>
              <a:t>HttpResponseMessage</a:t>
            </a:r>
            <a:r>
              <a:rPr lang="en-US" dirty="0"/>
              <a:t> to represent the response to send back to the client. </a:t>
            </a:r>
          </a:p>
          <a:p>
            <a:r>
              <a:rPr lang="en-US" dirty="0"/>
              <a:t>Returning a response object is a fairly low-level operation, so Web API controllers almost always return a raw object value  or an action result (a class that implements </a:t>
            </a:r>
            <a:r>
              <a:rPr lang="en-US" dirty="0" err="1"/>
              <a:t>IHttpActionResult</a:t>
            </a:r>
            <a:r>
              <a:rPr lang="en-US" dirty="0"/>
              <a:t>) instead.</a:t>
            </a:r>
          </a:p>
          <a:p>
            <a:r>
              <a:rPr lang="en-US" dirty="0"/>
              <a:t>When an action returns a raw object, Web API will automatically convert it into a structured response in the desired format (such as JSON or XML) using a feature of Web API called </a:t>
            </a:r>
            <a:r>
              <a:rPr lang="en-US" i="1" dirty="0"/>
              <a:t>Content Negotiation</a:t>
            </a:r>
            <a:r>
              <a:rPr lang="en-US" dirty="0"/>
              <a:t>. </a:t>
            </a:r>
          </a:p>
        </p:txBody>
      </p:sp>
    </p:spTree>
    <p:extLst>
      <p:ext uri="{BB962C8B-B14F-4D97-AF65-F5344CB8AC3E}">
        <p14:creationId xmlns:p14="http://schemas.microsoft.com/office/powerpoint/2010/main" val="138230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What if things don’t go well?</a:t>
            </a:r>
          </a:p>
        </p:txBody>
      </p:sp>
      <p:sp>
        <p:nvSpPr>
          <p:cNvPr id="3" name="Content Placeholder 2"/>
          <p:cNvSpPr>
            <a:spLocks noGrp="1"/>
          </p:cNvSpPr>
          <p:nvPr>
            <p:ph idx="1"/>
          </p:nvPr>
        </p:nvSpPr>
        <p:spPr>
          <a:xfrm>
            <a:off x="457200" y="1295400"/>
            <a:ext cx="8229600" cy="5181600"/>
          </a:xfrm>
        </p:spPr>
        <p:txBody>
          <a:bodyPr>
            <a:normAutofit fontScale="62500" lnSpcReduction="20000"/>
          </a:bodyPr>
          <a:lstStyle/>
          <a:p>
            <a:r>
              <a:rPr lang="en-US" dirty="0"/>
              <a:t>When the signature of your action is strongly tied to the type of the return value that you want to use for success, how can you easily support returning some different representation for errors? </a:t>
            </a:r>
          </a:p>
          <a:p>
            <a:r>
              <a:rPr lang="en-US" dirty="0"/>
              <a:t>If you change the signature of the action to </a:t>
            </a:r>
            <a:r>
              <a:rPr lang="en-US" dirty="0" err="1"/>
              <a:t>HttpResponseMessage</a:t>
            </a:r>
            <a:r>
              <a:rPr lang="en-US" dirty="0"/>
              <a:t>, it complicates the controller action (and unit testing).</a:t>
            </a:r>
          </a:p>
          <a:p>
            <a:r>
              <a:rPr lang="en-US" dirty="0"/>
              <a:t>To solve this dilemma, Web API allows developers to throw </a:t>
            </a:r>
            <a:r>
              <a:rPr lang="en-US" dirty="0" err="1"/>
              <a:t>HttpResponseException</a:t>
            </a:r>
            <a:r>
              <a:rPr lang="en-US" dirty="0"/>
              <a:t> from their actions to indicate that they are returning an </a:t>
            </a:r>
            <a:r>
              <a:rPr lang="en-US" dirty="0" err="1"/>
              <a:t>HttpResponseMessage</a:t>
            </a:r>
            <a:r>
              <a:rPr lang="en-US" dirty="0"/>
              <a:t> rather than successful object data. In this way, actions that have errors can formulate a new response and throw the response exception, and the Web API framework will treat the response as though the action directly returned that response message. </a:t>
            </a:r>
          </a:p>
          <a:p>
            <a:r>
              <a:rPr lang="en-US" dirty="0"/>
              <a:t>Successful responses, then, can continue to return their raw object data and gain the benefits of simpler unit testing.</a:t>
            </a:r>
          </a:p>
          <a:p>
            <a:r>
              <a:rPr lang="en-US" dirty="0"/>
              <a:t>Web API 2 introduced a better solution to this problem: the new action result classes. To return action results, Web API controller actions use a return value type of </a:t>
            </a:r>
            <a:r>
              <a:rPr lang="en-US" dirty="0" err="1"/>
              <a:t>IHttpActionResult</a:t>
            </a:r>
            <a:r>
              <a:rPr lang="en-US" dirty="0"/>
              <a:t>.</a:t>
            </a:r>
          </a:p>
          <a:p>
            <a:r>
              <a:rPr lang="en-US" dirty="0"/>
              <a:t>The </a:t>
            </a:r>
            <a:r>
              <a:rPr lang="en-US" dirty="0" err="1"/>
              <a:t>ApiController</a:t>
            </a:r>
            <a:r>
              <a:rPr lang="en-US" dirty="0"/>
              <a:t> class includes many sets of methods that directly return action results; see next slide for their behavior</a:t>
            </a:r>
          </a:p>
        </p:txBody>
      </p:sp>
    </p:spTree>
    <p:extLst>
      <p:ext uri="{BB962C8B-B14F-4D97-AF65-F5344CB8AC3E}">
        <p14:creationId xmlns:p14="http://schemas.microsoft.com/office/powerpoint/2010/main" val="287259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839200" cy="5562600"/>
          </a:xfrm>
        </p:spPr>
        <p:txBody>
          <a:bodyPr>
            <a:noAutofit/>
          </a:bodyPr>
          <a:lstStyle/>
          <a:p>
            <a:r>
              <a:rPr lang="en-US" sz="1600" dirty="0" err="1"/>
              <a:t>BadRequest</a:t>
            </a:r>
            <a:r>
              <a:rPr lang="en-US" sz="1600" dirty="0"/>
              <a:t>: Returns an HTTP 400 (“Bad Request”). Optionally includes either a message or an automatically formatted error class based on validation errors in a </a:t>
            </a:r>
            <a:r>
              <a:rPr lang="en-US" sz="1600" dirty="0" err="1"/>
              <a:t>ModelStateDictionary</a:t>
            </a:r>
            <a:r>
              <a:rPr lang="en-US" sz="1600" dirty="0"/>
              <a:t>.</a:t>
            </a:r>
          </a:p>
          <a:p>
            <a:r>
              <a:rPr lang="en-US" sz="1600" dirty="0"/>
              <a:t>Conflict: Returns an HTTP 409 (“Conflict”).</a:t>
            </a:r>
          </a:p>
          <a:p>
            <a:r>
              <a:rPr lang="en-US" sz="1600" dirty="0"/>
              <a:t>Content: Returns content (similar to the behavior of an action method that returns a raw object). Content format is automatically negotiated, or optionally the developer can specify the media type formatter and/or the content type of the response. The developer chooses which HTTP status code the response uses.</a:t>
            </a:r>
          </a:p>
          <a:p>
            <a:r>
              <a:rPr lang="en-US" sz="1600" dirty="0"/>
              <a:t>Created: Returns an HTTP 201 (“Created”). The Location header is set to the provided URL location.</a:t>
            </a:r>
          </a:p>
          <a:p>
            <a:r>
              <a:rPr lang="en-US" sz="1600" dirty="0" err="1"/>
              <a:t>CreatedAtRoute</a:t>
            </a:r>
            <a:r>
              <a:rPr lang="en-US" sz="1600" dirty="0"/>
              <a:t>: Returns an HTTP 201 (“Created”). The Location header is set to the URL that is constructed based on the provided route name and route values.</a:t>
            </a:r>
          </a:p>
          <a:p>
            <a:r>
              <a:rPr lang="en-US" sz="1600" dirty="0" err="1"/>
              <a:t>InternalServerError</a:t>
            </a:r>
            <a:r>
              <a:rPr lang="en-US" sz="1600" dirty="0"/>
              <a:t>: Returns an HTTP 500 (“Internal Server Error”). Optionally includes content derived from the provided exception.</a:t>
            </a:r>
          </a:p>
          <a:p>
            <a:r>
              <a:rPr lang="en-US" sz="1600" dirty="0" err="1"/>
              <a:t>Json</a:t>
            </a:r>
            <a:r>
              <a:rPr lang="en-US" sz="1600" dirty="0"/>
              <a:t>: Returns an HTTP 200 (“OK”), with the provided content formatted as JSON. Optionally formats the content with the provided </a:t>
            </a:r>
            <a:r>
              <a:rPr lang="en-US" sz="1600" dirty="0" err="1"/>
              <a:t>serializer</a:t>
            </a:r>
            <a:r>
              <a:rPr lang="en-US" sz="1600" dirty="0"/>
              <a:t> settings and/or character encoding.</a:t>
            </a:r>
          </a:p>
          <a:p>
            <a:r>
              <a:rPr lang="en-US" sz="1600" dirty="0" err="1"/>
              <a:t>NotFound</a:t>
            </a:r>
            <a:r>
              <a:rPr lang="en-US" sz="1600" dirty="0"/>
              <a:t>: Returns an HTTP 404 (“Not Found”).</a:t>
            </a:r>
          </a:p>
          <a:p>
            <a:r>
              <a:rPr lang="en-US" sz="1600" dirty="0"/>
              <a:t>Ok: Returns an HTTP 200 (“OK”). Optionally includes content whose format is automatically negotiated (to specify the exact format, use the Content method instead).</a:t>
            </a:r>
          </a:p>
          <a:p>
            <a:r>
              <a:rPr lang="en-US" sz="1600" dirty="0"/>
              <a:t>Redirect: Returns an HTTP 302 (“Found”). The Location header is set to the provided URL location.</a:t>
            </a:r>
          </a:p>
          <a:p>
            <a:r>
              <a:rPr lang="en-US" sz="1600" dirty="0" err="1"/>
              <a:t>RedirectToRoute</a:t>
            </a:r>
            <a:r>
              <a:rPr lang="en-US" sz="1600" dirty="0"/>
              <a:t>: Returns an HTTP 302 (“Found”). The Location header is set to the URL that is constructed based on the provided route name and route values.</a:t>
            </a:r>
          </a:p>
          <a:p>
            <a:r>
              <a:rPr lang="en-US" sz="1600" dirty="0" err="1"/>
              <a:t>ResponseMessage</a:t>
            </a:r>
            <a:r>
              <a:rPr lang="en-US" sz="1600" dirty="0"/>
              <a:t>: Returns the provided </a:t>
            </a:r>
            <a:r>
              <a:rPr lang="en-US" sz="1600" dirty="0" err="1"/>
              <a:t>HttpResponseMessage</a:t>
            </a:r>
            <a:r>
              <a:rPr lang="en-US" sz="1600" dirty="0"/>
              <a:t>.</a:t>
            </a:r>
          </a:p>
          <a:p>
            <a:r>
              <a:rPr lang="en-US" sz="1600" dirty="0" err="1"/>
              <a:t>StatusCode</a:t>
            </a:r>
            <a:r>
              <a:rPr lang="en-US" sz="1600" dirty="0"/>
              <a:t>: Returns a response with the provided HTTP status code (and an empty response body).</a:t>
            </a:r>
          </a:p>
          <a:p>
            <a:r>
              <a:rPr lang="en-US" sz="1600" dirty="0"/>
              <a:t>Unauthorized: Returns an HTTP 401 (“Unauthorized”). The authentication header is set to the provided authentication header values.</a:t>
            </a:r>
          </a:p>
        </p:txBody>
      </p:sp>
    </p:spTree>
    <p:extLst>
      <p:ext uri="{BB962C8B-B14F-4D97-AF65-F5344CB8AC3E}">
        <p14:creationId xmlns:p14="http://schemas.microsoft.com/office/powerpoint/2010/main" val="1859282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Configuration in Web-Hosted Web API</a:t>
            </a:r>
          </a:p>
        </p:txBody>
      </p:sp>
      <p:sp>
        <p:nvSpPr>
          <p:cNvPr id="3" name="Content Placeholder 2"/>
          <p:cNvSpPr>
            <a:spLocks noGrp="1"/>
          </p:cNvSpPr>
          <p:nvPr>
            <p:ph idx="1"/>
          </p:nvPr>
        </p:nvSpPr>
        <p:spPr>
          <a:xfrm>
            <a:off x="457200" y="1295400"/>
            <a:ext cx="8229600" cy="5181600"/>
          </a:xfrm>
        </p:spPr>
        <p:txBody>
          <a:bodyPr>
            <a:noAutofit/>
          </a:bodyPr>
          <a:lstStyle/>
          <a:p>
            <a:r>
              <a:rPr lang="en-US" sz="1600" dirty="0"/>
              <a:t>The </a:t>
            </a:r>
            <a:r>
              <a:rPr lang="en-US" sz="1600" i="1" dirty="0"/>
              <a:t>default</a:t>
            </a:r>
            <a:r>
              <a:rPr lang="en-US" sz="1600" dirty="0"/>
              <a:t> MVC project templates are all web-hosted projects because MVC only supports webhosting.</a:t>
            </a:r>
          </a:p>
          <a:p>
            <a:r>
              <a:rPr lang="en-US" sz="1600" dirty="0"/>
              <a:t>Inside the </a:t>
            </a:r>
            <a:r>
              <a:rPr lang="en-US" sz="1600" dirty="0" err="1"/>
              <a:t>App_Startup</a:t>
            </a:r>
            <a:r>
              <a:rPr lang="en-US" sz="1600" dirty="0"/>
              <a:t> folder are the startup configuration files for your MVC application.</a:t>
            </a:r>
          </a:p>
          <a:p>
            <a:r>
              <a:rPr lang="en-US" sz="1600" dirty="0"/>
              <a:t>The Web API configuration code is in </a:t>
            </a:r>
            <a:r>
              <a:rPr lang="en-US" sz="1600" dirty="0" err="1"/>
              <a:t>WebApiConfig.cs</a:t>
            </a:r>
            <a:r>
              <a:rPr lang="en-US" sz="1600" dirty="0"/>
              <a:t> , and looks something like this:</a:t>
            </a:r>
          </a:p>
          <a:p>
            <a:pPr marL="0" indent="0">
              <a:buNone/>
            </a:pPr>
            <a:r>
              <a:rPr lang="en-US" sz="1500" dirty="0">
                <a:solidFill>
                  <a:srgbClr val="0070C0"/>
                </a:solidFill>
                <a:latin typeface="Consolas" panose="020B0609020204030204" pitchFamily="49" charset="0"/>
                <a:cs typeface="Consolas" panose="020B0609020204030204" pitchFamily="49" charset="0"/>
              </a:rPr>
              <a:t>public static class </a:t>
            </a:r>
            <a:r>
              <a:rPr lang="en-US" sz="1500" dirty="0" err="1">
                <a:solidFill>
                  <a:srgbClr val="0070C0"/>
                </a:solidFill>
                <a:latin typeface="Consolas" panose="020B0609020204030204" pitchFamily="49" charset="0"/>
                <a:cs typeface="Consolas" panose="020B0609020204030204" pitchFamily="49" charset="0"/>
              </a:rPr>
              <a:t>WebApiConfig</a:t>
            </a:r>
            <a:r>
              <a:rPr lang="en-US" sz="1500" dirty="0">
                <a:solidFill>
                  <a:srgbClr val="0070C0"/>
                </a:solidFill>
                <a:latin typeface="Consolas" panose="020B0609020204030204" pitchFamily="49" charset="0"/>
                <a:cs typeface="Consolas" panose="020B0609020204030204" pitchFamily="49" charset="0"/>
              </a:rPr>
              <a:t> {</a:t>
            </a:r>
          </a:p>
          <a:p>
            <a:pPr marL="0" indent="0">
              <a:buNone/>
            </a:pPr>
            <a:r>
              <a:rPr lang="en-US" sz="1500" dirty="0">
                <a:solidFill>
                  <a:srgbClr val="0070C0"/>
                </a:solidFill>
                <a:latin typeface="Consolas" panose="020B0609020204030204" pitchFamily="49" charset="0"/>
                <a:cs typeface="Consolas" panose="020B0609020204030204" pitchFamily="49" charset="0"/>
              </a:rPr>
              <a:t>      public static void Register(</a:t>
            </a:r>
            <a:r>
              <a:rPr lang="en-US" sz="1500" dirty="0" err="1">
                <a:solidFill>
                  <a:srgbClr val="0070C0"/>
                </a:solidFill>
                <a:latin typeface="Consolas" panose="020B0609020204030204" pitchFamily="49" charset="0"/>
                <a:cs typeface="Consolas" panose="020B0609020204030204" pitchFamily="49" charset="0"/>
              </a:rPr>
              <a:t>HttpConfiguration</a:t>
            </a:r>
            <a:r>
              <a:rPr lang="en-US" sz="1500" dirty="0">
                <a:solidFill>
                  <a:srgbClr val="0070C0"/>
                </a:solidFill>
                <a:latin typeface="Consolas" panose="020B0609020204030204" pitchFamily="49" charset="0"/>
                <a:cs typeface="Consolas" panose="020B0609020204030204" pitchFamily="49" charset="0"/>
              </a:rPr>
              <a:t> </a:t>
            </a:r>
            <a:r>
              <a:rPr lang="en-US" sz="1500" dirty="0" err="1">
                <a:solidFill>
                  <a:srgbClr val="0070C0"/>
                </a:solidFill>
                <a:latin typeface="Consolas" panose="020B0609020204030204" pitchFamily="49" charset="0"/>
                <a:cs typeface="Consolas" panose="020B0609020204030204" pitchFamily="49" charset="0"/>
              </a:rPr>
              <a:t>config</a:t>
            </a:r>
            <a:r>
              <a:rPr lang="en-US" sz="1500" dirty="0">
                <a:solidFill>
                  <a:srgbClr val="0070C0"/>
                </a:solidFill>
                <a:latin typeface="Consolas" panose="020B0609020204030204" pitchFamily="49" charset="0"/>
                <a:cs typeface="Consolas" panose="020B0609020204030204" pitchFamily="49" charset="0"/>
              </a:rPr>
              <a:t>) {</a:t>
            </a:r>
          </a:p>
          <a:p>
            <a:pPr marL="0" indent="0">
              <a:buNone/>
            </a:pPr>
            <a:r>
              <a:rPr lang="en-US" sz="1500" dirty="0">
                <a:solidFill>
                  <a:srgbClr val="0070C0"/>
                </a:solidFill>
                <a:latin typeface="Consolas" panose="020B0609020204030204" pitchFamily="49" charset="0"/>
                <a:cs typeface="Consolas" panose="020B0609020204030204" pitchFamily="49" charset="0"/>
              </a:rPr>
              <a:t>         // Web API configuration and services</a:t>
            </a:r>
          </a:p>
          <a:p>
            <a:pPr marL="0" indent="0">
              <a:buNone/>
            </a:pPr>
            <a:r>
              <a:rPr lang="en-US" sz="1500" dirty="0">
                <a:solidFill>
                  <a:srgbClr val="0070C0"/>
                </a:solidFill>
                <a:latin typeface="Consolas" panose="020B0609020204030204" pitchFamily="49" charset="0"/>
                <a:cs typeface="Consolas" panose="020B0609020204030204" pitchFamily="49" charset="0"/>
              </a:rPr>
              <a:t>         // Web API routes</a:t>
            </a:r>
          </a:p>
          <a:p>
            <a:pPr marL="0" indent="0">
              <a:buNone/>
            </a:pPr>
            <a:r>
              <a:rPr lang="en-US" sz="1500" dirty="0">
                <a:solidFill>
                  <a:srgbClr val="0070C0"/>
                </a:solidFill>
                <a:latin typeface="Consolas" panose="020B0609020204030204" pitchFamily="49" charset="0"/>
                <a:cs typeface="Consolas" panose="020B0609020204030204" pitchFamily="49" charset="0"/>
              </a:rPr>
              <a:t>         </a:t>
            </a:r>
            <a:r>
              <a:rPr lang="en-US" sz="1500" dirty="0" err="1">
                <a:solidFill>
                  <a:srgbClr val="0070C0"/>
                </a:solidFill>
                <a:latin typeface="Consolas" panose="020B0609020204030204" pitchFamily="49" charset="0"/>
                <a:cs typeface="Consolas" panose="020B0609020204030204" pitchFamily="49" charset="0"/>
              </a:rPr>
              <a:t>config.Routes.MapHttpAttributeRoutes</a:t>
            </a:r>
            <a:r>
              <a:rPr lang="en-US" sz="1500" dirty="0">
                <a:solidFill>
                  <a:srgbClr val="0070C0"/>
                </a:solidFill>
                <a:latin typeface="Consolas" panose="020B0609020204030204" pitchFamily="49" charset="0"/>
                <a:cs typeface="Consolas" panose="020B0609020204030204" pitchFamily="49" charset="0"/>
              </a:rPr>
              <a:t>();</a:t>
            </a:r>
          </a:p>
          <a:p>
            <a:pPr marL="0" indent="0">
              <a:buNone/>
            </a:pPr>
            <a:r>
              <a:rPr lang="en-US" sz="1500" dirty="0">
                <a:solidFill>
                  <a:srgbClr val="0070C0"/>
                </a:solidFill>
                <a:latin typeface="Consolas" panose="020B0609020204030204" pitchFamily="49" charset="0"/>
                <a:cs typeface="Consolas" panose="020B0609020204030204" pitchFamily="49" charset="0"/>
              </a:rPr>
              <a:t>            </a:t>
            </a:r>
            <a:r>
              <a:rPr lang="en-US" sz="1500" dirty="0" err="1">
                <a:solidFill>
                  <a:srgbClr val="0070C0"/>
                </a:solidFill>
                <a:latin typeface="Consolas" panose="020B0609020204030204" pitchFamily="49" charset="0"/>
                <a:cs typeface="Consolas" panose="020B0609020204030204" pitchFamily="49" charset="0"/>
              </a:rPr>
              <a:t>config.Routes.MapHttpRoute</a:t>
            </a:r>
            <a:r>
              <a:rPr lang="en-US" sz="1500" dirty="0">
                <a:solidFill>
                  <a:srgbClr val="0070C0"/>
                </a:solidFill>
                <a:latin typeface="Consolas" panose="020B0609020204030204" pitchFamily="49" charset="0"/>
                <a:cs typeface="Consolas" panose="020B0609020204030204" pitchFamily="49" charset="0"/>
              </a:rPr>
              <a:t>(</a:t>
            </a:r>
          </a:p>
          <a:p>
            <a:pPr marL="0" indent="0">
              <a:buNone/>
            </a:pPr>
            <a:r>
              <a:rPr lang="en-US" sz="1500" dirty="0">
                <a:solidFill>
                  <a:srgbClr val="0070C0"/>
                </a:solidFill>
                <a:latin typeface="Consolas" panose="020B0609020204030204" pitchFamily="49" charset="0"/>
                <a:cs typeface="Consolas" panose="020B0609020204030204" pitchFamily="49" charset="0"/>
              </a:rPr>
              <a:t>            name: "</a:t>
            </a:r>
            <a:r>
              <a:rPr lang="en-US" sz="1500" dirty="0" err="1">
                <a:solidFill>
                  <a:srgbClr val="0070C0"/>
                </a:solidFill>
                <a:latin typeface="Consolas" panose="020B0609020204030204" pitchFamily="49" charset="0"/>
                <a:cs typeface="Consolas" panose="020B0609020204030204" pitchFamily="49" charset="0"/>
              </a:rPr>
              <a:t>DefaultApi</a:t>
            </a:r>
            <a:r>
              <a:rPr lang="en-US" sz="1500" dirty="0">
                <a:solidFill>
                  <a:srgbClr val="0070C0"/>
                </a:solidFill>
                <a:latin typeface="Consolas" panose="020B0609020204030204" pitchFamily="49" charset="0"/>
                <a:cs typeface="Consolas" panose="020B0609020204030204" pitchFamily="49" charset="0"/>
              </a:rPr>
              <a:t>",</a:t>
            </a:r>
          </a:p>
          <a:p>
            <a:pPr marL="0" indent="0">
              <a:buNone/>
            </a:pPr>
            <a:r>
              <a:rPr lang="en-US" sz="1500" dirty="0">
                <a:solidFill>
                  <a:srgbClr val="0070C0"/>
                </a:solidFill>
                <a:latin typeface="Consolas" panose="020B0609020204030204" pitchFamily="49" charset="0"/>
                <a:cs typeface="Consolas" panose="020B0609020204030204" pitchFamily="49" charset="0"/>
              </a:rPr>
              <a:t>            </a:t>
            </a:r>
            <a:r>
              <a:rPr lang="en-US" sz="1500" dirty="0" err="1">
                <a:solidFill>
                  <a:srgbClr val="0070C0"/>
                </a:solidFill>
                <a:latin typeface="Consolas" panose="020B0609020204030204" pitchFamily="49" charset="0"/>
                <a:cs typeface="Consolas" panose="020B0609020204030204" pitchFamily="49" charset="0"/>
              </a:rPr>
              <a:t>routeTemplate</a:t>
            </a:r>
            <a:r>
              <a:rPr lang="en-US" sz="1500" dirty="0">
                <a:solidFill>
                  <a:srgbClr val="0070C0"/>
                </a:solidFill>
                <a:latin typeface="Consolas" panose="020B0609020204030204" pitchFamily="49" charset="0"/>
                <a:cs typeface="Consolas" panose="020B0609020204030204" pitchFamily="49" charset="0"/>
              </a:rPr>
              <a:t>: "</a:t>
            </a:r>
            <a:r>
              <a:rPr lang="en-US" sz="1500" dirty="0" err="1">
                <a:solidFill>
                  <a:schemeClr val="accent6">
                    <a:lumMod val="75000"/>
                  </a:schemeClr>
                </a:solidFill>
                <a:latin typeface="Consolas" panose="020B0609020204030204" pitchFamily="49" charset="0"/>
                <a:cs typeface="Consolas" panose="020B0609020204030204" pitchFamily="49" charset="0"/>
              </a:rPr>
              <a:t>api</a:t>
            </a:r>
            <a:r>
              <a:rPr lang="en-US" sz="1500" dirty="0">
                <a:solidFill>
                  <a:schemeClr val="accent6">
                    <a:lumMod val="75000"/>
                  </a:schemeClr>
                </a:solidFill>
                <a:latin typeface="Consolas" panose="020B0609020204030204" pitchFamily="49" charset="0"/>
                <a:cs typeface="Consolas" panose="020B0609020204030204" pitchFamily="49" charset="0"/>
              </a:rPr>
              <a:t>/{controller}/{id}</a:t>
            </a:r>
            <a:r>
              <a:rPr lang="en-US" sz="1500" dirty="0">
                <a:solidFill>
                  <a:srgbClr val="0070C0"/>
                </a:solidFill>
                <a:latin typeface="Consolas" panose="020B0609020204030204" pitchFamily="49" charset="0"/>
                <a:cs typeface="Consolas" panose="020B0609020204030204" pitchFamily="49" charset="0"/>
              </a:rPr>
              <a:t>",</a:t>
            </a:r>
          </a:p>
          <a:p>
            <a:pPr marL="0" indent="0">
              <a:buNone/>
            </a:pPr>
            <a:r>
              <a:rPr lang="en-US" sz="1500" dirty="0">
                <a:solidFill>
                  <a:srgbClr val="0070C0"/>
                </a:solidFill>
                <a:latin typeface="Consolas" panose="020B0609020204030204" pitchFamily="49" charset="0"/>
                <a:cs typeface="Consolas" panose="020B0609020204030204" pitchFamily="49" charset="0"/>
              </a:rPr>
              <a:t>            defaults: new { id = </a:t>
            </a:r>
            <a:r>
              <a:rPr lang="en-US" sz="1500" dirty="0" err="1">
                <a:solidFill>
                  <a:srgbClr val="0070C0"/>
                </a:solidFill>
                <a:latin typeface="Consolas" panose="020B0609020204030204" pitchFamily="49" charset="0"/>
                <a:cs typeface="Consolas" panose="020B0609020204030204" pitchFamily="49" charset="0"/>
              </a:rPr>
              <a:t>RouteParameter.Optional</a:t>
            </a:r>
            <a:r>
              <a:rPr lang="en-US" sz="1500" dirty="0">
                <a:solidFill>
                  <a:srgbClr val="0070C0"/>
                </a:solidFill>
                <a:latin typeface="Consolas" panose="020B0609020204030204" pitchFamily="49" charset="0"/>
                <a:cs typeface="Consolas" panose="020B0609020204030204" pitchFamily="49" charset="0"/>
              </a:rPr>
              <a:t> }</a:t>
            </a:r>
          </a:p>
          <a:p>
            <a:pPr marL="0" indent="0">
              <a:buNone/>
            </a:pPr>
            <a:r>
              <a:rPr lang="en-US" sz="1500" dirty="0">
                <a:solidFill>
                  <a:srgbClr val="0070C0"/>
                </a:solidFill>
                <a:latin typeface="Consolas" panose="020B0609020204030204" pitchFamily="49" charset="0"/>
                <a:cs typeface="Consolas" panose="020B0609020204030204" pitchFamily="49" charset="0"/>
              </a:rPr>
              <a:t>      );</a:t>
            </a:r>
          </a:p>
          <a:p>
            <a:pPr marL="0" indent="0">
              <a:buNone/>
            </a:pPr>
            <a:r>
              <a:rPr lang="en-US" sz="1500" dirty="0">
                <a:solidFill>
                  <a:srgbClr val="0070C0"/>
                </a:solidFill>
                <a:latin typeface="Consolas" panose="020B0609020204030204" pitchFamily="49" charset="0"/>
                <a:cs typeface="Consolas" panose="020B0609020204030204" pitchFamily="49" charset="0"/>
              </a:rPr>
              <a:t>   }</a:t>
            </a:r>
          </a:p>
          <a:p>
            <a:pPr marL="0" indent="0">
              <a:buNone/>
            </a:pPr>
            <a:r>
              <a:rPr lang="en-US" sz="1500" dirty="0">
                <a:solidFill>
                  <a:srgbClr val="0070C0"/>
                </a:solidFill>
                <a:latin typeface="Consolas" panose="020B0609020204030204" pitchFamily="49" charset="0"/>
                <a:cs typeface="Consolas" panose="020B0609020204030204" pitchFamily="49" charset="0"/>
              </a:rPr>
              <a:t>}</a:t>
            </a:r>
          </a:p>
          <a:p>
            <a:r>
              <a:rPr lang="en-US" sz="1600" dirty="0"/>
              <a:t>Developers will make modifications to this file to reflect any configuration changes they want to make for their application. </a:t>
            </a:r>
          </a:p>
          <a:p>
            <a:r>
              <a:rPr lang="en-US" sz="1600" dirty="0"/>
              <a:t>The default contains a </a:t>
            </a:r>
            <a:r>
              <a:rPr lang="en-US" sz="1600" dirty="0">
                <a:solidFill>
                  <a:schemeClr val="accent6">
                    <a:lumMod val="75000"/>
                  </a:schemeClr>
                </a:solidFill>
              </a:rPr>
              <a:t>single route </a:t>
            </a:r>
            <a:r>
              <a:rPr lang="en-US" sz="1600" dirty="0"/>
              <a:t>as an example to get you started.</a:t>
            </a:r>
          </a:p>
        </p:txBody>
      </p:sp>
    </p:spTree>
    <p:extLst>
      <p:ext uri="{BB962C8B-B14F-4D97-AF65-F5344CB8AC3E}">
        <p14:creationId xmlns:p14="http://schemas.microsoft.com/office/powerpoint/2010/main" val="322922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Binding Parameters</a:t>
            </a:r>
          </a:p>
        </p:txBody>
      </p:sp>
      <p:sp>
        <p:nvSpPr>
          <p:cNvPr id="3" name="Content Placeholder 2"/>
          <p:cNvSpPr>
            <a:spLocks noGrp="1"/>
          </p:cNvSpPr>
          <p:nvPr>
            <p:ph idx="1"/>
          </p:nvPr>
        </p:nvSpPr>
        <p:spPr>
          <a:xfrm>
            <a:off x="457200" y="990600"/>
            <a:ext cx="8229600" cy="5638800"/>
          </a:xfrm>
        </p:spPr>
        <p:txBody>
          <a:bodyPr>
            <a:noAutofit/>
          </a:bodyPr>
          <a:lstStyle/>
          <a:p>
            <a:r>
              <a:rPr lang="en-US" sz="2000" dirty="0"/>
              <a:t>The earlier mention about “body values” and “non-body values” says we need to discuss Formatters and Model Binders because those two classes are responsible for handling bodies and non-body values, respectively.</a:t>
            </a:r>
          </a:p>
          <a:p>
            <a:r>
              <a:rPr lang="en-US" sz="2000" dirty="0"/>
              <a:t>When you write an action method signature and include parameters, </a:t>
            </a:r>
          </a:p>
          <a:p>
            <a:pPr lvl="1"/>
            <a:r>
              <a:rPr lang="en-US" sz="2000" dirty="0"/>
              <a:t>complex types come from “the body,” which really means that formatters are responsible for generating them; </a:t>
            </a:r>
          </a:p>
          <a:p>
            <a:pPr lvl="1"/>
            <a:r>
              <a:rPr lang="en-US" sz="2000" dirty="0"/>
              <a:t>simple types  come from “not the body,” which means that model binders are responsible for generating them. </a:t>
            </a:r>
          </a:p>
          <a:p>
            <a:pPr lvl="1"/>
            <a:r>
              <a:rPr lang="en-US" sz="2000" dirty="0"/>
              <a:t>For body content being sent, you use formatters to decode the data.</a:t>
            </a:r>
          </a:p>
          <a:p>
            <a:r>
              <a:rPr lang="en-US" sz="2000" dirty="0"/>
              <a:t>To tell the whole story, you need to rise up a level into a concept that is new to Web API: Parameter Binding. </a:t>
            </a:r>
          </a:p>
          <a:p>
            <a:r>
              <a:rPr lang="en-US" sz="2000" dirty="0"/>
              <a:t>Web API uses parameter binders to determine how to provide values for individual parameters. </a:t>
            </a:r>
          </a:p>
          <a:p>
            <a:r>
              <a:rPr lang="en-US" sz="2000" dirty="0"/>
              <a:t>You can use attributes to influence that decision (such as [</a:t>
            </a:r>
            <a:r>
              <a:rPr lang="en-US" sz="2000" dirty="0" err="1"/>
              <a:t>ModelBinder</a:t>
            </a:r>
            <a:r>
              <a:rPr lang="en-US" sz="2000" dirty="0"/>
              <a:t>]), but the default logic uses the simple type versus complex type logic when there are no overrides applied to influence the binding decision.</a:t>
            </a:r>
          </a:p>
        </p:txBody>
      </p:sp>
    </p:spTree>
    <p:extLst>
      <p:ext uri="{BB962C8B-B14F-4D97-AF65-F5344CB8AC3E}">
        <p14:creationId xmlns:p14="http://schemas.microsoft.com/office/powerpoint/2010/main" val="308151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Evolution to Web API</a:t>
            </a:r>
          </a:p>
        </p:txBody>
      </p:sp>
      <p:sp>
        <p:nvSpPr>
          <p:cNvPr id="3" name="Content Placeholder 2"/>
          <p:cNvSpPr>
            <a:spLocks noGrp="1"/>
          </p:cNvSpPr>
          <p:nvPr>
            <p:ph idx="1"/>
          </p:nvPr>
        </p:nvSpPr>
        <p:spPr>
          <a:xfrm>
            <a:off x="457200" y="1295400"/>
            <a:ext cx="8229600" cy="5181600"/>
          </a:xfrm>
        </p:spPr>
        <p:txBody>
          <a:bodyPr>
            <a:normAutofit fontScale="62500" lnSpcReduction="20000"/>
          </a:bodyPr>
          <a:lstStyle/>
          <a:p>
            <a:r>
              <a:rPr lang="en-US" dirty="0"/>
              <a:t>During the late ’90s, web development started shifting from static content to active content and applications, using server-based technologies such as CGI, Active Server Pages (ASP), Java, and PHP. </a:t>
            </a:r>
          </a:p>
          <a:p>
            <a:r>
              <a:rPr lang="en-US" dirty="0"/>
              <a:t>This shift ignited a transformation that is ongoing today: moving applications from the desktop and into the browser. </a:t>
            </a:r>
          </a:p>
          <a:p>
            <a:r>
              <a:rPr lang="en-US" dirty="0"/>
              <a:t>A major accelerator of that shift was XMLHTTP, originally shipped with Internet Explorer 5, which when combined with JavaScript, allowed web developers to communicate back from their browser applications to the server. </a:t>
            </a:r>
          </a:p>
          <a:p>
            <a:r>
              <a:rPr lang="en-US" dirty="0"/>
              <a:t>Now the world is awash in browser-based applications.</a:t>
            </a:r>
          </a:p>
          <a:p>
            <a:r>
              <a:rPr lang="en-US" dirty="0"/>
              <a:t>Early versions of ASP.NET MVC included the ability to write controllers that behaved more like APIs than web pages, through the use of things such as the </a:t>
            </a:r>
            <a:r>
              <a:rPr lang="en-US" dirty="0" err="1"/>
              <a:t>JsonResult</a:t>
            </a:r>
            <a:r>
              <a:rPr lang="en-US" dirty="0"/>
              <a:t> class. </a:t>
            </a:r>
          </a:p>
          <a:p>
            <a:r>
              <a:rPr lang="en-US" dirty="0"/>
              <a:t>However, there was always a bit of a programming model mismatch, with API authors desiring to have complete control over HTTP, which ASP.NET’s abstractions made difficult, and ASP.NET MVC did not resolve.</a:t>
            </a:r>
          </a:p>
          <a:p>
            <a:r>
              <a:rPr lang="en-US" dirty="0"/>
              <a:t>ASP.NET Web API, first shipped in 2011, resolves this discontinuity with a first class, HTTP-centric programming model. </a:t>
            </a:r>
          </a:p>
        </p:txBody>
      </p:sp>
    </p:spTree>
    <p:extLst>
      <p:ext uri="{BB962C8B-B14F-4D97-AF65-F5344CB8AC3E}">
        <p14:creationId xmlns:p14="http://schemas.microsoft.com/office/powerpoint/2010/main" val="85703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sz="2400" dirty="0"/>
              <a:t>The Parameter Binding system looks to the action’s parameters to find any attributes that derive from </a:t>
            </a:r>
            <a:r>
              <a:rPr lang="en-US" sz="2400" dirty="0" err="1"/>
              <a:t>ParameterBindingAttribute</a:t>
            </a:r>
            <a:r>
              <a:rPr lang="en-US" sz="2400" dirty="0"/>
              <a:t>. </a:t>
            </a:r>
          </a:p>
          <a:p>
            <a:r>
              <a:rPr lang="en-US" sz="2400" dirty="0"/>
              <a:t>The following list shows a few such attributes that are built into Web API. </a:t>
            </a:r>
          </a:p>
        </p:txBody>
      </p:sp>
    </p:spTree>
    <p:extLst>
      <p:ext uri="{BB962C8B-B14F-4D97-AF65-F5344CB8AC3E}">
        <p14:creationId xmlns:p14="http://schemas.microsoft.com/office/powerpoint/2010/main" val="305733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r>
              <a:rPr lang="en-US" sz="2200" b="1" dirty="0" err="1"/>
              <a:t>ModelBinderAttribute</a:t>
            </a:r>
            <a:r>
              <a:rPr lang="en-US" sz="2200" dirty="0"/>
              <a:t>: This tells the parameter binding system to use model binding (meaning, create the value through the use of any registered model binders and value providers).</a:t>
            </a:r>
          </a:p>
          <a:p>
            <a:pPr lvl="1"/>
            <a:r>
              <a:rPr lang="en-US" sz="2200" i="1" dirty="0"/>
              <a:t>This is what is implied by the default binding logic for any parameter of a simple type.</a:t>
            </a:r>
          </a:p>
          <a:p>
            <a:r>
              <a:rPr lang="en-US" sz="2200" b="1" dirty="0" err="1"/>
              <a:t>FromUriAttribute</a:t>
            </a:r>
            <a:r>
              <a:rPr lang="en-US" sz="2200" dirty="0"/>
              <a:t>: This is a specialization of </a:t>
            </a:r>
            <a:r>
              <a:rPr lang="en-US" sz="2200" dirty="0" err="1"/>
              <a:t>ModelBindingAttribute</a:t>
            </a:r>
            <a:r>
              <a:rPr lang="en-US" sz="2200" dirty="0"/>
              <a:t> that tells the system only to use value providers from factories, which implement </a:t>
            </a:r>
            <a:r>
              <a:rPr lang="en-US" sz="2200" dirty="0" err="1"/>
              <a:t>IUriValueProviderFactory</a:t>
            </a:r>
            <a:r>
              <a:rPr lang="en-US" sz="2200" dirty="0"/>
              <a:t> to limit the values bound to ensure that they come only from URI. </a:t>
            </a:r>
          </a:p>
          <a:p>
            <a:pPr lvl="1"/>
            <a:r>
              <a:rPr lang="en-US" sz="2200" i="1" dirty="0"/>
              <a:t>Out of the box, the route data and query string value providers in Web API implement this interface.</a:t>
            </a:r>
          </a:p>
          <a:p>
            <a:r>
              <a:rPr lang="en-US" sz="2200" b="1" dirty="0" err="1"/>
              <a:t>FromBodyAttribute</a:t>
            </a:r>
            <a:r>
              <a:rPr lang="en-US" sz="2200" dirty="0"/>
              <a:t>: This tells the parameter binding system to use formatters (meaning, create the value by finding an implementation of </a:t>
            </a:r>
            <a:r>
              <a:rPr lang="en-US" sz="2200" dirty="0" err="1"/>
              <a:t>MediaTypeFormatter</a:t>
            </a:r>
            <a:r>
              <a:rPr lang="en-US" sz="2200" dirty="0"/>
              <a:t>, which can decode the body and create the given type from the decoded body data).</a:t>
            </a:r>
          </a:p>
          <a:p>
            <a:pPr lvl="1"/>
            <a:r>
              <a:rPr lang="en-US" sz="2200" i="1" dirty="0"/>
              <a:t>This is what is implied by the default binding logic for any complex type.</a:t>
            </a:r>
            <a:endParaRPr lang="en-US" sz="2200" dirty="0"/>
          </a:p>
        </p:txBody>
      </p:sp>
    </p:spTree>
    <p:extLst>
      <p:ext uri="{BB962C8B-B14F-4D97-AF65-F5344CB8AC3E}">
        <p14:creationId xmlns:p14="http://schemas.microsoft.com/office/powerpoint/2010/main" val="50430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The parameter binding system</a:t>
            </a:r>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r>
              <a:rPr lang="en-US" dirty="0"/>
              <a:t>Is quite different from the way MVC works. </a:t>
            </a:r>
          </a:p>
          <a:p>
            <a:r>
              <a:rPr lang="en-US" dirty="0"/>
              <a:t>In MVC, all parameters are created through model binding. </a:t>
            </a:r>
          </a:p>
          <a:p>
            <a:r>
              <a:rPr lang="en-US" dirty="0"/>
              <a:t>Model binding in Web API works mostly the same way as MVC (model binders and providers, and value providers and factories), although it’s been re-factored quite a bit, based on the alternate model binding system from MVC Futures. </a:t>
            </a:r>
          </a:p>
          <a:p>
            <a:r>
              <a:rPr lang="en-US" dirty="0"/>
              <a:t>You will find built-in model binders for arrays, collections, dictionaries, simple types, and yes, even complex types (though you would need to use [</a:t>
            </a:r>
            <a:r>
              <a:rPr lang="en-US" dirty="0" err="1"/>
              <a:t>ModelBinder</a:t>
            </a:r>
            <a:r>
              <a:rPr lang="en-US" dirty="0"/>
              <a:t>] to get them to run). </a:t>
            </a:r>
          </a:p>
        </p:txBody>
      </p:sp>
    </p:spTree>
    <p:extLst>
      <p:ext uri="{BB962C8B-B14F-4D97-AF65-F5344CB8AC3E}">
        <p14:creationId xmlns:p14="http://schemas.microsoft.com/office/powerpoint/2010/main" val="261228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Formatters</a:t>
            </a:r>
          </a:p>
        </p:txBody>
      </p:sp>
      <p:sp>
        <p:nvSpPr>
          <p:cNvPr id="3" name="Content Placeholder 2"/>
          <p:cNvSpPr>
            <a:spLocks noGrp="1"/>
          </p:cNvSpPr>
          <p:nvPr>
            <p:ph idx="1"/>
          </p:nvPr>
        </p:nvSpPr>
        <p:spPr>
          <a:xfrm>
            <a:off x="457200" y="990600"/>
            <a:ext cx="8229600" cy="5486400"/>
          </a:xfrm>
        </p:spPr>
        <p:txBody>
          <a:bodyPr>
            <a:noAutofit/>
          </a:bodyPr>
          <a:lstStyle/>
          <a:p>
            <a:r>
              <a:rPr lang="en-US" sz="2000" dirty="0"/>
              <a:t>Are a new concept for Web API. Formatters are responsible for both consuming and producing body content. </a:t>
            </a:r>
          </a:p>
          <a:p>
            <a:r>
              <a:rPr lang="en-US" sz="2000" dirty="0"/>
              <a:t>You can think of them in much the same way you might think of </a:t>
            </a:r>
            <a:r>
              <a:rPr lang="en-US" sz="2000" dirty="0" err="1"/>
              <a:t>serializers</a:t>
            </a:r>
            <a:r>
              <a:rPr lang="en-US" sz="2000" dirty="0"/>
              <a:t> in .NET: classes that are responsible for encoding and decoding custom complex types into and out of the stream of bytes, which is the body content. </a:t>
            </a:r>
          </a:p>
          <a:p>
            <a:r>
              <a:rPr lang="en-US" sz="2000" dirty="0"/>
              <a:t>You can encode exactly one object into the body, and decode exactly one object back out of the body (although that object can contain nested objects, as you would expect of any complex type in .NET).</a:t>
            </a:r>
          </a:p>
          <a:p>
            <a:r>
              <a:rPr lang="en-US" sz="2000" dirty="0"/>
              <a:t>Built into Web API you will find three formatters, one which:</a:t>
            </a:r>
          </a:p>
          <a:p>
            <a:pPr lvl="1"/>
            <a:r>
              <a:rPr lang="en-US" sz="2000" dirty="0"/>
              <a:t>Encodes and decodes JSON (using Json.NET)</a:t>
            </a:r>
          </a:p>
          <a:p>
            <a:pPr lvl="1"/>
            <a:r>
              <a:rPr lang="en-US" sz="2000" dirty="0"/>
              <a:t>Encodes and decodes XML (using either </a:t>
            </a:r>
            <a:r>
              <a:rPr lang="en-US" sz="2000" dirty="0" err="1"/>
              <a:t>DataContractSerializer</a:t>
            </a:r>
            <a:r>
              <a:rPr lang="en-US" sz="2000" dirty="0"/>
              <a:t> or </a:t>
            </a:r>
            <a:r>
              <a:rPr lang="en-US" sz="2000" dirty="0" err="1"/>
              <a:t>XmlSerializer</a:t>
            </a:r>
            <a:r>
              <a:rPr lang="en-US" sz="2000" dirty="0"/>
              <a:t>)</a:t>
            </a:r>
          </a:p>
          <a:p>
            <a:pPr lvl="1"/>
            <a:r>
              <a:rPr lang="en-US" sz="2000" dirty="0"/>
              <a:t>Decodes form URL encoded from data in the body from a browser form post.</a:t>
            </a:r>
          </a:p>
          <a:p>
            <a:r>
              <a:rPr lang="en-US" sz="2000" dirty="0"/>
              <a:t>Each of these formatters is quite powerful, and will make its best effort to transcode its supported format into the class of your choosing.</a:t>
            </a:r>
          </a:p>
        </p:txBody>
      </p:sp>
    </p:spTree>
    <p:extLst>
      <p:ext uri="{BB962C8B-B14F-4D97-AF65-F5344CB8AC3E}">
        <p14:creationId xmlns:p14="http://schemas.microsoft.com/office/powerpoint/2010/main" val="290411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600" dirty="0"/>
              <a:t>Filtering Requests</a:t>
            </a:r>
          </a:p>
        </p:txBody>
      </p:sp>
      <p:sp>
        <p:nvSpPr>
          <p:cNvPr id="3" name="Content Placeholder 2"/>
          <p:cNvSpPr>
            <a:spLocks noGrp="1"/>
          </p:cNvSpPr>
          <p:nvPr>
            <p:ph idx="1"/>
          </p:nvPr>
        </p:nvSpPr>
        <p:spPr>
          <a:xfrm>
            <a:off x="457200" y="914400"/>
            <a:ext cx="8229600" cy="5562600"/>
          </a:xfrm>
        </p:spPr>
        <p:txBody>
          <a:bodyPr>
            <a:normAutofit/>
          </a:bodyPr>
          <a:lstStyle/>
          <a:p>
            <a:r>
              <a:rPr lang="en-US" sz="2400" dirty="0"/>
              <a:t>You can apply filters</a:t>
            </a:r>
          </a:p>
          <a:p>
            <a:pPr lvl="1"/>
            <a:r>
              <a:rPr lang="en-US" sz="2400" dirty="0"/>
              <a:t>at the action level (for a single action), </a:t>
            </a:r>
          </a:p>
          <a:p>
            <a:pPr lvl="1"/>
            <a:r>
              <a:rPr lang="en-US" sz="2400" dirty="0"/>
              <a:t>at the controller level (for all actions in the controller), </a:t>
            </a:r>
          </a:p>
          <a:p>
            <a:pPr lvl="1"/>
            <a:r>
              <a:rPr lang="en-US" sz="2400" dirty="0"/>
              <a:t>and at the configuration level (for all actions on all controllers in the configuration). </a:t>
            </a:r>
          </a:p>
          <a:p>
            <a:r>
              <a:rPr lang="en-US" sz="2400" dirty="0"/>
              <a:t>Web API includes one filter in the box for developers to use, </a:t>
            </a:r>
            <a:r>
              <a:rPr lang="en-US" sz="2400" dirty="0" err="1"/>
              <a:t>AuthorizeAttribute</a:t>
            </a:r>
            <a:r>
              <a:rPr lang="en-US" sz="2400" dirty="0"/>
              <a:t>. </a:t>
            </a:r>
          </a:p>
          <a:p>
            <a:r>
              <a:rPr lang="en-US" sz="2400" dirty="0"/>
              <a:t>Much like its MVC counterpart, this attribute is used to decorate actions that require authorization, and includes the </a:t>
            </a:r>
            <a:r>
              <a:rPr lang="en-US" sz="2400" dirty="0" err="1"/>
              <a:t>AllowAnonymousAttribute</a:t>
            </a:r>
            <a:r>
              <a:rPr lang="en-US" sz="2400" dirty="0"/>
              <a:t>, which can selectively “undo” the </a:t>
            </a:r>
            <a:r>
              <a:rPr lang="en-US" sz="2400" dirty="0" err="1"/>
              <a:t>AuthorizeAttribute</a:t>
            </a:r>
            <a:r>
              <a:rPr lang="en-US" sz="2400" dirty="0"/>
              <a:t>.</a:t>
            </a:r>
          </a:p>
        </p:txBody>
      </p:sp>
    </p:spTree>
    <p:extLst>
      <p:ext uri="{BB962C8B-B14F-4D97-AF65-F5344CB8AC3E}">
        <p14:creationId xmlns:p14="http://schemas.microsoft.com/office/powerpoint/2010/main" val="3254136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t>WEB API EXAMPLE: </a:t>
            </a:r>
          </a:p>
        </p:txBody>
      </p:sp>
      <p:sp>
        <p:nvSpPr>
          <p:cNvPr id="3" name="Content Placeholder 2"/>
          <p:cNvSpPr>
            <a:spLocks noGrp="1"/>
          </p:cNvSpPr>
          <p:nvPr>
            <p:ph idx="1"/>
          </p:nvPr>
        </p:nvSpPr>
        <p:spPr>
          <a:xfrm>
            <a:off x="381000" y="914400"/>
            <a:ext cx="8229600" cy="5638800"/>
          </a:xfrm>
        </p:spPr>
        <p:txBody>
          <a:bodyPr>
            <a:normAutofit lnSpcReduction="10000"/>
          </a:bodyPr>
          <a:lstStyle/>
          <a:p>
            <a:r>
              <a:rPr lang="en-US" sz="2400" dirty="0" err="1"/>
              <a:t>ProductsApp</a:t>
            </a:r>
            <a:endParaRPr lang="en-US" sz="2400" dirty="0"/>
          </a:p>
          <a:p>
            <a:r>
              <a:rPr lang="en-US" sz="2400" dirty="0"/>
              <a:t>Then </a:t>
            </a:r>
            <a:r>
              <a:rPr lang="en-US" sz="2400" dirty="0" err="1"/>
              <a:t>ProductsAppEF</a:t>
            </a:r>
            <a:endParaRPr lang="en-US" sz="2400" dirty="0"/>
          </a:p>
          <a:p>
            <a:r>
              <a:rPr lang="en-US" sz="2400"/>
              <a:t>This Web config worked?</a:t>
            </a:r>
            <a:endParaRPr lang="en-US" sz="2400" dirty="0"/>
          </a:p>
          <a:p>
            <a:pPr marL="0" indent="0">
              <a:buNone/>
            </a:pPr>
            <a:r>
              <a:rPr lang="en-US" sz="1200" dirty="0">
                <a:solidFill>
                  <a:srgbClr val="0000FF"/>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connectionStrings</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&lt;</a:t>
            </a:r>
            <a:r>
              <a:rPr lang="en-US" sz="1200" dirty="0">
                <a:solidFill>
                  <a:srgbClr val="A31515"/>
                </a:solidFill>
                <a:highlight>
                  <a:srgbClr val="FFFFFF"/>
                </a:highlight>
                <a:latin typeface="Consolas" panose="020B0609020204030204" pitchFamily="49" charset="0"/>
              </a:rPr>
              <a:t>add</a:t>
            </a:r>
            <a:r>
              <a:rPr lang="en-US" sz="1200" dirty="0">
                <a:solidFill>
                  <a:srgbClr val="0000FF"/>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name</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ProductsDBContext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connectionString</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Data Source=(</a:t>
            </a:r>
            <a:r>
              <a:rPr lang="en-US" sz="1200" dirty="0" err="1">
                <a:solidFill>
                  <a:srgbClr val="0000FF"/>
                </a:solidFill>
                <a:highlight>
                  <a:srgbClr val="FFFFFF"/>
                </a:highlight>
                <a:latin typeface="Consolas" panose="020B0609020204030204" pitchFamily="49" charset="0"/>
              </a:rPr>
              <a:t>localdb</a:t>
            </a:r>
            <a:r>
              <a:rPr lang="en-US" sz="1200" dirty="0">
                <a:solidFill>
                  <a:srgbClr val="0000FF"/>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MSSQLLocalDB</a:t>
            </a:r>
            <a:r>
              <a:rPr lang="en-US" sz="1200" dirty="0">
                <a:solidFill>
                  <a:srgbClr val="0000FF"/>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Initial Catalog=ProductsDBContext-20151106211526;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Integrated Security=True; </a:t>
            </a:r>
            <a:r>
              <a:rPr lang="en-US" sz="1200" dirty="0" err="1">
                <a:solidFill>
                  <a:srgbClr val="0000FF"/>
                </a:solidFill>
                <a:highlight>
                  <a:srgbClr val="FFFFFF"/>
                </a:highlight>
                <a:latin typeface="Consolas" panose="020B0609020204030204" pitchFamily="49" charset="0"/>
              </a:rPr>
              <a:t>MultipleActiveResultSets</a:t>
            </a:r>
            <a:r>
              <a:rPr lang="en-US" sz="1200" dirty="0">
                <a:solidFill>
                  <a:srgbClr val="0000FF"/>
                </a:solidFill>
                <a:highlight>
                  <a:srgbClr val="FFFFFF"/>
                </a:highlight>
                <a:latin typeface="Consolas" panose="020B0609020204030204" pitchFamily="49" charset="0"/>
              </a:rPr>
              <a:t>=True;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AttachDbFilename</a:t>
            </a:r>
            <a:r>
              <a:rPr lang="en-US" sz="1200" dirty="0">
                <a:solidFill>
                  <a:srgbClr val="0000FF"/>
                </a:solidFill>
                <a:highlight>
                  <a:srgbClr val="FFFFFF"/>
                </a:highlight>
                <a:latin typeface="Consolas" panose="020B0609020204030204" pitchFamily="49" charset="0"/>
              </a:rPr>
              <a:t>=|DataDirectory|ProductsDBContext-20151106211526.mdf</a:t>
            </a:r>
            <a:r>
              <a:rPr lang="en-US"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FF"/>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providerName</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System.Data.SqlClient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connectionStrings</a:t>
            </a:r>
            <a:r>
              <a:rPr lang="en-US" sz="1200" dirty="0">
                <a:solidFill>
                  <a:srgbClr val="0000FF"/>
                </a:solidFill>
                <a:highlight>
                  <a:srgbClr val="FFFFFF"/>
                </a:highlight>
                <a:latin typeface="Consolas" panose="020B0609020204030204" pitchFamily="49" charset="0"/>
              </a:rPr>
              <a:t>&gt;</a:t>
            </a:r>
          </a:p>
          <a:p>
            <a:pPr marL="0" indent="0">
              <a:buNone/>
            </a:pPr>
            <a:endParaRPr lang="en-US" sz="1200" dirty="0">
              <a:solidFill>
                <a:srgbClr val="0000FF"/>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entityFramework</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&lt;</a:t>
            </a:r>
            <a:r>
              <a:rPr lang="en-US" sz="1200" dirty="0" err="1">
                <a:solidFill>
                  <a:srgbClr val="A31515"/>
                </a:solidFill>
                <a:highlight>
                  <a:srgbClr val="FFFFFF"/>
                </a:highlight>
                <a:latin typeface="Consolas" panose="020B0609020204030204" pitchFamily="49" charset="0"/>
              </a:rPr>
              <a:t>defaultConnectionFactory</a:t>
            </a:r>
            <a:r>
              <a:rPr lang="en-US" sz="1200" dirty="0">
                <a:solidFill>
                  <a:srgbClr val="0000FF"/>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System.Data.Entity.Infrastructure.LocalDbConnectionFactory</a:t>
            </a:r>
            <a:r>
              <a:rPr lang="en-US"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EntityFramework</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&lt;</a:t>
            </a:r>
            <a:r>
              <a:rPr lang="en-US" sz="1200" dirty="0">
                <a:solidFill>
                  <a:srgbClr val="A31515"/>
                </a:solidFill>
                <a:highlight>
                  <a:srgbClr val="FFFFFF"/>
                </a:highlight>
                <a:latin typeface="Consolas" panose="020B0609020204030204" pitchFamily="49" charset="0"/>
              </a:rPr>
              <a:t>parameters</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&lt;</a:t>
            </a:r>
            <a:r>
              <a:rPr lang="en-US" sz="1200" dirty="0">
                <a:solidFill>
                  <a:srgbClr val="A31515"/>
                </a:solidFill>
                <a:highlight>
                  <a:srgbClr val="FFFFFF"/>
                </a:highlight>
                <a:latin typeface="Consolas" panose="020B0609020204030204" pitchFamily="49" charset="0"/>
              </a:rPr>
              <a:t>parameter</a:t>
            </a:r>
            <a:r>
              <a:rPr lang="en-US" sz="1200" dirty="0">
                <a:solidFill>
                  <a:srgbClr val="0000FF"/>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value</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mssqllocaldb</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&lt;/</a:t>
            </a:r>
            <a:r>
              <a:rPr lang="en-US" sz="1200" dirty="0">
                <a:solidFill>
                  <a:srgbClr val="A31515"/>
                </a:solidFill>
                <a:highlight>
                  <a:srgbClr val="FFFFFF"/>
                </a:highlight>
                <a:latin typeface="Consolas" panose="020B0609020204030204" pitchFamily="49" charset="0"/>
              </a:rPr>
              <a:t>parameters</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&lt;/</a:t>
            </a:r>
            <a:r>
              <a:rPr lang="en-US" sz="1200" dirty="0" err="1">
                <a:solidFill>
                  <a:srgbClr val="A31515"/>
                </a:solidFill>
                <a:highlight>
                  <a:srgbClr val="FFFFFF"/>
                </a:highlight>
                <a:latin typeface="Consolas" panose="020B0609020204030204" pitchFamily="49" charset="0"/>
              </a:rPr>
              <a:t>defaultConnectionFactory</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&lt;</a:t>
            </a:r>
            <a:r>
              <a:rPr lang="en-US" sz="1200" dirty="0">
                <a:solidFill>
                  <a:srgbClr val="A31515"/>
                </a:solidFill>
                <a:highlight>
                  <a:srgbClr val="FFFFFF"/>
                </a:highlight>
                <a:latin typeface="Consolas" panose="020B0609020204030204" pitchFamily="49" charset="0"/>
              </a:rPr>
              <a:t>providers</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&lt;</a:t>
            </a:r>
            <a:r>
              <a:rPr lang="en-US" sz="1200" dirty="0">
                <a:solidFill>
                  <a:srgbClr val="A31515"/>
                </a:solidFill>
                <a:highlight>
                  <a:srgbClr val="FFFFFF"/>
                </a:highlight>
                <a:latin typeface="Consolas" panose="020B0609020204030204" pitchFamily="49" charset="0"/>
              </a:rPr>
              <a:t>provider</a:t>
            </a:r>
            <a:r>
              <a:rPr lang="en-US" sz="1200" dirty="0">
                <a:solidFill>
                  <a:srgbClr val="0000FF"/>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invariantName</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System.Data.SqlClient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System.Data.Entity.SqlServer.SqlProviderServices</a:t>
            </a:r>
            <a:r>
              <a:rPr lang="en-US"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EntityFramework.SqlServer</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 /&gt;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    &lt;/</a:t>
            </a:r>
            <a:r>
              <a:rPr lang="en-US" sz="1200" dirty="0">
                <a:solidFill>
                  <a:srgbClr val="A31515"/>
                </a:solidFill>
                <a:highlight>
                  <a:srgbClr val="FFFFFF"/>
                </a:highlight>
                <a:latin typeface="Consolas" panose="020B0609020204030204" pitchFamily="49" charset="0"/>
              </a:rPr>
              <a:t>providers</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FF"/>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entityFramework</a:t>
            </a:r>
            <a:r>
              <a:rPr lang="en-US" sz="1200" dirty="0">
                <a:solidFill>
                  <a:srgbClr val="0000FF"/>
                </a:solidFill>
                <a:highlight>
                  <a:srgbClr val="FFFFFF"/>
                </a:highlight>
                <a:latin typeface="Consolas" panose="020B0609020204030204" pitchFamily="49" charset="0"/>
              </a:rPr>
              <a:t>&gt;</a:t>
            </a:r>
            <a:endParaRPr lang="en-US" sz="1200" dirty="0"/>
          </a:p>
        </p:txBody>
      </p:sp>
    </p:spTree>
    <p:extLst>
      <p:ext uri="{BB962C8B-B14F-4D97-AF65-F5344CB8AC3E}">
        <p14:creationId xmlns:p14="http://schemas.microsoft.com/office/powerpoint/2010/main" val="258188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Why Web API?</a:t>
            </a:r>
          </a:p>
        </p:txBody>
      </p:sp>
      <p:sp>
        <p:nvSpPr>
          <p:cNvPr id="3" name="Content Placeholder 2"/>
          <p:cNvSpPr>
            <a:spLocks noGrp="1"/>
          </p:cNvSpPr>
          <p:nvPr>
            <p:ph idx="1"/>
          </p:nvPr>
        </p:nvSpPr>
        <p:spPr>
          <a:xfrm>
            <a:off x="457200" y="1066800"/>
            <a:ext cx="8229600" cy="5486400"/>
          </a:xfrm>
        </p:spPr>
        <p:txBody>
          <a:bodyPr>
            <a:normAutofit/>
          </a:bodyPr>
          <a:lstStyle/>
          <a:p>
            <a:r>
              <a:rPr lang="en-US" dirty="0"/>
              <a:t>When MVC developers ask the author to give the elevator pitch for Web API, he usually says: </a:t>
            </a:r>
          </a:p>
          <a:p>
            <a:pPr lvl="1"/>
            <a:r>
              <a:rPr lang="en-US" dirty="0"/>
              <a:t>ASP.NET MVC excels at </a:t>
            </a:r>
            <a:r>
              <a:rPr lang="en-US" i="1" dirty="0"/>
              <a:t>accepting</a:t>
            </a:r>
            <a:r>
              <a:rPr lang="en-US" dirty="0"/>
              <a:t> </a:t>
            </a:r>
            <a:r>
              <a:rPr lang="en-US" b="1" i="1" dirty="0"/>
              <a:t>form data </a:t>
            </a:r>
            <a:r>
              <a:rPr lang="en-US" dirty="0"/>
              <a:t>and </a:t>
            </a:r>
            <a:r>
              <a:rPr lang="en-US" i="1" dirty="0"/>
              <a:t>generating</a:t>
            </a:r>
            <a:r>
              <a:rPr lang="en-US" dirty="0"/>
              <a:t> </a:t>
            </a:r>
            <a:r>
              <a:rPr lang="en-US" b="1" i="1" dirty="0"/>
              <a:t>HTML</a:t>
            </a:r>
            <a:r>
              <a:rPr lang="en-US" dirty="0"/>
              <a:t>; </a:t>
            </a:r>
          </a:p>
          <a:p>
            <a:pPr lvl="1"/>
            <a:r>
              <a:rPr lang="en-US" dirty="0"/>
              <a:t>ASP.NET Web API excels at </a:t>
            </a:r>
            <a:r>
              <a:rPr lang="en-US" i="1" dirty="0"/>
              <a:t>accepting and generating </a:t>
            </a:r>
            <a:r>
              <a:rPr lang="en-US" dirty="0"/>
              <a:t>structured data like </a:t>
            </a:r>
            <a:r>
              <a:rPr lang="en-US" b="1" dirty="0"/>
              <a:t>JSON and XML</a:t>
            </a:r>
            <a:r>
              <a:rPr lang="en-US" dirty="0"/>
              <a:t>.” </a:t>
            </a:r>
          </a:p>
        </p:txBody>
      </p:sp>
    </p:spTree>
    <p:extLst>
      <p:ext uri="{BB962C8B-B14F-4D97-AF65-F5344CB8AC3E}">
        <p14:creationId xmlns:p14="http://schemas.microsoft.com/office/powerpoint/2010/main" val="156501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MVC and API are very consistent</a:t>
            </a:r>
          </a:p>
        </p:txBody>
      </p:sp>
      <p:sp>
        <p:nvSpPr>
          <p:cNvPr id="3" name="Content Placeholder 2"/>
          <p:cNvSpPr>
            <a:spLocks noGrp="1"/>
          </p:cNvSpPr>
          <p:nvPr>
            <p:ph idx="1"/>
          </p:nvPr>
        </p:nvSpPr>
        <p:spPr>
          <a:xfrm>
            <a:off x="457200" y="1295400"/>
            <a:ext cx="8229600" cy="5181600"/>
          </a:xfrm>
        </p:spPr>
        <p:txBody>
          <a:bodyPr>
            <a:normAutofit/>
          </a:bodyPr>
          <a:lstStyle/>
          <a:p>
            <a:r>
              <a:rPr lang="en-US" sz="2000" dirty="0"/>
              <a:t>The Web API team went to great lengths to allow you to leverage your existing ASP.NET MVC experience with controllers, actions, filters, model binders, dependency injection, and the like. </a:t>
            </a:r>
          </a:p>
          <a:p>
            <a:r>
              <a:rPr lang="en-US" sz="2000" dirty="0"/>
              <a:t>Many of these same concepts appear in Web API in very similar forms, which makes applications that combine MVC and Web API seem well integrated.</a:t>
            </a:r>
          </a:p>
          <a:p>
            <a:r>
              <a:rPr lang="en-US" sz="2000" dirty="0"/>
              <a:t>Because ASP.NET Web API is an entirely separate framework, it probably warrants a book of its own. </a:t>
            </a:r>
          </a:p>
        </p:txBody>
      </p:sp>
    </p:spTree>
    <p:extLst>
      <p:ext uri="{BB962C8B-B14F-4D97-AF65-F5344CB8AC3E}">
        <p14:creationId xmlns:p14="http://schemas.microsoft.com/office/powerpoint/2010/main" val="403892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The ASP.NET Project wizard</a:t>
            </a:r>
          </a:p>
        </p:txBody>
      </p:sp>
      <p:pic>
        <p:nvPicPr>
          <p:cNvPr id="4" name="Content Placeholder 3"/>
          <p:cNvPicPr>
            <a:picLocks noGrp="1" noChangeAspect="1"/>
          </p:cNvPicPr>
          <p:nvPr>
            <p:ph idx="1"/>
          </p:nvPr>
        </p:nvPicPr>
        <p:blipFill>
          <a:blip r:embed="rId2"/>
          <a:stretch>
            <a:fillRect/>
          </a:stretch>
        </p:blipFill>
        <p:spPr>
          <a:xfrm>
            <a:off x="533401" y="2057400"/>
            <a:ext cx="4362932" cy="4343400"/>
          </a:xfrm>
          <a:prstGeom prst="rect">
            <a:avLst/>
          </a:prstGeom>
        </p:spPr>
      </p:pic>
      <p:sp>
        <p:nvSpPr>
          <p:cNvPr id="5" name="TextBox 4"/>
          <p:cNvSpPr txBox="1"/>
          <p:nvPr/>
        </p:nvSpPr>
        <p:spPr>
          <a:xfrm>
            <a:off x="5410201" y="1524000"/>
            <a:ext cx="3276600" cy="3785652"/>
          </a:xfrm>
          <a:prstGeom prst="rect">
            <a:avLst/>
          </a:prstGeom>
          <a:noFill/>
        </p:spPr>
        <p:txBody>
          <a:bodyPr wrap="square" rtlCol="0">
            <a:spAutoFit/>
          </a:bodyPr>
          <a:lstStyle/>
          <a:p>
            <a:r>
              <a:rPr lang="en-US" sz="2000" dirty="0"/>
              <a:t>* Allows user to add Web API features to any project type, including Web Forms and MVC applications. </a:t>
            </a:r>
          </a:p>
          <a:p>
            <a:r>
              <a:rPr lang="en-US" sz="2000" dirty="0"/>
              <a:t>* The special project type “Web API” not only includes the Web API binaries, but also a sample API controller (called </a:t>
            </a:r>
            <a:r>
              <a:rPr lang="en-US" sz="2000" dirty="0" err="1"/>
              <a:t>ValuesController</a:t>
            </a:r>
            <a:r>
              <a:rPr lang="en-US" sz="2000" dirty="0"/>
              <a:t>) and some MVC code that can automatically generate help pages for your Web APIs.</a:t>
            </a:r>
          </a:p>
        </p:txBody>
      </p:sp>
    </p:spTree>
    <p:extLst>
      <p:ext uri="{BB962C8B-B14F-4D97-AF65-F5344CB8AC3E}">
        <p14:creationId xmlns:p14="http://schemas.microsoft.com/office/powerpoint/2010/main" val="182512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2E260D00-D0CC-4A21-A053-0ECD96E2B4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3018" y="1600200"/>
            <a:ext cx="6417963" cy="4525963"/>
          </a:xfrm>
        </p:spPr>
      </p:pic>
    </p:spTree>
    <p:extLst>
      <p:ext uri="{BB962C8B-B14F-4D97-AF65-F5344CB8AC3E}">
        <p14:creationId xmlns:p14="http://schemas.microsoft.com/office/powerpoint/2010/main" val="50933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8DCB9BBB-FC04-4ACF-975C-E61F03E10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378" y="1600200"/>
            <a:ext cx="6469243" cy="4525963"/>
          </a:xfrm>
        </p:spPr>
      </p:pic>
    </p:spTree>
    <p:extLst>
      <p:ext uri="{BB962C8B-B14F-4D97-AF65-F5344CB8AC3E}">
        <p14:creationId xmlns:p14="http://schemas.microsoft.com/office/powerpoint/2010/main" val="342825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screenshot&#10;&#10;Description automatically generated">
            <a:extLst>
              <a:ext uri="{FF2B5EF4-FFF2-40B4-BE49-F238E27FC236}">
                <a16:creationId xmlns:a16="http://schemas.microsoft.com/office/drawing/2014/main" id="{A98FA0A7-514C-496C-AA51-DF23078A39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882" y="1600200"/>
            <a:ext cx="6688235" cy="4525963"/>
          </a:xfrm>
        </p:spPr>
      </p:pic>
    </p:spTree>
    <p:extLst>
      <p:ext uri="{BB962C8B-B14F-4D97-AF65-F5344CB8AC3E}">
        <p14:creationId xmlns:p14="http://schemas.microsoft.com/office/powerpoint/2010/main" val="338383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API not modeled on MVC pattern</a:t>
            </a:r>
          </a:p>
        </p:txBody>
      </p:sp>
      <p:sp>
        <p:nvSpPr>
          <p:cNvPr id="3" name="Content Placeholder 2"/>
          <p:cNvSpPr>
            <a:spLocks noGrp="1"/>
          </p:cNvSpPr>
          <p:nvPr>
            <p:ph idx="1"/>
          </p:nvPr>
        </p:nvSpPr>
        <p:spPr>
          <a:xfrm>
            <a:off x="457200" y="1295400"/>
            <a:ext cx="8229600" cy="5181600"/>
          </a:xfrm>
        </p:spPr>
        <p:txBody>
          <a:bodyPr>
            <a:normAutofit/>
          </a:bodyPr>
          <a:lstStyle/>
          <a:p>
            <a:r>
              <a:rPr lang="en-US" sz="2400" dirty="0"/>
              <a:t>Web API ships with MVC, and both utilize controllers. </a:t>
            </a:r>
          </a:p>
          <a:p>
            <a:r>
              <a:rPr lang="en-US" sz="2400" dirty="0"/>
              <a:t>However, Web API does not share the Model-View-Controller design of MVC. </a:t>
            </a:r>
          </a:p>
          <a:p>
            <a:r>
              <a:rPr lang="en-US" sz="2400" dirty="0"/>
              <a:t>They both share the notion of mapping HTTP requests to controller actions, but rather than MVC’s pattern of using an output template and view engine to render a result, Web API directly renders the resulting model object as the “response”. </a:t>
            </a:r>
          </a:p>
          <a:p>
            <a:r>
              <a:rPr lang="en-US" sz="2400" dirty="0"/>
              <a:t>Many of the design differences between Web API and MVC controllers come from this core difference  between the two frameworks.</a:t>
            </a:r>
          </a:p>
        </p:txBody>
      </p:sp>
    </p:spTree>
    <p:extLst>
      <p:ext uri="{BB962C8B-B14F-4D97-AF65-F5344CB8AC3E}">
        <p14:creationId xmlns:p14="http://schemas.microsoft.com/office/powerpoint/2010/main" val="286400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3794</TotalTime>
  <Words>2727</Words>
  <Application>Microsoft Office PowerPoint</Application>
  <PresentationFormat>On-screen Show (4:3)</PresentationFormat>
  <Paragraphs>159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Office Theme</vt:lpstr>
      <vt:lpstr>ASP.NET API</vt:lpstr>
      <vt:lpstr>Evolution to Web API</vt:lpstr>
      <vt:lpstr>Why Web API?</vt:lpstr>
      <vt:lpstr>MVC and API are very consistent</vt:lpstr>
      <vt:lpstr>The ASP.NET Project wizard</vt:lpstr>
      <vt:lpstr>PowerPoint Presentation</vt:lpstr>
      <vt:lpstr>PowerPoint Presentation</vt:lpstr>
      <vt:lpstr>PowerPoint Presentation</vt:lpstr>
      <vt:lpstr>API not modeled on MVC pattern</vt:lpstr>
      <vt:lpstr>Examining the Sample ValuesController</vt:lpstr>
      <vt:lpstr>Getting to a Get</vt:lpstr>
      <vt:lpstr>Examining the Sample ValuesController</vt:lpstr>
      <vt:lpstr>Web API controllers are asynchronous by design</vt:lpstr>
      <vt:lpstr>Incoming Action Parameters</vt:lpstr>
      <vt:lpstr>Action Return Values, Errors, and Asynchrony</vt:lpstr>
      <vt:lpstr>What if things don’t go well?</vt:lpstr>
      <vt:lpstr>PowerPoint Presentation</vt:lpstr>
      <vt:lpstr>Configuration in Web-Hosted Web API</vt:lpstr>
      <vt:lpstr>Binding Parameters</vt:lpstr>
      <vt:lpstr>PowerPoint Presentation</vt:lpstr>
      <vt:lpstr>PowerPoint Presentation</vt:lpstr>
      <vt:lpstr>The parameter binding system</vt:lpstr>
      <vt:lpstr>Formatters</vt:lpstr>
      <vt:lpstr>Filtering Requests</vt:lpstr>
      <vt:lpstr>WEB API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Getting started</dc:title>
  <dc:creator>dad</dc:creator>
  <cp:lastModifiedBy>Kurt Friedrich</cp:lastModifiedBy>
  <cp:revision>57</cp:revision>
  <dcterms:created xsi:type="dcterms:W3CDTF">2015-07-11T03:24:44Z</dcterms:created>
  <dcterms:modified xsi:type="dcterms:W3CDTF">2020-04-29T17:02:20Z</dcterms:modified>
</cp:coreProperties>
</file>