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
  </p:notesMasterIdLst>
  <p:handoutMasterIdLst>
    <p:handoutMasterId r:id="rId14"/>
  </p:handoutMasterIdLst>
  <p:sldIdLst>
    <p:sldId id="353" r:id="rId2"/>
    <p:sldId id="275" r:id="rId3"/>
    <p:sldId id="313" r:id="rId4"/>
    <p:sldId id="358" r:id="rId5"/>
    <p:sldId id="359" r:id="rId6"/>
    <p:sldId id="356" r:id="rId7"/>
    <p:sldId id="354" r:id="rId8"/>
    <p:sldId id="315" r:id="rId9"/>
    <p:sldId id="314" r:id="rId10"/>
    <p:sldId id="360" r:id="rId11"/>
    <p:sldId id="361" r:id="rId1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BA97"/>
    <a:srgbClr val="FF66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8" autoAdjust="0"/>
    <p:restoredTop sz="94660"/>
  </p:normalViewPr>
  <p:slideViewPr>
    <p:cSldViewPr snapToGrid="0">
      <p:cViewPr varScale="1">
        <p:scale>
          <a:sx n="92" d="100"/>
          <a:sy n="92" d="100"/>
        </p:scale>
        <p:origin x="540" y="96"/>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2765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0A82E32C-775C-4F5F-AD6E-4436C55BC4C2}" type="datetimeFigureOut">
              <a:rPr lang="en-US" altLang="en-US"/>
              <a:pPr/>
              <a:t>1/29/2018</a:t>
            </a:fld>
            <a:endParaRPr lang="en-US" altLang="en-US"/>
          </a:p>
        </p:txBody>
      </p:sp>
      <p:sp>
        <p:nvSpPr>
          <p:cNvPr id="2765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B14C45F-A206-42D2-8D71-EC535DD9FAB5}" type="slidenum">
              <a:rPr lang="en-US" altLang="en-US"/>
              <a:pPr/>
              <a:t>‹#›</a:t>
            </a:fld>
            <a:endParaRPr lang="en-US" altLang="en-US"/>
          </a:p>
        </p:txBody>
      </p:sp>
    </p:spTree>
    <p:extLst>
      <p:ext uri="{BB962C8B-B14F-4D97-AF65-F5344CB8AC3E}">
        <p14:creationId xmlns:p14="http://schemas.microsoft.com/office/powerpoint/2010/main" val="1823619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532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087668D-BBC6-4B5B-8AF5-44749D77B624}" type="slidenum">
              <a:rPr lang="en-US"/>
              <a:pPr>
                <a:defRPr/>
              </a:pPr>
              <a:t>‹#›</a:t>
            </a:fld>
            <a:endParaRPr lang="en-US"/>
          </a:p>
        </p:txBody>
      </p:sp>
    </p:spTree>
    <p:extLst>
      <p:ext uri="{BB962C8B-B14F-4D97-AF65-F5344CB8AC3E}">
        <p14:creationId xmlns:p14="http://schemas.microsoft.com/office/powerpoint/2010/main" val="892619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F2D809CF-01BB-427F-B857-FFE6166FE094}" type="slidenum">
              <a:rPr lang="en-US" altLang="en-US" sz="1200"/>
              <a:pPr algn="r"/>
              <a:t>2</a:t>
            </a:fld>
            <a:endParaRPr lang="en-US" altLang="en-US" sz="120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59297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48388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67297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92504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ltLang="en-US"/>
              <a:t>ADO.NET 4 C#, C1Name, C1</a:t>
            </a:r>
            <a:endParaRPr lang="en-US" altLang="en-US" sz="1200"/>
          </a:p>
        </p:txBody>
      </p:sp>
      <p:sp>
        <p:nvSpPr>
          <p:cNvPr id="5" name="Footer Placeholder 4"/>
          <p:cNvSpPr>
            <a:spLocks noGrp="1"/>
          </p:cNvSpPr>
          <p:nvPr>
            <p:ph type="ftr" sz="quarter" idx="11"/>
          </p:nvPr>
        </p:nvSpPr>
        <p:spPr/>
        <p:txBody>
          <a:bodyPr/>
          <a:lstStyle>
            <a:lvl1pPr>
              <a:defRPr/>
            </a:lvl1pPr>
          </a:lstStyle>
          <a:p>
            <a:r>
              <a:rPr lang="en-US" altLang="en-US"/>
              <a:t>© 2011, Mike Murach &amp; Associates, Inc.© 2009, Mike Murach &amp; Associates, Inc.</a:t>
            </a:r>
            <a:endParaRPr lang="en-US" altLang="en-US" sz="1400"/>
          </a:p>
        </p:txBody>
      </p:sp>
      <p:sp>
        <p:nvSpPr>
          <p:cNvPr id="6" name="Slide Number Placeholder 5"/>
          <p:cNvSpPr>
            <a:spLocks noGrp="1"/>
          </p:cNvSpPr>
          <p:nvPr>
            <p:ph type="sldNum" sz="quarter" idx="12"/>
          </p:nvPr>
        </p:nvSpPr>
        <p:spPr/>
        <p:txBody>
          <a:bodyPr/>
          <a:lstStyle>
            <a:lvl1pPr algn="l">
              <a:defRPr sz="1400" smtClean="0"/>
            </a:lvl1pPr>
          </a:lstStyle>
          <a:p>
            <a:pPr>
              <a:defRPr/>
            </a:pPr>
            <a:endParaRPr lang="en-US"/>
          </a:p>
          <a:p>
            <a:pPr>
              <a:defRPr/>
            </a:pPr>
            <a:r>
              <a:rPr lang="en-US"/>
              <a:t>Slide </a:t>
            </a:r>
            <a:fld id="{805AB6F9-B7B4-4091-8A7E-9B98E27267C3}" type="slidenum">
              <a:rPr lang="en-US"/>
              <a:pPr>
                <a:defRPr/>
              </a:pPr>
              <a:t>‹#›</a:t>
            </a:fld>
            <a:endParaRPr lang="en-US"/>
          </a:p>
        </p:txBody>
      </p:sp>
    </p:spTree>
    <p:extLst>
      <p:ext uri="{BB962C8B-B14F-4D97-AF65-F5344CB8AC3E}">
        <p14:creationId xmlns:p14="http://schemas.microsoft.com/office/powerpoint/2010/main" val="3377622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a:t>ADO.NET 4 C#, C1Name, C1</a:t>
            </a:r>
            <a:endParaRPr lang="en-US" altLang="en-US" sz="1200"/>
          </a:p>
        </p:txBody>
      </p:sp>
      <p:sp>
        <p:nvSpPr>
          <p:cNvPr id="5" name="Footer Placeholder 4"/>
          <p:cNvSpPr>
            <a:spLocks noGrp="1"/>
          </p:cNvSpPr>
          <p:nvPr>
            <p:ph type="ftr" sz="quarter" idx="11"/>
          </p:nvPr>
        </p:nvSpPr>
        <p:spPr/>
        <p:txBody>
          <a:bodyPr/>
          <a:lstStyle>
            <a:lvl1pPr>
              <a:defRPr/>
            </a:lvl1pPr>
          </a:lstStyle>
          <a:p>
            <a:r>
              <a:rPr lang="en-US" altLang="en-US"/>
              <a:t>© 2011, Mike Murach &amp; Associates, Inc.© 2009, Mike Murach &amp; Associates, Inc.</a:t>
            </a:r>
            <a:endParaRPr lang="en-US" altLang="en-US" sz="1400"/>
          </a:p>
        </p:txBody>
      </p:sp>
      <p:sp>
        <p:nvSpPr>
          <p:cNvPr id="6" name="Slide Number Placeholder 5"/>
          <p:cNvSpPr>
            <a:spLocks noGrp="1"/>
          </p:cNvSpPr>
          <p:nvPr>
            <p:ph type="sldNum" sz="quarter" idx="12"/>
          </p:nvPr>
        </p:nvSpPr>
        <p:spPr/>
        <p:txBody>
          <a:bodyPr/>
          <a:lstStyle>
            <a:lvl1pPr algn="l">
              <a:defRPr sz="1400" smtClean="0"/>
            </a:lvl1pPr>
          </a:lstStyle>
          <a:p>
            <a:pPr>
              <a:defRPr/>
            </a:pPr>
            <a:endParaRPr lang="en-US"/>
          </a:p>
          <a:p>
            <a:pPr>
              <a:defRPr/>
            </a:pPr>
            <a:r>
              <a:rPr lang="en-US"/>
              <a:t>Slide </a:t>
            </a:r>
            <a:fld id="{7CE100A0-C053-4862-819E-7E9BFAC4D27E}" type="slidenum">
              <a:rPr lang="en-US"/>
              <a:pPr>
                <a:defRPr/>
              </a:pPr>
              <a:t>‹#›</a:t>
            </a:fld>
            <a:endParaRPr lang="en-US"/>
          </a:p>
        </p:txBody>
      </p:sp>
    </p:spTree>
    <p:extLst>
      <p:ext uri="{BB962C8B-B14F-4D97-AF65-F5344CB8AC3E}">
        <p14:creationId xmlns:p14="http://schemas.microsoft.com/office/powerpoint/2010/main" val="3768156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a:t>ADO.NET 4 C#, C1Name, C1</a:t>
            </a:r>
            <a:endParaRPr lang="en-US" altLang="en-US" sz="1200"/>
          </a:p>
        </p:txBody>
      </p:sp>
      <p:sp>
        <p:nvSpPr>
          <p:cNvPr id="5" name="Footer Placeholder 4"/>
          <p:cNvSpPr>
            <a:spLocks noGrp="1"/>
          </p:cNvSpPr>
          <p:nvPr>
            <p:ph type="ftr" sz="quarter" idx="11"/>
          </p:nvPr>
        </p:nvSpPr>
        <p:spPr/>
        <p:txBody>
          <a:bodyPr/>
          <a:lstStyle>
            <a:lvl1pPr>
              <a:defRPr/>
            </a:lvl1pPr>
          </a:lstStyle>
          <a:p>
            <a:r>
              <a:rPr lang="en-US" altLang="en-US"/>
              <a:t>© 2011, Mike Murach &amp; Associates, Inc.© 2009, Mike Murach &amp; Associates, Inc.</a:t>
            </a:r>
            <a:endParaRPr lang="en-US" altLang="en-US" sz="1400"/>
          </a:p>
        </p:txBody>
      </p:sp>
      <p:sp>
        <p:nvSpPr>
          <p:cNvPr id="6" name="Slide Number Placeholder 5"/>
          <p:cNvSpPr>
            <a:spLocks noGrp="1"/>
          </p:cNvSpPr>
          <p:nvPr>
            <p:ph type="sldNum" sz="quarter" idx="12"/>
          </p:nvPr>
        </p:nvSpPr>
        <p:spPr/>
        <p:txBody>
          <a:bodyPr/>
          <a:lstStyle>
            <a:lvl1pPr algn="l">
              <a:defRPr sz="1400" smtClean="0"/>
            </a:lvl1pPr>
          </a:lstStyle>
          <a:p>
            <a:pPr>
              <a:defRPr/>
            </a:pPr>
            <a:endParaRPr lang="en-US"/>
          </a:p>
          <a:p>
            <a:pPr>
              <a:defRPr/>
            </a:pPr>
            <a:r>
              <a:rPr lang="en-US"/>
              <a:t>Slide </a:t>
            </a:r>
            <a:fld id="{4197AD6D-1001-4D1F-854B-DBDA54B3B5CE}" type="slidenum">
              <a:rPr lang="en-US"/>
              <a:pPr>
                <a:defRPr/>
              </a:pPr>
              <a:t>‹#›</a:t>
            </a:fld>
            <a:endParaRPr lang="en-US"/>
          </a:p>
        </p:txBody>
      </p:sp>
    </p:spTree>
    <p:extLst>
      <p:ext uri="{BB962C8B-B14F-4D97-AF65-F5344CB8AC3E}">
        <p14:creationId xmlns:p14="http://schemas.microsoft.com/office/powerpoint/2010/main" val="1291280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a:t>ADO.NET 4 C#, C1Name, C1</a:t>
            </a:r>
            <a:endParaRPr lang="en-US" altLang="en-US" sz="1200"/>
          </a:p>
        </p:txBody>
      </p:sp>
      <p:sp>
        <p:nvSpPr>
          <p:cNvPr id="5" name="Footer Placeholder 4"/>
          <p:cNvSpPr>
            <a:spLocks noGrp="1"/>
          </p:cNvSpPr>
          <p:nvPr>
            <p:ph type="ftr" sz="quarter" idx="11"/>
          </p:nvPr>
        </p:nvSpPr>
        <p:spPr/>
        <p:txBody>
          <a:bodyPr/>
          <a:lstStyle>
            <a:lvl1pPr>
              <a:defRPr/>
            </a:lvl1pPr>
          </a:lstStyle>
          <a:p>
            <a:r>
              <a:rPr lang="en-US" altLang="en-US"/>
              <a:t>© 2011, Mike Murach &amp; Associates, Inc.© 2009, Mike Murach &amp; Associates, Inc.</a:t>
            </a:r>
            <a:endParaRPr lang="en-US" altLang="en-US" sz="1400"/>
          </a:p>
        </p:txBody>
      </p:sp>
      <p:sp>
        <p:nvSpPr>
          <p:cNvPr id="6" name="Slide Number Placeholder 5"/>
          <p:cNvSpPr>
            <a:spLocks noGrp="1"/>
          </p:cNvSpPr>
          <p:nvPr>
            <p:ph type="sldNum" sz="quarter" idx="12"/>
          </p:nvPr>
        </p:nvSpPr>
        <p:spPr/>
        <p:txBody>
          <a:bodyPr/>
          <a:lstStyle>
            <a:lvl1pPr algn="l">
              <a:defRPr sz="1400" smtClean="0"/>
            </a:lvl1pPr>
          </a:lstStyle>
          <a:p>
            <a:pPr>
              <a:defRPr/>
            </a:pPr>
            <a:endParaRPr lang="en-US"/>
          </a:p>
          <a:p>
            <a:pPr>
              <a:defRPr/>
            </a:pPr>
            <a:r>
              <a:rPr lang="en-US"/>
              <a:t>Slide </a:t>
            </a:r>
            <a:fld id="{17952553-5EFB-4A90-9778-13E165C46000}" type="slidenum">
              <a:rPr lang="en-US"/>
              <a:pPr>
                <a:defRPr/>
              </a:pPr>
              <a:t>‹#›</a:t>
            </a:fld>
            <a:endParaRPr lang="en-US"/>
          </a:p>
        </p:txBody>
      </p:sp>
    </p:spTree>
    <p:extLst>
      <p:ext uri="{BB962C8B-B14F-4D97-AF65-F5344CB8AC3E}">
        <p14:creationId xmlns:p14="http://schemas.microsoft.com/office/powerpoint/2010/main" val="796436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ltLang="en-US"/>
              <a:t>ADO.NET 4 C#, C1Name, C1</a:t>
            </a:r>
            <a:endParaRPr lang="en-US" altLang="en-US" sz="1200"/>
          </a:p>
        </p:txBody>
      </p:sp>
      <p:sp>
        <p:nvSpPr>
          <p:cNvPr id="5" name="Footer Placeholder 4"/>
          <p:cNvSpPr>
            <a:spLocks noGrp="1"/>
          </p:cNvSpPr>
          <p:nvPr>
            <p:ph type="ftr" sz="quarter" idx="11"/>
          </p:nvPr>
        </p:nvSpPr>
        <p:spPr/>
        <p:txBody>
          <a:bodyPr/>
          <a:lstStyle>
            <a:lvl1pPr>
              <a:defRPr/>
            </a:lvl1pPr>
          </a:lstStyle>
          <a:p>
            <a:r>
              <a:rPr lang="en-US" altLang="en-US"/>
              <a:t>© 2011, Mike Murach &amp; Associates, Inc.© 2009, Mike Murach &amp; Associates, Inc.</a:t>
            </a:r>
            <a:endParaRPr lang="en-US" altLang="en-US" sz="1400"/>
          </a:p>
        </p:txBody>
      </p:sp>
      <p:sp>
        <p:nvSpPr>
          <p:cNvPr id="6" name="Slide Number Placeholder 5"/>
          <p:cNvSpPr>
            <a:spLocks noGrp="1"/>
          </p:cNvSpPr>
          <p:nvPr>
            <p:ph type="sldNum" sz="quarter" idx="12"/>
          </p:nvPr>
        </p:nvSpPr>
        <p:spPr/>
        <p:txBody>
          <a:bodyPr/>
          <a:lstStyle>
            <a:lvl1pPr algn="l">
              <a:defRPr sz="1400" smtClean="0"/>
            </a:lvl1pPr>
          </a:lstStyle>
          <a:p>
            <a:pPr>
              <a:defRPr/>
            </a:pPr>
            <a:endParaRPr lang="en-US"/>
          </a:p>
          <a:p>
            <a:pPr>
              <a:defRPr/>
            </a:pPr>
            <a:r>
              <a:rPr lang="en-US"/>
              <a:t>Slide </a:t>
            </a:r>
            <a:fld id="{672F70A4-4816-43FA-8B06-EACA20F4969E}" type="slidenum">
              <a:rPr lang="en-US"/>
              <a:pPr>
                <a:defRPr/>
              </a:pPr>
              <a:t>‹#›</a:t>
            </a:fld>
            <a:endParaRPr lang="en-US"/>
          </a:p>
        </p:txBody>
      </p:sp>
    </p:spTree>
    <p:extLst>
      <p:ext uri="{BB962C8B-B14F-4D97-AF65-F5344CB8AC3E}">
        <p14:creationId xmlns:p14="http://schemas.microsoft.com/office/powerpoint/2010/main" val="276154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ltLang="en-US"/>
              <a:t>ADO.NET 4 C#, C1Name, C1</a:t>
            </a:r>
            <a:endParaRPr lang="en-US" altLang="en-US" sz="1200"/>
          </a:p>
        </p:txBody>
      </p:sp>
      <p:sp>
        <p:nvSpPr>
          <p:cNvPr id="6" name="Footer Placeholder 5"/>
          <p:cNvSpPr>
            <a:spLocks noGrp="1"/>
          </p:cNvSpPr>
          <p:nvPr>
            <p:ph type="ftr" sz="quarter" idx="11"/>
          </p:nvPr>
        </p:nvSpPr>
        <p:spPr/>
        <p:txBody>
          <a:bodyPr/>
          <a:lstStyle>
            <a:lvl1pPr>
              <a:defRPr/>
            </a:lvl1pPr>
          </a:lstStyle>
          <a:p>
            <a:r>
              <a:rPr lang="en-US" altLang="en-US"/>
              <a:t>© 2011, Mike Murach &amp; Associates, Inc.© 2009, Mike Murach &amp; Associates, Inc.</a:t>
            </a:r>
            <a:endParaRPr lang="en-US" altLang="en-US" sz="1400"/>
          </a:p>
        </p:txBody>
      </p:sp>
      <p:sp>
        <p:nvSpPr>
          <p:cNvPr id="7" name="Slide Number Placeholder 6"/>
          <p:cNvSpPr>
            <a:spLocks noGrp="1"/>
          </p:cNvSpPr>
          <p:nvPr>
            <p:ph type="sldNum" sz="quarter" idx="12"/>
          </p:nvPr>
        </p:nvSpPr>
        <p:spPr/>
        <p:txBody>
          <a:bodyPr/>
          <a:lstStyle>
            <a:lvl1pPr algn="l">
              <a:defRPr sz="1400" smtClean="0"/>
            </a:lvl1pPr>
          </a:lstStyle>
          <a:p>
            <a:pPr>
              <a:defRPr/>
            </a:pPr>
            <a:endParaRPr lang="en-US"/>
          </a:p>
          <a:p>
            <a:pPr>
              <a:defRPr/>
            </a:pPr>
            <a:r>
              <a:rPr lang="en-US"/>
              <a:t>Slide </a:t>
            </a:r>
            <a:fld id="{50A120F7-15B7-4999-BBBA-DDACA15A4456}" type="slidenum">
              <a:rPr lang="en-US"/>
              <a:pPr>
                <a:defRPr/>
              </a:pPr>
              <a:t>‹#›</a:t>
            </a:fld>
            <a:endParaRPr lang="en-US"/>
          </a:p>
        </p:txBody>
      </p:sp>
    </p:spTree>
    <p:extLst>
      <p:ext uri="{BB962C8B-B14F-4D97-AF65-F5344CB8AC3E}">
        <p14:creationId xmlns:p14="http://schemas.microsoft.com/office/powerpoint/2010/main" val="2852241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ltLang="en-US"/>
              <a:t>ADO.NET 4 C#, C1Name, C1</a:t>
            </a:r>
            <a:endParaRPr lang="en-US" altLang="en-US" sz="1200"/>
          </a:p>
        </p:txBody>
      </p:sp>
      <p:sp>
        <p:nvSpPr>
          <p:cNvPr id="8" name="Footer Placeholder 7"/>
          <p:cNvSpPr>
            <a:spLocks noGrp="1"/>
          </p:cNvSpPr>
          <p:nvPr>
            <p:ph type="ftr" sz="quarter" idx="11"/>
          </p:nvPr>
        </p:nvSpPr>
        <p:spPr/>
        <p:txBody>
          <a:bodyPr/>
          <a:lstStyle>
            <a:lvl1pPr>
              <a:defRPr/>
            </a:lvl1pPr>
          </a:lstStyle>
          <a:p>
            <a:r>
              <a:rPr lang="en-US" altLang="en-US"/>
              <a:t>© 2011, Mike Murach &amp; Associates, Inc.© 2009, Mike Murach &amp; Associates, Inc.</a:t>
            </a:r>
            <a:endParaRPr lang="en-US" altLang="en-US" sz="1400"/>
          </a:p>
        </p:txBody>
      </p:sp>
      <p:sp>
        <p:nvSpPr>
          <p:cNvPr id="9" name="Slide Number Placeholder 8"/>
          <p:cNvSpPr>
            <a:spLocks noGrp="1"/>
          </p:cNvSpPr>
          <p:nvPr>
            <p:ph type="sldNum" sz="quarter" idx="12"/>
          </p:nvPr>
        </p:nvSpPr>
        <p:spPr/>
        <p:txBody>
          <a:bodyPr/>
          <a:lstStyle>
            <a:lvl1pPr algn="l">
              <a:defRPr sz="1400" smtClean="0"/>
            </a:lvl1pPr>
          </a:lstStyle>
          <a:p>
            <a:pPr>
              <a:defRPr/>
            </a:pPr>
            <a:endParaRPr lang="en-US"/>
          </a:p>
          <a:p>
            <a:pPr>
              <a:defRPr/>
            </a:pPr>
            <a:r>
              <a:rPr lang="en-US"/>
              <a:t>Slide </a:t>
            </a:r>
            <a:fld id="{DCEC1C2B-3AB4-4D18-9252-2632832E813C}" type="slidenum">
              <a:rPr lang="en-US"/>
              <a:pPr>
                <a:defRPr/>
              </a:pPr>
              <a:t>‹#›</a:t>
            </a:fld>
            <a:endParaRPr lang="en-US"/>
          </a:p>
        </p:txBody>
      </p:sp>
    </p:spTree>
    <p:extLst>
      <p:ext uri="{BB962C8B-B14F-4D97-AF65-F5344CB8AC3E}">
        <p14:creationId xmlns:p14="http://schemas.microsoft.com/office/powerpoint/2010/main" val="945707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ltLang="en-US"/>
              <a:t>ADO.NET 4 C#, C1Name, C1</a:t>
            </a:r>
            <a:endParaRPr lang="en-US" altLang="en-US" sz="1200"/>
          </a:p>
        </p:txBody>
      </p:sp>
      <p:sp>
        <p:nvSpPr>
          <p:cNvPr id="4" name="Footer Placeholder 3"/>
          <p:cNvSpPr>
            <a:spLocks noGrp="1"/>
          </p:cNvSpPr>
          <p:nvPr>
            <p:ph type="ftr" sz="quarter" idx="11"/>
          </p:nvPr>
        </p:nvSpPr>
        <p:spPr/>
        <p:txBody>
          <a:bodyPr/>
          <a:lstStyle>
            <a:lvl1pPr>
              <a:defRPr/>
            </a:lvl1pPr>
          </a:lstStyle>
          <a:p>
            <a:r>
              <a:rPr lang="en-US" altLang="en-US"/>
              <a:t>© 2011, Mike Murach &amp; Associates, Inc.© 2009, Mike Murach &amp; Associates, Inc.</a:t>
            </a:r>
            <a:endParaRPr lang="en-US" altLang="en-US" sz="1400"/>
          </a:p>
        </p:txBody>
      </p:sp>
      <p:sp>
        <p:nvSpPr>
          <p:cNvPr id="5" name="Slide Number Placeholder 4"/>
          <p:cNvSpPr>
            <a:spLocks noGrp="1"/>
          </p:cNvSpPr>
          <p:nvPr>
            <p:ph type="sldNum" sz="quarter" idx="12"/>
          </p:nvPr>
        </p:nvSpPr>
        <p:spPr/>
        <p:txBody>
          <a:bodyPr/>
          <a:lstStyle>
            <a:lvl1pPr algn="l">
              <a:defRPr sz="1400" smtClean="0"/>
            </a:lvl1pPr>
          </a:lstStyle>
          <a:p>
            <a:pPr>
              <a:defRPr/>
            </a:pPr>
            <a:endParaRPr lang="en-US"/>
          </a:p>
          <a:p>
            <a:pPr>
              <a:defRPr/>
            </a:pPr>
            <a:r>
              <a:rPr lang="en-US"/>
              <a:t>Slide </a:t>
            </a:r>
            <a:fld id="{C1B351D1-2DD8-4AF2-93CE-C077F8F10EF3}" type="slidenum">
              <a:rPr lang="en-US"/>
              <a:pPr>
                <a:defRPr/>
              </a:pPr>
              <a:t>‹#›</a:t>
            </a:fld>
            <a:endParaRPr lang="en-US"/>
          </a:p>
        </p:txBody>
      </p:sp>
    </p:spTree>
    <p:extLst>
      <p:ext uri="{BB962C8B-B14F-4D97-AF65-F5344CB8AC3E}">
        <p14:creationId xmlns:p14="http://schemas.microsoft.com/office/powerpoint/2010/main" val="1671379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900">
                <a:latin typeface="Arial Narrow" pitchFamily="34" charset="0"/>
              </a:defRPr>
            </a:lvl1pPr>
          </a:lstStyle>
          <a:p>
            <a:r>
              <a:rPr lang="en-US" altLang="en-US"/>
              <a:t>ADO.NET 4 C#, C1</a:t>
            </a:r>
          </a:p>
        </p:txBody>
      </p:sp>
      <p:sp>
        <p:nvSpPr>
          <p:cNvPr id="3" name="Footer Placeholder 2"/>
          <p:cNvSpPr>
            <a:spLocks noGrp="1"/>
          </p:cNvSpPr>
          <p:nvPr>
            <p:ph type="ftr" sz="quarter" idx="11"/>
          </p:nvPr>
        </p:nvSpPr>
        <p:spPr/>
        <p:txBody>
          <a:bodyPr/>
          <a:lstStyle>
            <a:lvl1pPr>
              <a:defRPr sz="900">
                <a:latin typeface="Arial Narrow" pitchFamily="34" charset="0"/>
              </a:defRPr>
            </a:lvl1pPr>
          </a:lstStyle>
          <a:p>
            <a:r>
              <a:rPr lang="en-US" altLang="en-US"/>
              <a:t>© 2011, Mike Murach &amp; Associates, Inc.</a:t>
            </a:r>
          </a:p>
        </p:txBody>
      </p:sp>
      <p:sp>
        <p:nvSpPr>
          <p:cNvPr id="4" name="Slide Number Placeholder 3"/>
          <p:cNvSpPr>
            <a:spLocks noGrp="1"/>
          </p:cNvSpPr>
          <p:nvPr>
            <p:ph type="sldNum" sz="quarter" idx="12"/>
          </p:nvPr>
        </p:nvSpPr>
        <p:spPr/>
        <p:txBody>
          <a:bodyPr/>
          <a:lstStyle>
            <a:lvl1pPr algn="l">
              <a:defRPr sz="900">
                <a:latin typeface="Arial Narrow" pitchFamily="34" charset="0"/>
              </a:defRPr>
            </a:lvl1pPr>
          </a:lstStyle>
          <a:p>
            <a:endParaRPr lang="en-US" altLang="en-US" sz="1400">
              <a:latin typeface="Times New Roman" pitchFamily="18" charset="0"/>
            </a:endParaRPr>
          </a:p>
          <a:p>
            <a:pPr algn="r"/>
            <a:r>
              <a:rPr lang="en-US" altLang="en-US"/>
              <a:t>Slide </a:t>
            </a:r>
            <a:fld id="{B4163273-9F91-4FDD-AB1C-9CA03BCAB715}" type="slidenum">
              <a:rPr lang="en-US" altLang="en-US"/>
              <a:pPr algn="r"/>
              <a:t>‹#›</a:t>
            </a:fld>
            <a:endParaRPr lang="en-US" altLang="en-US"/>
          </a:p>
        </p:txBody>
      </p:sp>
    </p:spTree>
    <p:extLst>
      <p:ext uri="{BB962C8B-B14F-4D97-AF65-F5344CB8AC3E}">
        <p14:creationId xmlns:p14="http://schemas.microsoft.com/office/powerpoint/2010/main" val="1639396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a:t>ADO.NET 4 C#, C1Name, C1</a:t>
            </a:r>
            <a:endParaRPr lang="en-US" altLang="en-US" sz="1200"/>
          </a:p>
        </p:txBody>
      </p:sp>
      <p:sp>
        <p:nvSpPr>
          <p:cNvPr id="6" name="Footer Placeholder 5"/>
          <p:cNvSpPr>
            <a:spLocks noGrp="1"/>
          </p:cNvSpPr>
          <p:nvPr>
            <p:ph type="ftr" sz="quarter" idx="11"/>
          </p:nvPr>
        </p:nvSpPr>
        <p:spPr/>
        <p:txBody>
          <a:bodyPr/>
          <a:lstStyle>
            <a:lvl1pPr>
              <a:defRPr/>
            </a:lvl1pPr>
          </a:lstStyle>
          <a:p>
            <a:r>
              <a:rPr lang="en-US" altLang="en-US"/>
              <a:t>© 2011, Mike Murach &amp; Associates, Inc.© 2009, Mike Murach &amp; Associates, Inc.</a:t>
            </a:r>
            <a:endParaRPr lang="en-US" altLang="en-US" sz="1400"/>
          </a:p>
        </p:txBody>
      </p:sp>
      <p:sp>
        <p:nvSpPr>
          <p:cNvPr id="7" name="Slide Number Placeholder 6"/>
          <p:cNvSpPr>
            <a:spLocks noGrp="1"/>
          </p:cNvSpPr>
          <p:nvPr>
            <p:ph type="sldNum" sz="quarter" idx="12"/>
          </p:nvPr>
        </p:nvSpPr>
        <p:spPr/>
        <p:txBody>
          <a:bodyPr/>
          <a:lstStyle>
            <a:lvl1pPr algn="l">
              <a:defRPr sz="1400" smtClean="0"/>
            </a:lvl1pPr>
          </a:lstStyle>
          <a:p>
            <a:pPr>
              <a:defRPr/>
            </a:pPr>
            <a:endParaRPr lang="en-US"/>
          </a:p>
          <a:p>
            <a:pPr>
              <a:defRPr/>
            </a:pPr>
            <a:r>
              <a:rPr lang="en-US"/>
              <a:t>Slide </a:t>
            </a:r>
            <a:fld id="{6AB0E36F-ECEF-459E-9398-84564FEB074B}" type="slidenum">
              <a:rPr lang="en-US"/>
              <a:pPr>
                <a:defRPr/>
              </a:pPr>
              <a:t>‹#›</a:t>
            </a:fld>
            <a:endParaRPr lang="en-US"/>
          </a:p>
        </p:txBody>
      </p:sp>
    </p:spTree>
    <p:extLst>
      <p:ext uri="{BB962C8B-B14F-4D97-AF65-F5344CB8AC3E}">
        <p14:creationId xmlns:p14="http://schemas.microsoft.com/office/powerpoint/2010/main" val="33729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a:t>ADO.NET 4 C#, C1Name, C1</a:t>
            </a:r>
            <a:endParaRPr lang="en-US" altLang="en-US" sz="1200"/>
          </a:p>
        </p:txBody>
      </p:sp>
      <p:sp>
        <p:nvSpPr>
          <p:cNvPr id="6" name="Footer Placeholder 5"/>
          <p:cNvSpPr>
            <a:spLocks noGrp="1"/>
          </p:cNvSpPr>
          <p:nvPr>
            <p:ph type="ftr" sz="quarter" idx="11"/>
          </p:nvPr>
        </p:nvSpPr>
        <p:spPr/>
        <p:txBody>
          <a:bodyPr/>
          <a:lstStyle>
            <a:lvl1pPr>
              <a:defRPr/>
            </a:lvl1pPr>
          </a:lstStyle>
          <a:p>
            <a:r>
              <a:rPr lang="en-US" altLang="en-US"/>
              <a:t>© 2011, Mike Murach &amp; Associates, Inc.© 2009, Mike Murach &amp; Associates, Inc.</a:t>
            </a:r>
            <a:endParaRPr lang="en-US" altLang="en-US" sz="1400"/>
          </a:p>
        </p:txBody>
      </p:sp>
      <p:sp>
        <p:nvSpPr>
          <p:cNvPr id="7" name="Slide Number Placeholder 6"/>
          <p:cNvSpPr>
            <a:spLocks noGrp="1"/>
          </p:cNvSpPr>
          <p:nvPr>
            <p:ph type="sldNum" sz="quarter" idx="12"/>
          </p:nvPr>
        </p:nvSpPr>
        <p:spPr/>
        <p:txBody>
          <a:bodyPr/>
          <a:lstStyle>
            <a:lvl1pPr algn="l">
              <a:defRPr sz="1400" smtClean="0"/>
            </a:lvl1pPr>
          </a:lstStyle>
          <a:p>
            <a:pPr>
              <a:defRPr/>
            </a:pPr>
            <a:endParaRPr lang="en-US"/>
          </a:p>
          <a:p>
            <a:pPr>
              <a:defRPr/>
            </a:pPr>
            <a:r>
              <a:rPr lang="en-US"/>
              <a:t>Slide </a:t>
            </a:r>
            <a:fld id="{AD969AAD-6C09-414B-9D2B-022C88A6BAB7}" type="slidenum">
              <a:rPr lang="en-US"/>
              <a:pPr>
                <a:defRPr/>
              </a:pPr>
              <a:t>‹#›</a:t>
            </a:fld>
            <a:endParaRPr lang="en-US"/>
          </a:p>
        </p:txBody>
      </p:sp>
    </p:spTree>
    <p:extLst>
      <p:ext uri="{BB962C8B-B14F-4D97-AF65-F5344CB8AC3E}">
        <p14:creationId xmlns:p14="http://schemas.microsoft.com/office/powerpoint/2010/main" val="1314740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762000" y="6248400"/>
            <a:ext cx="1981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vl1pPr>
          </a:lstStyle>
          <a:p>
            <a:r>
              <a:rPr lang="en-US" altLang="en-US"/>
              <a:t>ADO.NET 4 C#, C1Murach’s JavaScript, C1</a:t>
            </a:r>
            <a:endParaRPr lang="en-US" altLang="en-US" sz="1200"/>
          </a:p>
        </p:txBody>
      </p:sp>
      <p:sp>
        <p:nvSpPr>
          <p:cNvPr id="1029" name="Rectangle 5"/>
          <p:cNvSpPr>
            <a:spLocks noGrp="1" noChangeArrowheads="1"/>
          </p:cNvSpPr>
          <p:nvPr>
            <p:ph type="ftr" sz="quarter" idx="3"/>
          </p:nvPr>
        </p:nvSpPr>
        <p:spPr bwMode="auto">
          <a:xfrm>
            <a:off x="2895600" y="6248400"/>
            <a:ext cx="3352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000"/>
            </a:lvl1pPr>
          </a:lstStyle>
          <a:p>
            <a:r>
              <a:rPr lang="en-US" altLang="en-US"/>
              <a:t>© 2011, Mike Murach &amp; Associates, Inc.© 2009, Mike Murach &amp; Associates, Inc.</a:t>
            </a:r>
            <a:endParaRPr lang="en-US" altLang="en-US" sz="140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lvl1pPr>
          </a:lstStyle>
          <a:p>
            <a:pPr>
              <a:defRPr/>
            </a:pPr>
            <a:endParaRPr lang="en-US"/>
          </a:p>
          <a:p>
            <a:pPr>
              <a:defRPr/>
            </a:pPr>
            <a:r>
              <a:rPr lang="en-US" sz="1000"/>
              <a:t>Slide </a:t>
            </a:r>
            <a:fld id="{4F9D811E-F8A1-4A3A-A8E2-12C583212A76}" type="slidenum">
              <a:rPr lang="en-US" sz="1000"/>
              <a:pPr>
                <a:defRPr/>
              </a:pPr>
              <a:t>‹#›</a:t>
            </a:fld>
            <a:endParaRPr lang="en-US" sz="100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507051"/>
            <a:ext cx="7772400" cy="834639"/>
          </a:xfrm>
        </p:spPr>
        <p:txBody>
          <a:bodyPr/>
          <a:lstStyle/>
          <a:p>
            <a:r>
              <a:rPr lang="en-US" sz="3600" dirty="0" smtClean="0"/>
              <a:t>Using LINQ to Entities</a:t>
            </a:r>
            <a:endParaRPr lang="en-US" sz="3600" dirty="0"/>
          </a:p>
        </p:txBody>
      </p:sp>
      <p:sp>
        <p:nvSpPr>
          <p:cNvPr id="6" name="Content Placeholder 5"/>
          <p:cNvSpPr>
            <a:spLocks noGrp="1"/>
          </p:cNvSpPr>
          <p:nvPr>
            <p:ph idx="1"/>
          </p:nvPr>
        </p:nvSpPr>
        <p:spPr>
          <a:xfrm>
            <a:off x="677255" y="1562456"/>
            <a:ext cx="7772400" cy="4114800"/>
          </a:xfrm>
        </p:spPr>
        <p:txBody>
          <a:bodyPr/>
          <a:lstStyle/>
          <a:p>
            <a:r>
              <a:rPr lang="en-US" sz="2800" dirty="0" smtClean="0">
                <a:latin typeface="Arial" panose="020B0604020202020204" pitchFamily="34" charset="0"/>
                <a:cs typeface="Arial" panose="020B0604020202020204" pitchFamily="34" charset="0"/>
              </a:rPr>
              <a:t>Very similar to LINQ to SQL</a:t>
            </a:r>
          </a:p>
          <a:p>
            <a:r>
              <a:rPr lang="en-US" sz="2800" dirty="0" smtClean="0">
                <a:latin typeface="Arial" panose="020B0604020202020204" pitchFamily="34" charset="0"/>
                <a:cs typeface="Arial" panose="020B0604020202020204" pitchFamily="34" charset="0"/>
              </a:rPr>
              <a:t>But we will be using classes, properties and methods of the Entity Model</a:t>
            </a:r>
          </a:p>
          <a:p>
            <a:r>
              <a:rPr lang="en-US" sz="2800" dirty="0" smtClean="0">
                <a:latin typeface="Arial" panose="020B0604020202020204" pitchFamily="34" charset="0"/>
                <a:cs typeface="Arial" panose="020B0604020202020204" pitchFamily="34" charset="0"/>
              </a:rPr>
              <a:t>First create an instance of the object context (rather than the </a:t>
            </a:r>
            <a:r>
              <a:rPr lang="en-US" sz="2800" dirty="0" err="1" smtClean="0">
                <a:latin typeface="Arial" panose="020B0604020202020204" pitchFamily="34" charset="0"/>
                <a:cs typeface="Arial" panose="020B0604020202020204" pitchFamily="34" charset="0"/>
              </a:rPr>
              <a:t>DataContext</a:t>
            </a:r>
            <a:r>
              <a:rPr lang="en-US" sz="2800" dirty="0" smtClean="0">
                <a:latin typeface="Arial" panose="020B0604020202020204" pitchFamily="34" charset="0"/>
                <a:cs typeface="Arial" panose="020B0604020202020204" pitchFamily="34" charset="0"/>
              </a:rPr>
              <a:t>)</a:t>
            </a:r>
          </a:p>
          <a:p>
            <a:pPr lvl="1"/>
            <a:r>
              <a:rPr lang="en-US" sz="2400" dirty="0" err="1" smtClean="0">
                <a:solidFill>
                  <a:srgbClr val="2B91AF"/>
                </a:solidFill>
                <a:highlight>
                  <a:srgbClr val="FFFFFF"/>
                </a:highlight>
                <a:latin typeface="Consolas"/>
              </a:rPr>
              <a:t>PayablesEntities</a:t>
            </a:r>
            <a:endParaRPr lang="en-US" sz="2400" dirty="0" smtClean="0">
              <a:solidFill>
                <a:srgbClr val="2B91AF"/>
              </a:solidFill>
              <a:highlight>
                <a:srgbClr val="FFFFFF"/>
              </a:highlight>
              <a:latin typeface="Consolas"/>
            </a:endParaRPr>
          </a:p>
          <a:p>
            <a:pPr lvl="1"/>
            <a:r>
              <a:rPr lang="en-US" sz="2400" dirty="0" smtClean="0">
                <a:solidFill>
                  <a:srgbClr val="2B91AF"/>
                </a:solidFill>
                <a:highlight>
                  <a:srgbClr val="FFFFFF"/>
                </a:highlight>
                <a:latin typeface="Consolas"/>
              </a:rPr>
              <a:t>(before we did </a:t>
            </a:r>
            <a:r>
              <a:rPr lang="en-US" sz="2400" dirty="0" err="1" smtClean="0">
                <a:solidFill>
                  <a:srgbClr val="2B91AF"/>
                </a:solidFill>
                <a:highlight>
                  <a:srgbClr val="FFFFFF"/>
                </a:highlight>
                <a:latin typeface="Consolas"/>
              </a:rPr>
              <a:t>PayablesDataContext</a:t>
            </a:r>
            <a:r>
              <a:rPr lang="en-US" sz="2400" dirty="0" smtClean="0">
                <a:solidFill>
                  <a:srgbClr val="2B91AF"/>
                </a:solidFill>
                <a:highlight>
                  <a:srgbClr val="FFFFFF"/>
                </a:highlight>
                <a:latin typeface="Consolas"/>
              </a:rPr>
              <a:t> )</a:t>
            </a:r>
          </a:p>
          <a:p>
            <a:r>
              <a:rPr lang="en-US" sz="2800" dirty="0" smtClean="0">
                <a:highlight>
                  <a:srgbClr val="FFFFFF"/>
                </a:highlight>
                <a:latin typeface="Arial" panose="020B0604020202020204" pitchFamily="34" charset="0"/>
                <a:cs typeface="Arial" panose="020B0604020202020204" pitchFamily="34" charset="0"/>
              </a:rPr>
              <a:t>Now we can use its properties in the LINQ queries.</a:t>
            </a:r>
            <a:endParaRPr lang="en-US" sz="2800" dirty="0" smtClean="0">
              <a:solidFill>
                <a:srgbClr val="2B91AF"/>
              </a:solidFill>
              <a:highlight>
                <a:srgbClr val="FFFFFF"/>
              </a:highlight>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r>
              <a:rPr lang="en-US" altLang="en-US" smtClean="0"/>
              <a:t>ADO.NET 4 C#, C1</a:t>
            </a:r>
            <a:endParaRPr lang="en-US" altLang="en-US"/>
          </a:p>
        </p:txBody>
      </p:sp>
      <p:sp>
        <p:nvSpPr>
          <p:cNvPr id="3" name="Footer Placeholder 2"/>
          <p:cNvSpPr>
            <a:spLocks noGrp="1"/>
          </p:cNvSpPr>
          <p:nvPr>
            <p:ph type="ftr" sz="quarter" idx="11"/>
          </p:nvPr>
        </p:nvSpPr>
        <p:spPr/>
        <p:txBody>
          <a:bodyPr/>
          <a:lstStyle/>
          <a:p>
            <a:r>
              <a:rPr lang="en-US" altLang="en-US" smtClean="0"/>
              <a:t>© 2011, Mike Murach &amp; Associates, Inc.</a:t>
            </a:r>
            <a:endParaRPr lang="en-US" altLang="en-US"/>
          </a:p>
        </p:txBody>
      </p:sp>
      <p:sp>
        <p:nvSpPr>
          <p:cNvPr id="4" name="Slide Number Placeholder 3"/>
          <p:cNvSpPr>
            <a:spLocks noGrp="1"/>
          </p:cNvSpPr>
          <p:nvPr>
            <p:ph type="sldNum" sz="quarter" idx="12"/>
          </p:nvPr>
        </p:nvSpPr>
        <p:spPr/>
        <p:txBody>
          <a:bodyPr/>
          <a:lstStyle/>
          <a:p>
            <a:endParaRPr lang="en-US" altLang="en-US" sz="1400" smtClean="0">
              <a:latin typeface="Times New Roman" pitchFamily="18" charset="0"/>
            </a:endParaRPr>
          </a:p>
          <a:p>
            <a:pPr algn="r"/>
            <a:r>
              <a:rPr lang="en-US" altLang="en-US" smtClean="0"/>
              <a:t>Slide </a:t>
            </a:r>
            <a:fld id="{B4163273-9F91-4FDD-AB1C-9CA03BCAB715}" type="slidenum">
              <a:rPr lang="en-US" altLang="en-US" smtClean="0"/>
              <a:pPr algn="r"/>
              <a:t>1</a:t>
            </a:fld>
            <a:endParaRPr lang="en-US" altLang="en-US"/>
          </a:p>
        </p:txBody>
      </p:sp>
    </p:spTree>
    <p:extLst>
      <p:ext uri="{BB962C8B-B14F-4D97-AF65-F5344CB8AC3E}">
        <p14:creationId xmlns:p14="http://schemas.microsoft.com/office/powerpoint/2010/main" val="593393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16194"/>
            <a:ext cx="7772400" cy="5779806"/>
          </a:xfrm>
        </p:spPr>
        <p:txBody>
          <a:bodyPr/>
          <a:lstStyle/>
          <a:p>
            <a:pPr marL="0" indent="0">
              <a:buNone/>
            </a:pPr>
            <a:r>
              <a:rPr lang="en-US" sz="900" dirty="0" err="1" smtClean="0">
                <a:solidFill>
                  <a:srgbClr val="2B91AF"/>
                </a:solidFill>
                <a:highlight>
                  <a:srgbClr val="FFFFFF"/>
                </a:highlight>
                <a:latin typeface="Consolas"/>
              </a:rPr>
              <a:t>DateTime</a:t>
            </a:r>
            <a:r>
              <a:rPr lang="en-US" sz="900" dirty="0" smtClean="0">
                <a:solidFill>
                  <a:srgbClr val="000000"/>
                </a:solidFill>
                <a:highlight>
                  <a:srgbClr val="FFFFFF"/>
                </a:highlight>
                <a:latin typeface="Consolas"/>
              </a:rPr>
              <a:t> </a:t>
            </a:r>
            <a:r>
              <a:rPr lang="en-US" sz="900" dirty="0" err="1">
                <a:solidFill>
                  <a:srgbClr val="000000"/>
                </a:solidFill>
                <a:highlight>
                  <a:srgbClr val="FFFFFF"/>
                </a:highlight>
                <a:latin typeface="Consolas"/>
              </a:rPr>
              <a:t>payDate</a:t>
            </a:r>
            <a:r>
              <a:rPr lang="en-US" sz="900" dirty="0">
                <a:solidFill>
                  <a:srgbClr val="000000"/>
                </a:solidFill>
                <a:highlight>
                  <a:srgbClr val="FFFFFF"/>
                </a:highlight>
                <a:latin typeface="Consolas"/>
              </a:rPr>
              <a:t> =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DateTime</a:t>
            </a:r>
            <a:r>
              <a:rPr lang="en-US" sz="900" dirty="0">
                <a:solidFill>
                  <a:srgbClr val="000000"/>
                </a:solidFill>
                <a:highlight>
                  <a:srgbClr val="FFFFFF"/>
                </a:highlight>
                <a:latin typeface="Consolas"/>
              </a:rPr>
              <a:t>();</a:t>
            </a:r>
          </a:p>
          <a:p>
            <a:pPr marL="0" indent="0">
              <a:buNone/>
            </a:pPr>
            <a:r>
              <a:rPr lang="en-US" sz="900" dirty="0" err="1" smtClean="0">
                <a:solidFill>
                  <a:srgbClr val="000000"/>
                </a:solidFill>
                <a:highlight>
                  <a:srgbClr val="FFFFFF"/>
                </a:highlight>
                <a:latin typeface="Consolas"/>
              </a:rPr>
              <a:t>payDate</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DateTime</a:t>
            </a:r>
            <a:r>
              <a:rPr lang="en-US" sz="900" dirty="0" err="1">
                <a:solidFill>
                  <a:srgbClr val="000000"/>
                </a:solidFill>
                <a:highlight>
                  <a:srgbClr val="FFFFFF"/>
                </a:highlight>
                <a:latin typeface="Consolas"/>
              </a:rPr>
              <a:t>.Now</a:t>
            </a:r>
            <a:r>
              <a:rPr lang="en-US" sz="900" dirty="0">
                <a:solidFill>
                  <a:srgbClr val="000000"/>
                </a:solidFill>
                <a:highlight>
                  <a:srgbClr val="FFFFFF"/>
                </a:highlight>
                <a:latin typeface="Consolas"/>
              </a:rPr>
              <a:t>;</a:t>
            </a:r>
          </a:p>
          <a:p>
            <a:pPr marL="0" indent="0">
              <a:buNone/>
            </a:pP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a:t>
            </a:r>
            <a:r>
              <a:rPr lang="en-US" sz="900" dirty="0" err="1">
                <a:solidFill>
                  <a:srgbClr val="008000"/>
                </a:solidFill>
                <a:highlight>
                  <a:srgbClr val="FFFFFF"/>
                </a:highlight>
                <a:latin typeface="Consolas"/>
              </a:rPr>
              <a:t>var</a:t>
            </a:r>
            <a:r>
              <a:rPr lang="en-US" sz="900" dirty="0">
                <a:solidFill>
                  <a:srgbClr val="008000"/>
                </a:solidFill>
                <a:highlight>
                  <a:srgbClr val="FFFFFF"/>
                </a:highlight>
                <a:latin typeface="Consolas"/>
              </a:rPr>
              <a:t> </a:t>
            </a:r>
            <a:r>
              <a:rPr lang="en-US" sz="900" dirty="0" err="1">
                <a:solidFill>
                  <a:srgbClr val="008000"/>
                </a:solidFill>
                <a:highlight>
                  <a:srgbClr val="FFFFFF"/>
                </a:highlight>
                <a:latin typeface="Consolas"/>
              </a:rPr>
              <a:t>invoicesDue</a:t>
            </a:r>
            <a:r>
              <a:rPr lang="en-US" sz="900" dirty="0">
                <a:solidFill>
                  <a:srgbClr val="008000"/>
                </a:solidFill>
                <a:highlight>
                  <a:srgbClr val="FFFFFF"/>
                </a:highlight>
                <a:latin typeface="Consolas"/>
              </a:rPr>
              <a:t> =</a:t>
            </a: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    </a:t>
            </a:r>
            <a:r>
              <a:rPr lang="en-US" sz="900" dirty="0">
                <a:solidFill>
                  <a:srgbClr val="008000"/>
                </a:solidFill>
                <a:highlight>
                  <a:srgbClr val="FFFFFF"/>
                </a:highlight>
                <a:latin typeface="Consolas"/>
              </a:rPr>
              <a:t>from vendor in </a:t>
            </a:r>
            <a:r>
              <a:rPr lang="en-US" sz="900" dirty="0" err="1">
                <a:solidFill>
                  <a:srgbClr val="008000"/>
                </a:solidFill>
                <a:highlight>
                  <a:srgbClr val="FFFFFF"/>
                </a:highlight>
                <a:latin typeface="Consolas"/>
              </a:rPr>
              <a:t>payables.Vendors</a:t>
            </a: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    </a:t>
            </a:r>
            <a:r>
              <a:rPr lang="en-US" sz="900" dirty="0">
                <a:solidFill>
                  <a:srgbClr val="008000"/>
                </a:solidFill>
                <a:highlight>
                  <a:srgbClr val="FFFFFF"/>
                </a:highlight>
                <a:latin typeface="Consolas"/>
              </a:rPr>
              <a:t>select new { </a:t>
            </a:r>
            <a:r>
              <a:rPr lang="en-US" sz="900" dirty="0" err="1">
                <a:solidFill>
                  <a:srgbClr val="008000"/>
                </a:solidFill>
                <a:highlight>
                  <a:srgbClr val="FFFFFF"/>
                </a:highlight>
                <a:latin typeface="Consolas"/>
              </a:rPr>
              <a:t>vendor.Name</a:t>
            </a:r>
            <a:r>
              <a:rPr lang="en-US" sz="900" dirty="0">
                <a:solidFill>
                  <a:srgbClr val="008000"/>
                </a:solidFill>
                <a:highlight>
                  <a:srgbClr val="FFFFFF"/>
                </a:highlight>
                <a:latin typeface="Consolas"/>
              </a:rPr>
              <a:t> };  // gets all the vendors</a:t>
            </a:r>
            <a:endParaRPr lang="en-US" sz="900" dirty="0">
              <a:solidFill>
                <a:srgbClr val="000000"/>
              </a:solidFill>
              <a:highlight>
                <a:srgbClr val="FFFFFF"/>
              </a:highlight>
              <a:latin typeface="Consolas"/>
            </a:endParaRPr>
          </a:p>
          <a:p>
            <a:pPr marL="0" indent="0">
              <a:buNone/>
            </a:pP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a:t>
            </a:r>
            <a:r>
              <a:rPr lang="en-US" sz="900" dirty="0" err="1">
                <a:solidFill>
                  <a:srgbClr val="008000"/>
                </a:solidFill>
                <a:highlight>
                  <a:srgbClr val="FFFFFF"/>
                </a:highlight>
                <a:latin typeface="Consolas"/>
              </a:rPr>
              <a:t>var</a:t>
            </a:r>
            <a:r>
              <a:rPr lang="en-US" sz="900" dirty="0">
                <a:solidFill>
                  <a:srgbClr val="008000"/>
                </a:solidFill>
                <a:highlight>
                  <a:srgbClr val="FFFFFF"/>
                </a:highlight>
                <a:latin typeface="Consolas"/>
              </a:rPr>
              <a:t> </a:t>
            </a:r>
            <a:r>
              <a:rPr lang="en-US" sz="900" dirty="0" err="1">
                <a:solidFill>
                  <a:srgbClr val="008000"/>
                </a:solidFill>
                <a:highlight>
                  <a:srgbClr val="FFFFFF"/>
                </a:highlight>
                <a:latin typeface="Consolas"/>
              </a:rPr>
              <a:t>invoicesDue</a:t>
            </a:r>
            <a:r>
              <a:rPr lang="en-US" sz="900" dirty="0">
                <a:solidFill>
                  <a:srgbClr val="008000"/>
                </a:solidFill>
                <a:highlight>
                  <a:srgbClr val="FFFFFF"/>
                </a:highlight>
                <a:latin typeface="Consolas"/>
              </a:rPr>
              <a:t> =</a:t>
            </a: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    </a:t>
            </a:r>
            <a:r>
              <a:rPr lang="en-US" sz="900" dirty="0">
                <a:solidFill>
                  <a:srgbClr val="008000"/>
                </a:solidFill>
                <a:highlight>
                  <a:srgbClr val="FFFFFF"/>
                </a:highlight>
                <a:latin typeface="Consolas"/>
              </a:rPr>
              <a:t>from vendor in </a:t>
            </a:r>
            <a:r>
              <a:rPr lang="en-US" sz="900" dirty="0" err="1">
                <a:solidFill>
                  <a:srgbClr val="008000"/>
                </a:solidFill>
                <a:highlight>
                  <a:srgbClr val="FFFFFF"/>
                </a:highlight>
                <a:latin typeface="Consolas"/>
              </a:rPr>
              <a:t>payables.Vendors</a:t>
            </a:r>
            <a:r>
              <a:rPr lang="en-US" sz="900" dirty="0">
                <a:solidFill>
                  <a:srgbClr val="008000"/>
                </a:solidFill>
                <a:highlight>
                  <a:srgbClr val="FFFFFF"/>
                </a:highlight>
                <a:latin typeface="Consolas"/>
              </a:rPr>
              <a:t> // gets all the vendors</a:t>
            </a: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     </a:t>
            </a:r>
            <a:r>
              <a:rPr lang="en-US" sz="900" dirty="0">
                <a:solidFill>
                  <a:srgbClr val="008000"/>
                </a:solidFill>
                <a:highlight>
                  <a:srgbClr val="FFFFFF"/>
                </a:highlight>
                <a:latin typeface="Consolas"/>
              </a:rPr>
              <a:t>select new { </a:t>
            </a:r>
            <a:r>
              <a:rPr lang="en-US" sz="900" dirty="0" err="1">
                <a:solidFill>
                  <a:srgbClr val="008000"/>
                </a:solidFill>
                <a:highlight>
                  <a:srgbClr val="FFFFFF"/>
                </a:highlight>
                <a:latin typeface="Consolas"/>
              </a:rPr>
              <a:t>vendor.Name</a:t>
            </a:r>
            <a:r>
              <a:rPr lang="en-US" sz="900" dirty="0">
                <a:solidFill>
                  <a:srgbClr val="008000"/>
                </a:solidFill>
                <a:highlight>
                  <a:srgbClr val="FFFFFF"/>
                </a:highlight>
                <a:latin typeface="Consolas"/>
              </a:rPr>
              <a:t>, </a:t>
            </a:r>
            <a:r>
              <a:rPr lang="en-US" sz="900" dirty="0" err="1">
                <a:solidFill>
                  <a:srgbClr val="008000"/>
                </a:solidFill>
                <a:highlight>
                  <a:srgbClr val="FFFFFF"/>
                </a:highlight>
                <a:latin typeface="Consolas"/>
              </a:rPr>
              <a:t>vendor.Invoices.Count</a:t>
            </a:r>
            <a:r>
              <a:rPr lang="en-US" sz="900" dirty="0">
                <a:solidFill>
                  <a:srgbClr val="008000"/>
                </a:solidFill>
                <a:highlight>
                  <a:srgbClr val="FFFFFF"/>
                </a:highlight>
                <a:latin typeface="Consolas"/>
              </a:rPr>
              <a:t>};  </a:t>
            </a: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 </a:t>
            </a:r>
            <a:r>
              <a:rPr lang="en-US" sz="900" dirty="0">
                <a:solidFill>
                  <a:srgbClr val="008000"/>
                </a:solidFill>
                <a:highlight>
                  <a:srgbClr val="FFFFFF"/>
                </a:highlight>
                <a:latin typeface="Consolas"/>
              </a:rPr>
              <a:t>still gets all the vendors  (note, </a:t>
            </a:r>
            <a:r>
              <a:rPr lang="en-US" sz="900" dirty="0" err="1">
                <a:solidFill>
                  <a:srgbClr val="008000"/>
                </a:solidFill>
                <a:highlight>
                  <a:srgbClr val="FFFFFF"/>
                </a:highlight>
                <a:latin typeface="Consolas"/>
              </a:rPr>
              <a:t>Invoices.Count</a:t>
            </a:r>
            <a:r>
              <a:rPr lang="en-US" sz="900" dirty="0">
                <a:solidFill>
                  <a:srgbClr val="008000"/>
                </a:solidFill>
                <a:highlight>
                  <a:srgbClr val="FFFFFF"/>
                </a:highlight>
                <a:latin typeface="Consolas"/>
              </a:rPr>
              <a:t> returns a single item)</a:t>
            </a:r>
            <a:endParaRPr lang="en-US" sz="900" dirty="0">
              <a:solidFill>
                <a:srgbClr val="000000"/>
              </a:solidFill>
              <a:highlight>
                <a:srgbClr val="FFFFFF"/>
              </a:highlight>
              <a:latin typeface="Consolas"/>
            </a:endParaRPr>
          </a:p>
          <a:p>
            <a:pPr marL="0" indent="0">
              <a:buNone/>
            </a:pPr>
            <a:endParaRPr lang="en-US" sz="900" dirty="0" smtClean="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a:t>
            </a:r>
            <a:r>
              <a:rPr lang="en-US" sz="900" dirty="0" err="1">
                <a:solidFill>
                  <a:srgbClr val="008000"/>
                </a:solidFill>
                <a:highlight>
                  <a:srgbClr val="FFFFFF"/>
                </a:highlight>
                <a:latin typeface="Consolas"/>
              </a:rPr>
              <a:t>var</a:t>
            </a:r>
            <a:r>
              <a:rPr lang="en-US" sz="900" dirty="0">
                <a:solidFill>
                  <a:srgbClr val="008000"/>
                </a:solidFill>
                <a:highlight>
                  <a:srgbClr val="FFFFFF"/>
                </a:highlight>
                <a:latin typeface="Consolas"/>
              </a:rPr>
              <a:t> </a:t>
            </a:r>
            <a:r>
              <a:rPr lang="en-US" sz="900" dirty="0" err="1">
                <a:solidFill>
                  <a:srgbClr val="008000"/>
                </a:solidFill>
                <a:highlight>
                  <a:srgbClr val="FFFFFF"/>
                </a:highlight>
                <a:latin typeface="Consolas"/>
              </a:rPr>
              <a:t>invoicesDue</a:t>
            </a:r>
            <a:r>
              <a:rPr lang="en-US" sz="900" dirty="0">
                <a:solidFill>
                  <a:srgbClr val="008000"/>
                </a:solidFill>
                <a:highlight>
                  <a:srgbClr val="FFFFFF"/>
                </a:highlight>
                <a:latin typeface="Consolas"/>
              </a:rPr>
              <a:t> =</a:t>
            </a: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 </a:t>
            </a:r>
            <a:r>
              <a:rPr lang="en-US" sz="900" dirty="0">
                <a:solidFill>
                  <a:srgbClr val="008000"/>
                </a:solidFill>
                <a:highlight>
                  <a:srgbClr val="FFFFFF"/>
                </a:highlight>
                <a:latin typeface="Consolas"/>
              </a:rPr>
              <a:t>from vendor in </a:t>
            </a:r>
            <a:r>
              <a:rPr lang="en-US" sz="900" dirty="0" err="1">
                <a:solidFill>
                  <a:srgbClr val="008000"/>
                </a:solidFill>
                <a:highlight>
                  <a:srgbClr val="FFFFFF"/>
                </a:highlight>
                <a:latin typeface="Consolas"/>
              </a:rPr>
              <a:t>payables.Vendors</a:t>
            </a: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 </a:t>
            </a:r>
            <a:r>
              <a:rPr lang="en-US" sz="900" dirty="0">
                <a:solidFill>
                  <a:srgbClr val="008000"/>
                </a:solidFill>
                <a:highlight>
                  <a:srgbClr val="FFFFFF"/>
                </a:highlight>
                <a:latin typeface="Consolas"/>
              </a:rPr>
              <a:t>from invoice in </a:t>
            </a:r>
            <a:r>
              <a:rPr lang="en-US" sz="900" dirty="0" err="1">
                <a:solidFill>
                  <a:srgbClr val="008000"/>
                </a:solidFill>
                <a:highlight>
                  <a:srgbClr val="FFFFFF"/>
                </a:highlight>
                <a:latin typeface="Consolas"/>
              </a:rPr>
              <a:t>vendor.Invoices</a:t>
            </a:r>
            <a:r>
              <a:rPr lang="en-US" sz="900" dirty="0">
                <a:solidFill>
                  <a:srgbClr val="008000"/>
                </a:solidFill>
                <a:highlight>
                  <a:srgbClr val="FFFFFF"/>
                </a:highlight>
                <a:latin typeface="Consolas"/>
              </a:rPr>
              <a:t>  // the from   </a:t>
            </a:r>
            <a:r>
              <a:rPr lang="en-US" sz="900" dirty="0" err="1">
                <a:solidFill>
                  <a:srgbClr val="008000"/>
                </a:solidFill>
                <a:highlight>
                  <a:srgbClr val="FFFFFF"/>
                </a:highlight>
                <a:latin typeface="Consolas"/>
              </a:rPr>
              <a:t>from</a:t>
            </a:r>
            <a:r>
              <a:rPr lang="en-US" sz="900" dirty="0">
                <a:solidFill>
                  <a:srgbClr val="008000"/>
                </a:solidFill>
                <a:highlight>
                  <a:srgbClr val="FFFFFF"/>
                </a:highlight>
                <a:latin typeface="Consolas"/>
              </a:rPr>
              <a:t> relationship creates a logical join</a:t>
            </a: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 </a:t>
            </a:r>
            <a:r>
              <a:rPr lang="en-US" sz="900" dirty="0">
                <a:solidFill>
                  <a:srgbClr val="008000"/>
                </a:solidFill>
                <a:highlight>
                  <a:srgbClr val="FFFFFF"/>
                </a:highlight>
                <a:latin typeface="Consolas"/>
              </a:rPr>
              <a:t>select new { </a:t>
            </a:r>
            <a:r>
              <a:rPr lang="en-US" sz="900" dirty="0" err="1">
                <a:solidFill>
                  <a:srgbClr val="008000"/>
                </a:solidFill>
                <a:highlight>
                  <a:srgbClr val="FFFFFF"/>
                </a:highlight>
                <a:latin typeface="Consolas"/>
              </a:rPr>
              <a:t>vendor.Name</a:t>
            </a:r>
            <a:r>
              <a:rPr lang="en-US" sz="900" dirty="0">
                <a:solidFill>
                  <a:srgbClr val="008000"/>
                </a:solidFill>
                <a:highlight>
                  <a:srgbClr val="FFFFFF"/>
                </a:highlight>
                <a:latin typeface="Consolas"/>
              </a:rPr>
              <a:t> };    // so now we get the subset of the Vendors</a:t>
            </a:r>
            <a:endParaRPr lang="en-US" sz="900" dirty="0">
              <a:solidFill>
                <a:srgbClr val="000000"/>
              </a:solidFill>
              <a:highlight>
                <a:srgbClr val="FFFFFF"/>
              </a:highlight>
              <a:latin typeface="Consolas"/>
            </a:endParaRPr>
          </a:p>
          <a:p>
            <a:pPr marL="0" indent="0">
              <a:buNone/>
            </a:pP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a:t>
            </a:r>
            <a:r>
              <a:rPr lang="en-US" sz="900" dirty="0" err="1">
                <a:solidFill>
                  <a:srgbClr val="008000"/>
                </a:solidFill>
                <a:highlight>
                  <a:srgbClr val="FFFFFF"/>
                </a:highlight>
                <a:latin typeface="Consolas"/>
              </a:rPr>
              <a:t>var</a:t>
            </a:r>
            <a:r>
              <a:rPr lang="en-US" sz="900" dirty="0">
                <a:solidFill>
                  <a:srgbClr val="008000"/>
                </a:solidFill>
                <a:highlight>
                  <a:srgbClr val="FFFFFF"/>
                </a:highlight>
                <a:latin typeface="Consolas"/>
              </a:rPr>
              <a:t> </a:t>
            </a:r>
            <a:r>
              <a:rPr lang="en-US" sz="900" dirty="0" err="1">
                <a:solidFill>
                  <a:srgbClr val="008000"/>
                </a:solidFill>
                <a:highlight>
                  <a:srgbClr val="FFFFFF"/>
                </a:highlight>
                <a:latin typeface="Consolas"/>
              </a:rPr>
              <a:t>invoicesDue</a:t>
            </a:r>
            <a:r>
              <a:rPr lang="en-US" sz="900" dirty="0">
                <a:solidFill>
                  <a:srgbClr val="008000"/>
                </a:solidFill>
                <a:highlight>
                  <a:srgbClr val="FFFFFF"/>
                </a:highlight>
                <a:latin typeface="Consolas"/>
              </a:rPr>
              <a:t> =</a:t>
            </a: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    </a:t>
            </a:r>
            <a:r>
              <a:rPr lang="en-US" sz="900" dirty="0">
                <a:solidFill>
                  <a:srgbClr val="008000"/>
                </a:solidFill>
                <a:highlight>
                  <a:srgbClr val="FFFFFF"/>
                </a:highlight>
                <a:latin typeface="Consolas"/>
              </a:rPr>
              <a:t>from vendor in </a:t>
            </a:r>
            <a:r>
              <a:rPr lang="en-US" sz="900" dirty="0" err="1">
                <a:solidFill>
                  <a:srgbClr val="008000"/>
                </a:solidFill>
                <a:highlight>
                  <a:srgbClr val="FFFFFF"/>
                </a:highlight>
                <a:latin typeface="Consolas"/>
              </a:rPr>
              <a:t>payables.Vendors</a:t>
            </a: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    </a:t>
            </a:r>
            <a:r>
              <a:rPr lang="en-US" sz="900" dirty="0">
                <a:solidFill>
                  <a:srgbClr val="008000"/>
                </a:solidFill>
                <a:highlight>
                  <a:srgbClr val="FFFFFF"/>
                </a:highlight>
                <a:latin typeface="Consolas"/>
              </a:rPr>
              <a:t>from invoice in </a:t>
            </a:r>
            <a:r>
              <a:rPr lang="en-US" sz="900" dirty="0" err="1">
                <a:solidFill>
                  <a:srgbClr val="008000"/>
                </a:solidFill>
                <a:highlight>
                  <a:srgbClr val="FFFFFF"/>
                </a:highlight>
                <a:latin typeface="Consolas"/>
              </a:rPr>
              <a:t>vendor.Invoices</a:t>
            </a:r>
            <a:r>
              <a:rPr lang="en-US" sz="900" dirty="0">
                <a:solidFill>
                  <a:srgbClr val="008000"/>
                </a:solidFill>
                <a:highlight>
                  <a:srgbClr val="FFFFFF"/>
                </a:highlight>
                <a:latin typeface="Consolas"/>
              </a:rPr>
              <a:t>   // this is getting a one (Vendor) to Many (Invoices)</a:t>
            </a: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    </a:t>
            </a:r>
            <a:r>
              <a:rPr lang="en-US" sz="900" dirty="0">
                <a:solidFill>
                  <a:srgbClr val="008000"/>
                </a:solidFill>
                <a:highlight>
                  <a:srgbClr val="FFFFFF"/>
                </a:highlight>
                <a:latin typeface="Consolas"/>
              </a:rPr>
              <a:t>let </a:t>
            </a:r>
            <a:r>
              <a:rPr lang="en-US" sz="900" dirty="0" err="1">
                <a:solidFill>
                  <a:srgbClr val="008000"/>
                </a:solidFill>
                <a:highlight>
                  <a:srgbClr val="FFFFFF"/>
                </a:highlight>
                <a:latin typeface="Consolas"/>
              </a:rPr>
              <a:t>BalanceDue</a:t>
            </a:r>
            <a:r>
              <a:rPr lang="en-US" sz="900" dirty="0">
                <a:solidFill>
                  <a:srgbClr val="008000"/>
                </a:solidFill>
                <a:highlight>
                  <a:srgbClr val="FFFFFF"/>
                </a:highlight>
                <a:latin typeface="Consolas"/>
              </a:rPr>
              <a:t> = </a:t>
            </a:r>
            <a:r>
              <a:rPr lang="en-US" sz="900" dirty="0" err="1">
                <a:solidFill>
                  <a:srgbClr val="008000"/>
                </a:solidFill>
                <a:highlight>
                  <a:srgbClr val="FFFFFF"/>
                </a:highlight>
                <a:latin typeface="Consolas"/>
              </a:rPr>
              <a:t>invoice.InvoiceTotal</a:t>
            </a:r>
            <a:r>
              <a:rPr lang="en-US" sz="900" dirty="0">
                <a:solidFill>
                  <a:srgbClr val="008000"/>
                </a:solidFill>
                <a:highlight>
                  <a:srgbClr val="FFFFFF"/>
                </a:highlight>
                <a:latin typeface="Consolas"/>
              </a:rPr>
              <a:t> - </a:t>
            </a:r>
            <a:r>
              <a:rPr lang="en-US" sz="900" dirty="0" err="1">
                <a:solidFill>
                  <a:srgbClr val="008000"/>
                </a:solidFill>
                <a:highlight>
                  <a:srgbClr val="FFFFFF"/>
                </a:highlight>
                <a:latin typeface="Consolas"/>
              </a:rPr>
              <a:t>invoice.PaymentTotal</a:t>
            </a:r>
            <a:r>
              <a:rPr lang="en-US" sz="900" dirty="0">
                <a:solidFill>
                  <a:srgbClr val="008000"/>
                </a:solidFill>
                <a:highlight>
                  <a:srgbClr val="FFFFFF"/>
                </a:highlight>
                <a:latin typeface="Consolas"/>
              </a:rPr>
              <a:t> - </a:t>
            </a:r>
            <a:r>
              <a:rPr lang="en-US" sz="900" dirty="0" err="1">
                <a:solidFill>
                  <a:srgbClr val="008000"/>
                </a:solidFill>
                <a:highlight>
                  <a:srgbClr val="FFFFFF"/>
                </a:highlight>
                <a:latin typeface="Consolas"/>
              </a:rPr>
              <a:t>invoice.CreditTotal</a:t>
            </a: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    </a:t>
            </a:r>
            <a:r>
              <a:rPr lang="en-US" sz="900" dirty="0">
                <a:solidFill>
                  <a:srgbClr val="008000"/>
                </a:solidFill>
                <a:highlight>
                  <a:srgbClr val="FFFFFF"/>
                </a:highlight>
                <a:latin typeface="Consolas"/>
              </a:rPr>
              <a:t>where </a:t>
            </a:r>
            <a:r>
              <a:rPr lang="en-US" sz="900" dirty="0" err="1">
                <a:solidFill>
                  <a:srgbClr val="008000"/>
                </a:solidFill>
                <a:highlight>
                  <a:srgbClr val="FFFFFF"/>
                </a:highlight>
                <a:latin typeface="Consolas"/>
              </a:rPr>
              <a:t>BalanceDue</a:t>
            </a:r>
            <a:r>
              <a:rPr lang="en-US" sz="900" dirty="0">
                <a:solidFill>
                  <a:srgbClr val="008000"/>
                </a:solidFill>
                <a:highlight>
                  <a:srgbClr val="FFFFFF"/>
                </a:highlight>
                <a:latin typeface="Consolas"/>
              </a:rPr>
              <a:t> &gt; 0 &amp;&amp; </a:t>
            </a:r>
            <a:r>
              <a:rPr lang="en-US" sz="900" dirty="0" err="1">
                <a:solidFill>
                  <a:srgbClr val="008000"/>
                </a:solidFill>
                <a:highlight>
                  <a:srgbClr val="FFFFFF"/>
                </a:highlight>
                <a:latin typeface="Consolas"/>
              </a:rPr>
              <a:t>invoice.DueDate</a:t>
            </a:r>
            <a:r>
              <a:rPr lang="en-US" sz="900" dirty="0">
                <a:solidFill>
                  <a:srgbClr val="008000"/>
                </a:solidFill>
                <a:highlight>
                  <a:srgbClr val="FFFFFF"/>
                </a:highlight>
                <a:latin typeface="Consolas"/>
              </a:rPr>
              <a:t> &lt; </a:t>
            </a:r>
            <a:r>
              <a:rPr lang="en-US" sz="900" dirty="0" err="1">
                <a:solidFill>
                  <a:srgbClr val="008000"/>
                </a:solidFill>
                <a:highlight>
                  <a:srgbClr val="FFFFFF"/>
                </a:highlight>
                <a:latin typeface="Consolas"/>
              </a:rPr>
              <a:t>payDate</a:t>
            </a: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    </a:t>
            </a:r>
            <a:r>
              <a:rPr lang="en-US" sz="900" dirty="0" err="1">
                <a:solidFill>
                  <a:srgbClr val="008000"/>
                </a:solidFill>
                <a:highlight>
                  <a:srgbClr val="FFFFFF"/>
                </a:highlight>
                <a:latin typeface="Consolas"/>
              </a:rPr>
              <a:t>orderby</a:t>
            </a:r>
            <a:r>
              <a:rPr lang="en-US" sz="900" dirty="0">
                <a:solidFill>
                  <a:srgbClr val="008000"/>
                </a:solidFill>
                <a:highlight>
                  <a:srgbClr val="FFFFFF"/>
                </a:highlight>
                <a:latin typeface="Consolas"/>
              </a:rPr>
              <a:t> </a:t>
            </a:r>
            <a:r>
              <a:rPr lang="en-US" sz="900" dirty="0" err="1">
                <a:solidFill>
                  <a:srgbClr val="008000"/>
                </a:solidFill>
                <a:highlight>
                  <a:srgbClr val="FFFFFF"/>
                </a:highlight>
                <a:latin typeface="Consolas"/>
              </a:rPr>
              <a:t>invoice.Vendor.Name</a:t>
            </a:r>
            <a:r>
              <a:rPr lang="en-US" sz="900" dirty="0">
                <a:solidFill>
                  <a:srgbClr val="008000"/>
                </a:solidFill>
                <a:highlight>
                  <a:srgbClr val="FFFFFF"/>
                </a:highlight>
                <a:latin typeface="Consolas"/>
              </a:rPr>
              <a:t>, </a:t>
            </a:r>
            <a:r>
              <a:rPr lang="en-US" sz="900" dirty="0" err="1">
                <a:solidFill>
                  <a:srgbClr val="008000"/>
                </a:solidFill>
                <a:highlight>
                  <a:srgbClr val="FFFFFF"/>
                </a:highlight>
                <a:latin typeface="Consolas"/>
              </a:rPr>
              <a:t>BalanceDue</a:t>
            </a:r>
            <a:r>
              <a:rPr lang="en-US" sz="900" dirty="0">
                <a:solidFill>
                  <a:srgbClr val="008000"/>
                </a:solidFill>
                <a:highlight>
                  <a:srgbClr val="FFFFFF"/>
                </a:highlight>
                <a:latin typeface="Consolas"/>
              </a:rPr>
              <a:t> descending</a:t>
            </a: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    </a:t>
            </a:r>
            <a:r>
              <a:rPr lang="en-US" sz="900" dirty="0">
                <a:solidFill>
                  <a:srgbClr val="008000"/>
                </a:solidFill>
                <a:highlight>
                  <a:srgbClr val="FFFFFF"/>
                </a:highlight>
                <a:latin typeface="Consolas"/>
              </a:rPr>
              <a:t>select new { </a:t>
            </a:r>
            <a:r>
              <a:rPr lang="en-US" sz="900" dirty="0" err="1">
                <a:solidFill>
                  <a:srgbClr val="008000"/>
                </a:solidFill>
                <a:highlight>
                  <a:srgbClr val="FFFFFF"/>
                </a:highlight>
                <a:latin typeface="Consolas"/>
              </a:rPr>
              <a:t>vendor.Name</a:t>
            </a:r>
            <a:r>
              <a:rPr lang="en-US" sz="900" dirty="0">
                <a:solidFill>
                  <a:srgbClr val="008000"/>
                </a:solidFill>
                <a:highlight>
                  <a:srgbClr val="FFFFFF"/>
                </a:highlight>
                <a:latin typeface="Consolas"/>
              </a:rPr>
              <a:t>, Number = </a:t>
            </a:r>
            <a:r>
              <a:rPr lang="en-US" sz="900" dirty="0" err="1">
                <a:solidFill>
                  <a:srgbClr val="008000"/>
                </a:solidFill>
                <a:highlight>
                  <a:srgbClr val="FFFFFF"/>
                </a:highlight>
                <a:latin typeface="Consolas"/>
              </a:rPr>
              <a:t>invoice.InvoiceNumber</a:t>
            </a:r>
            <a:r>
              <a:rPr lang="en-US" sz="900" dirty="0">
                <a:solidFill>
                  <a:srgbClr val="008000"/>
                </a:solidFill>
                <a:highlight>
                  <a:srgbClr val="FFFFFF"/>
                </a:highlight>
                <a:latin typeface="Consolas"/>
              </a:rPr>
              <a:t>, </a:t>
            </a:r>
            <a:r>
              <a:rPr lang="en-US" sz="900" dirty="0" err="1">
                <a:solidFill>
                  <a:srgbClr val="008000"/>
                </a:solidFill>
                <a:highlight>
                  <a:srgbClr val="FFFFFF"/>
                </a:highlight>
                <a:latin typeface="Consolas"/>
              </a:rPr>
              <a:t>BalanceDue</a:t>
            </a:r>
            <a:r>
              <a:rPr lang="en-US" sz="900" dirty="0">
                <a:solidFill>
                  <a:srgbClr val="008000"/>
                </a:solidFill>
                <a:highlight>
                  <a:srgbClr val="FFFFFF"/>
                </a:highlight>
                <a:latin typeface="Consolas"/>
              </a:rPr>
              <a:t> };  // note a "using" Number trick here</a:t>
            </a:r>
            <a:endParaRPr lang="en-US" sz="900" dirty="0">
              <a:solidFill>
                <a:srgbClr val="000000"/>
              </a:solidFill>
              <a:highlight>
                <a:srgbClr val="FFFFFF"/>
              </a:highlight>
              <a:latin typeface="Consolas"/>
            </a:endParaRPr>
          </a:p>
          <a:p>
            <a:pPr marL="0" indent="0">
              <a:buNone/>
            </a:pP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 </a:t>
            </a:r>
            <a:r>
              <a:rPr lang="en-US" sz="900" dirty="0">
                <a:solidFill>
                  <a:srgbClr val="008000"/>
                </a:solidFill>
                <a:highlight>
                  <a:srgbClr val="FFFFFF"/>
                </a:highlight>
                <a:latin typeface="Consolas"/>
              </a:rPr>
              <a:t>or</a:t>
            </a: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a:t>
            </a:r>
            <a:r>
              <a:rPr lang="en-US" sz="900" dirty="0">
                <a:solidFill>
                  <a:srgbClr val="008000"/>
                </a:solidFill>
                <a:highlight>
                  <a:srgbClr val="FFFFFF"/>
                </a:highlight>
                <a:latin typeface="Consolas"/>
              </a:rPr>
              <a:t>select new { </a:t>
            </a:r>
            <a:r>
              <a:rPr lang="en-US" sz="900" dirty="0" err="1">
                <a:solidFill>
                  <a:srgbClr val="008000"/>
                </a:solidFill>
                <a:highlight>
                  <a:srgbClr val="FFFFFF"/>
                </a:highlight>
                <a:latin typeface="Consolas"/>
              </a:rPr>
              <a:t>vendor.Name</a:t>
            </a:r>
            <a:r>
              <a:rPr lang="en-US" sz="900" dirty="0">
                <a:solidFill>
                  <a:srgbClr val="008000"/>
                </a:solidFill>
                <a:highlight>
                  <a:srgbClr val="FFFFFF"/>
                </a:highlight>
                <a:latin typeface="Consolas"/>
              </a:rPr>
              <a:t>, </a:t>
            </a:r>
            <a:r>
              <a:rPr lang="en-US" sz="900" dirty="0" err="1">
                <a:solidFill>
                  <a:srgbClr val="008000"/>
                </a:solidFill>
                <a:highlight>
                  <a:srgbClr val="FFFFFF"/>
                </a:highlight>
                <a:latin typeface="Consolas"/>
              </a:rPr>
              <a:t>vendor.GLAccount.AccountNo</a:t>
            </a:r>
            <a:r>
              <a:rPr lang="en-US" sz="900" dirty="0">
                <a:solidFill>
                  <a:srgbClr val="008000"/>
                </a:solidFill>
                <a:highlight>
                  <a:srgbClr val="FFFFFF"/>
                </a:highlight>
                <a:latin typeface="Consolas"/>
              </a:rPr>
              <a:t>};  // going from a many (vendors) to one (</a:t>
            </a:r>
            <a:r>
              <a:rPr lang="en-US" sz="900" dirty="0" err="1">
                <a:solidFill>
                  <a:srgbClr val="008000"/>
                </a:solidFill>
                <a:highlight>
                  <a:srgbClr val="FFFFFF"/>
                </a:highlight>
                <a:latin typeface="Consolas"/>
              </a:rPr>
              <a:t>GLAccount</a:t>
            </a:r>
            <a:r>
              <a:rPr lang="en-US" sz="900" dirty="0">
                <a:solidFill>
                  <a:srgbClr val="008000"/>
                </a:solidFill>
                <a:highlight>
                  <a:srgbClr val="FFFFFF"/>
                </a:highlight>
                <a:latin typeface="Consolas"/>
              </a:rPr>
              <a:t>) relationship works.</a:t>
            </a:r>
            <a:endParaRPr lang="en-US" sz="900" dirty="0">
              <a:solidFill>
                <a:srgbClr val="000000"/>
              </a:solidFill>
              <a:highlight>
                <a:srgbClr val="FFFFFF"/>
              </a:highlight>
              <a:latin typeface="Consolas"/>
            </a:endParaRPr>
          </a:p>
          <a:p>
            <a:pPr marL="0" indent="0">
              <a:buNone/>
            </a:pP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a:t>
            </a:r>
            <a:r>
              <a:rPr lang="en-US" sz="900" dirty="0" err="1">
                <a:solidFill>
                  <a:srgbClr val="008000"/>
                </a:solidFill>
                <a:highlight>
                  <a:srgbClr val="FFFFFF"/>
                </a:highlight>
                <a:latin typeface="Consolas"/>
              </a:rPr>
              <a:t>var</a:t>
            </a:r>
            <a:r>
              <a:rPr lang="en-US" sz="900" dirty="0">
                <a:solidFill>
                  <a:srgbClr val="008000"/>
                </a:solidFill>
                <a:highlight>
                  <a:srgbClr val="FFFFFF"/>
                </a:highlight>
                <a:latin typeface="Consolas"/>
              </a:rPr>
              <a:t> </a:t>
            </a:r>
            <a:r>
              <a:rPr lang="en-US" sz="900" dirty="0" err="1">
                <a:solidFill>
                  <a:srgbClr val="008000"/>
                </a:solidFill>
                <a:highlight>
                  <a:srgbClr val="FFFFFF"/>
                </a:highlight>
                <a:latin typeface="Consolas"/>
              </a:rPr>
              <a:t>invoicesDue</a:t>
            </a:r>
            <a:r>
              <a:rPr lang="en-US" sz="900" dirty="0">
                <a:solidFill>
                  <a:srgbClr val="008000"/>
                </a:solidFill>
                <a:highlight>
                  <a:srgbClr val="FFFFFF"/>
                </a:highlight>
                <a:latin typeface="Consolas"/>
              </a:rPr>
              <a:t> =</a:t>
            </a: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    </a:t>
            </a:r>
            <a:r>
              <a:rPr lang="en-US" sz="900" dirty="0">
                <a:solidFill>
                  <a:srgbClr val="008000"/>
                </a:solidFill>
                <a:highlight>
                  <a:srgbClr val="FFFFFF"/>
                </a:highlight>
                <a:latin typeface="Consolas"/>
              </a:rPr>
              <a:t>from vendor in </a:t>
            </a:r>
            <a:r>
              <a:rPr lang="en-US" sz="900" dirty="0" err="1">
                <a:solidFill>
                  <a:srgbClr val="008000"/>
                </a:solidFill>
                <a:highlight>
                  <a:srgbClr val="FFFFFF"/>
                </a:highlight>
                <a:latin typeface="Consolas"/>
              </a:rPr>
              <a:t>payables.Vendors</a:t>
            </a: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    </a:t>
            </a:r>
            <a:r>
              <a:rPr lang="en-US" sz="900" dirty="0">
                <a:solidFill>
                  <a:srgbClr val="008000"/>
                </a:solidFill>
                <a:highlight>
                  <a:srgbClr val="FFFFFF"/>
                </a:highlight>
                <a:latin typeface="Consolas"/>
              </a:rPr>
              <a:t>select new { </a:t>
            </a:r>
            <a:r>
              <a:rPr lang="en-US" sz="900" dirty="0" err="1">
                <a:solidFill>
                  <a:srgbClr val="008000"/>
                </a:solidFill>
                <a:highlight>
                  <a:srgbClr val="FFFFFF"/>
                </a:highlight>
                <a:latin typeface="Consolas"/>
              </a:rPr>
              <a:t>vendor.Name</a:t>
            </a:r>
            <a:r>
              <a:rPr lang="en-US" sz="900" dirty="0">
                <a:solidFill>
                  <a:srgbClr val="008000"/>
                </a:solidFill>
                <a:highlight>
                  <a:srgbClr val="FFFFFF"/>
                </a:highlight>
                <a:latin typeface="Consolas"/>
              </a:rPr>
              <a:t>, </a:t>
            </a:r>
            <a:r>
              <a:rPr lang="en-US" sz="900" dirty="0" err="1">
                <a:solidFill>
                  <a:srgbClr val="008000"/>
                </a:solidFill>
                <a:highlight>
                  <a:srgbClr val="FFFFFF"/>
                </a:highlight>
                <a:latin typeface="Consolas"/>
              </a:rPr>
              <a:t>vendor.Invoices.anyInvoiceField</a:t>
            </a:r>
            <a:r>
              <a:rPr lang="en-US" sz="900" dirty="0">
                <a:solidFill>
                  <a:srgbClr val="008000"/>
                </a:solidFill>
                <a:highlight>
                  <a:srgbClr val="FFFFFF"/>
                </a:highlight>
                <a:latin typeface="Consolas"/>
              </a:rPr>
              <a:t> }; // refuses to  get a one to many </a:t>
            </a: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    </a:t>
            </a:r>
            <a:r>
              <a:rPr lang="en-US" sz="900" dirty="0">
                <a:solidFill>
                  <a:srgbClr val="008000"/>
                </a:solidFill>
                <a:highlight>
                  <a:srgbClr val="FFFFFF"/>
                </a:highlight>
                <a:latin typeface="Consolas"/>
              </a:rPr>
              <a:t>without the from vendor and from invoice  logical join</a:t>
            </a:r>
            <a:endParaRPr lang="en-US" sz="900" dirty="0">
              <a:solidFill>
                <a:srgbClr val="000000"/>
              </a:solidFill>
              <a:highlight>
                <a:srgbClr val="FFFFFF"/>
              </a:highlight>
              <a:latin typeface="Consolas"/>
            </a:endParaRPr>
          </a:p>
          <a:p>
            <a:pPr marL="0" indent="0">
              <a:buNone/>
            </a:pPr>
            <a:endParaRPr lang="en-US" sz="900" dirty="0">
              <a:solidFill>
                <a:srgbClr val="000000"/>
              </a:solidFill>
              <a:highlight>
                <a:srgbClr val="FFFFFF"/>
              </a:highlight>
              <a:latin typeface="Consolas"/>
            </a:endParaRPr>
          </a:p>
          <a:p>
            <a:pPr marL="0" indent="0">
              <a:buNone/>
            </a:pPr>
            <a:r>
              <a:rPr lang="en-US" sz="900" dirty="0" smtClean="0">
                <a:solidFill>
                  <a:srgbClr val="008000"/>
                </a:solidFill>
                <a:highlight>
                  <a:srgbClr val="FFFFFF"/>
                </a:highlight>
                <a:latin typeface="Consolas"/>
              </a:rPr>
              <a:t>//</a:t>
            </a:r>
            <a:r>
              <a:rPr lang="en-US" sz="900" dirty="0">
                <a:solidFill>
                  <a:srgbClr val="008000"/>
                </a:solidFill>
                <a:highlight>
                  <a:srgbClr val="FFFFFF"/>
                </a:highlight>
                <a:latin typeface="Consolas"/>
              </a:rPr>
              <a:t>dataGridView1.DataSource = </a:t>
            </a:r>
            <a:r>
              <a:rPr lang="en-US" sz="900" dirty="0" err="1">
                <a:solidFill>
                  <a:srgbClr val="008000"/>
                </a:solidFill>
                <a:highlight>
                  <a:srgbClr val="FFFFFF"/>
                </a:highlight>
                <a:latin typeface="Consolas"/>
              </a:rPr>
              <a:t>invoicesDue</a:t>
            </a:r>
            <a:r>
              <a:rPr lang="en-US" sz="900" dirty="0">
                <a:solidFill>
                  <a:srgbClr val="008000"/>
                </a:solidFill>
                <a:highlight>
                  <a:srgbClr val="FFFFFF"/>
                </a:highlight>
                <a:latin typeface="Consolas"/>
              </a:rPr>
              <a:t>;</a:t>
            </a:r>
            <a:endParaRPr lang="en-US" sz="900" dirty="0">
              <a:solidFill>
                <a:srgbClr val="000000"/>
              </a:solidFill>
              <a:highlight>
                <a:srgbClr val="FFFFFF"/>
              </a:highlight>
              <a:latin typeface="Consolas"/>
            </a:endParaRPr>
          </a:p>
        </p:txBody>
      </p:sp>
      <p:sp>
        <p:nvSpPr>
          <p:cNvPr id="4" name="Date Placeholder 3"/>
          <p:cNvSpPr>
            <a:spLocks noGrp="1"/>
          </p:cNvSpPr>
          <p:nvPr>
            <p:ph type="dt" sz="half" idx="10"/>
          </p:nvPr>
        </p:nvSpPr>
        <p:spPr/>
        <p:txBody>
          <a:bodyPr/>
          <a:lstStyle/>
          <a:p>
            <a:r>
              <a:rPr lang="en-US" altLang="en-US" smtClean="0"/>
              <a:t>ADO.NET 4 C#, C1Name, C1</a:t>
            </a:r>
            <a:endParaRPr lang="en-US" altLang="en-US" sz="1200"/>
          </a:p>
        </p:txBody>
      </p:sp>
      <p:sp>
        <p:nvSpPr>
          <p:cNvPr id="5" name="Footer Placeholder 4"/>
          <p:cNvSpPr>
            <a:spLocks noGrp="1"/>
          </p:cNvSpPr>
          <p:nvPr>
            <p:ph type="ftr" sz="quarter" idx="11"/>
          </p:nvPr>
        </p:nvSpPr>
        <p:spPr/>
        <p:txBody>
          <a:bodyPr/>
          <a:lstStyle/>
          <a:p>
            <a:r>
              <a:rPr lang="en-US" altLang="en-US" smtClean="0"/>
              <a:t>© 2011, Mike Murach &amp; Associates, Inc.© 2009, Mike Murach &amp; Associates, Inc.</a:t>
            </a:r>
            <a:endParaRPr lang="en-US" altLang="en-US" sz="1400"/>
          </a:p>
        </p:txBody>
      </p:sp>
      <p:sp>
        <p:nvSpPr>
          <p:cNvPr id="6" name="Slide Number Placeholder 5"/>
          <p:cNvSpPr>
            <a:spLocks noGrp="1"/>
          </p:cNvSpPr>
          <p:nvPr>
            <p:ph type="sldNum" sz="quarter" idx="12"/>
          </p:nvPr>
        </p:nvSpPr>
        <p:spPr/>
        <p:txBody>
          <a:bodyPr/>
          <a:lstStyle/>
          <a:p>
            <a:pPr>
              <a:defRPr/>
            </a:pPr>
            <a:endParaRPr lang="en-US" smtClean="0"/>
          </a:p>
          <a:p>
            <a:pPr>
              <a:defRPr/>
            </a:pPr>
            <a:r>
              <a:rPr lang="en-US" smtClean="0"/>
              <a:t>Slide </a:t>
            </a:r>
            <a:fld id="{17952553-5EFB-4A90-9778-13E165C46000}" type="slidenum">
              <a:rPr lang="en-US" smtClean="0"/>
              <a:pPr>
                <a:defRPr/>
              </a:pPr>
              <a:t>10</a:t>
            </a:fld>
            <a:endParaRPr lang="en-US"/>
          </a:p>
        </p:txBody>
      </p:sp>
    </p:spTree>
    <p:extLst>
      <p:ext uri="{BB962C8B-B14F-4D97-AF65-F5344CB8AC3E}">
        <p14:creationId xmlns:p14="http://schemas.microsoft.com/office/powerpoint/2010/main" val="4112724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58923"/>
            <a:ext cx="7772400" cy="5737077"/>
          </a:xfrm>
        </p:spPr>
        <p:txBody>
          <a:bodyPr/>
          <a:lstStyle/>
          <a:p>
            <a:pPr marL="0" indent="0">
              <a:buNone/>
            </a:pPr>
            <a:r>
              <a:rPr lang="en-US" sz="1000" dirty="0" smtClean="0">
                <a:solidFill>
                  <a:srgbClr val="008000"/>
                </a:solidFill>
                <a:highlight>
                  <a:srgbClr val="FFFFFF"/>
                </a:highlight>
                <a:latin typeface="Consolas"/>
              </a:rPr>
              <a:t>//</a:t>
            </a:r>
            <a:r>
              <a:rPr lang="en-US" sz="1000" dirty="0" err="1">
                <a:solidFill>
                  <a:srgbClr val="008000"/>
                </a:solidFill>
                <a:highlight>
                  <a:srgbClr val="FFFFFF"/>
                </a:highlight>
                <a:latin typeface="Consolas"/>
              </a:rPr>
              <a:t>DateTime</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payDate</a:t>
            </a:r>
            <a:r>
              <a:rPr lang="en-US" sz="1000" dirty="0">
                <a:solidFill>
                  <a:srgbClr val="008000"/>
                </a:solidFill>
                <a:highlight>
                  <a:srgbClr val="FFFFFF"/>
                </a:highlight>
                <a:latin typeface="Consolas"/>
              </a:rPr>
              <a:t> = new </a:t>
            </a:r>
            <a:r>
              <a:rPr lang="en-US" sz="1000" dirty="0" err="1">
                <a:solidFill>
                  <a:srgbClr val="008000"/>
                </a:solidFill>
                <a:highlight>
                  <a:srgbClr val="FFFFFF"/>
                </a:highlight>
                <a:latin typeface="Consolas"/>
              </a:rPr>
              <a:t>DateTime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pPr marL="0" indent="0">
              <a:buNone/>
            </a:pPr>
            <a:r>
              <a:rPr lang="en-US" sz="1000" dirty="0" smtClean="0">
                <a:solidFill>
                  <a:srgbClr val="008000"/>
                </a:solidFill>
                <a:highlight>
                  <a:srgbClr val="FFFFFF"/>
                </a:highlight>
                <a:latin typeface="Consolas"/>
              </a:rPr>
              <a:t>//</a:t>
            </a:r>
            <a:r>
              <a:rPr lang="en-US" sz="1000" dirty="0" err="1">
                <a:solidFill>
                  <a:srgbClr val="008000"/>
                </a:solidFill>
                <a:highlight>
                  <a:srgbClr val="FFFFFF"/>
                </a:highlight>
                <a:latin typeface="Consolas"/>
              </a:rPr>
              <a:t>payDate</a:t>
            </a:r>
            <a:r>
              <a:rPr lang="en-US" sz="1000" dirty="0">
                <a:solidFill>
                  <a:srgbClr val="008000"/>
                </a:solidFill>
                <a:highlight>
                  <a:srgbClr val="FFFFFF"/>
                </a:highlight>
                <a:latin typeface="Consolas"/>
              </a:rPr>
              <a:t> = </a:t>
            </a:r>
            <a:r>
              <a:rPr lang="en-US" sz="1000" dirty="0" err="1">
                <a:solidFill>
                  <a:srgbClr val="008000"/>
                </a:solidFill>
                <a:highlight>
                  <a:srgbClr val="FFFFFF"/>
                </a:highlight>
                <a:latin typeface="Consolas"/>
              </a:rPr>
              <a:t>DateTime.Now</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pPr marL="0" indent="0">
              <a:buNone/>
            </a:pPr>
            <a:endParaRPr lang="en-US" sz="1000" dirty="0">
              <a:solidFill>
                <a:srgbClr val="000000"/>
              </a:solidFill>
              <a:highlight>
                <a:srgbClr val="FFFFFF"/>
              </a:highlight>
              <a:latin typeface="Consolas"/>
            </a:endParaRPr>
          </a:p>
          <a:p>
            <a:pPr marL="0" indent="0">
              <a:buNone/>
            </a:pPr>
            <a:r>
              <a:rPr lang="en-US" sz="1000" dirty="0" smtClean="0">
                <a:solidFill>
                  <a:srgbClr val="008000"/>
                </a:solidFill>
                <a:highlight>
                  <a:srgbClr val="FFFFFF"/>
                </a:highlight>
                <a:latin typeface="Consolas"/>
              </a:rPr>
              <a:t>//</a:t>
            </a:r>
            <a:r>
              <a:rPr lang="en-US" sz="1000" dirty="0" err="1">
                <a:solidFill>
                  <a:srgbClr val="008000"/>
                </a:solidFill>
                <a:highlight>
                  <a:srgbClr val="FFFFFF"/>
                </a:highlight>
                <a:latin typeface="Consolas"/>
              </a:rPr>
              <a:t>var</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invoicesDue</a:t>
            </a:r>
            <a:r>
              <a:rPr lang="en-US" sz="1000" dirty="0">
                <a:solidFill>
                  <a:srgbClr val="008000"/>
                </a:solidFill>
                <a:highlight>
                  <a:srgbClr val="FFFFFF"/>
                </a:highlight>
                <a:latin typeface="Consolas"/>
              </a:rPr>
              <a:t> =</a:t>
            </a:r>
            <a:endParaRPr lang="en-US" sz="1000" dirty="0">
              <a:solidFill>
                <a:srgbClr val="000000"/>
              </a:solidFill>
              <a:highlight>
                <a:srgbClr val="FFFFFF"/>
              </a:highlight>
              <a:latin typeface="Consolas"/>
            </a:endParaRPr>
          </a:p>
          <a:p>
            <a:pPr marL="0" indent="0">
              <a:buNone/>
            </a:pPr>
            <a:r>
              <a:rPr lang="en-US" sz="1000" dirty="0" smtClean="0">
                <a:solidFill>
                  <a:srgbClr val="008000"/>
                </a:solidFill>
                <a:highlight>
                  <a:srgbClr val="FFFFFF"/>
                </a:highlight>
                <a:latin typeface="Consolas"/>
              </a:rPr>
              <a:t>//    </a:t>
            </a:r>
            <a:r>
              <a:rPr lang="en-US" sz="1000" dirty="0">
                <a:solidFill>
                  <a:srgbClr val="008000"/>
                </a:solidFill>
                <a:highlight>
                  <a:srgbClr val="FFFFFF"/>
                </a:highlight>
                <a:latin typeface="Consolas"/>
              </a:rPr>
              <a:t>from invoice in </a:t>
            </a:r>
            <a:r>
              <a:rPr lang="en-US" sz="1000" dirty="0" err="1">
                <a:solidFill>
                  <a:srgbClr val="008000"/>
                </a:solidFill>
                <a:highlight>
                  <a:srgbClr val="FFFFFF"/>
                </a:highlight>
                <a:latin typeface="Consolas"/>
              </a:rPr>
              <a:t>payables.Invoices</a:t>
            </a:r>
            <a:endParaRPr lang="en-US" sz="1000" dirty="0">
              <a:solidFill>
                <a:srgbClr val="000000"/>
              </a:solidFill>
              <a:highlight>
                <a:srgbClr val="FFFFFF"/>
              </a:highlight>
              <a:latin typeface="Consolas"/>
            </a:endParaRPr>
          </a:p>
          <a:p>
            <a:pPr marL="0" indent="0">
              <a:buNone/>
            </a:pPr>
            <a:r>
              <a:rPr lang="en-US" sz="1000" dirty="0" smtClean="0">
                <a:solidFill>
                  <a:srgbClr val="008000"/>
                </a:solidFill>
                <a:highlight>
                  <a:srgbClr val="FFFFFF"/>
                </a:highlight>
                <a:latin typeface="Consolas"/>
              </a:rPr>
              <a:t>//    </a:t>
            </a:r>
            <a:r>
              <a:rPr lang="en-US" sz="1000" dirty="0">
                <a:solidFill>
                  <a:srgbClr val="008000"/>
                </a:solidFill>
                <a:highlight>
                  <a:srgbClr val="FFFFFF"/>
                </a:highlight>
                <a:latin typeface="Consolas"/>
              </a:rPr>
              <a:t>let </a:t>
            </a:r>
            <a:r>
              <a:rPr lang="en-US" sz="1000" dirty="0" err="1">
                <a:solidFill>
                  <a:srgbClr val="008000"/>
                </a:solidFill>
                <a:highlight>
                  <a:srgbClr val="FFFFFF"/>
                </a:highlight>
                <a:latin typeface="Consolas"/>
              </a:rPr>
              <a:t>BalanceDue</a:t>
            </a:r>
            <a:r>
              <a:rPr lang="en-US" sz="1000" dirty="0">
                <a:solidFill>
                  <a:srgbClr val="008000"/>
                </a:solidFill>
                <a:highlight>
                  <a:srgbClr val="FFFFFF"/>
                </a:highlight>
                <a:latin typeface="Consolas"/>
              </a:rPr>
              <a:t> = </a:t>
            </a:r>
            <a:r>
              <a:rPr lang="en-US" sz="1000" dirty="0" err="1">
                <a:solidFill>
                  <a:srgbClr val="008000"/>
                </a:solidFill>
                <a:highlight>
                  <a:srgbClr val="FFFFFF"/>
                </a:highlight>
                <a:latin typeface="Consolas"/>
              </a:rPr>
              <a:t>invoice.InvoiceTotal</a:t>
            </a:r>
            <a:r>
              <a:rPr lang="en-US" sz="1000" dirty="0">
                <a:solidFill>
                  <a:srgbClr val="008000"/>
                </a:solidFill>
                <a:highlight>
                  <a:srgbClr val="FFFFFF"/>
                </a:highlight>
                <a:latin typeface="Consolas"/>
              </a:rPr>
              <a:t> - </a:t>
            </a:r>
            <a:r>
              <a:rPr lang="en-US" sz="1000" dirty="0" err="1">
                <a:solidFill>
                  <a:srgbClr val="008000"/>
                </a:solidFill>
                <a:highlight>
                  <a:srgbClr val="FFFFFF"/>
                </a:highlight>
                <a:latin typeface="Consolas"/>
              </a:rPr>
              <a:t>invoice.PaymentTotal</a:t>
            </a:r>
            <a:r>
              <a:rPr lang="en-US" sz="1000" dirty="0">
                <a:solidFill>
                  <a:srgbClr val="008000"/>
                </a:solidFill>
                <a:highlight>
                  <a:srgbClr val="FFFFFF"/>
                </a:highlight>
                <a:latin typeface="Consolas"/>
              </a:rPr>
              <a:t> - </a:t>
            </a:r>
            <a:r>
              <a:rPr lang="en-US" sz="1000" dirty="0" err="1">
                <a:solidFill>
                  <a:srgbClr val="008000"/>
                </a:solidFill>
                <a:highlight>
                  <a:srgbClr val="FFFFFF"/>
                </a:highlight>
                <a:latin typeface="Consolas"/>
              </a:rPr>
              <a:t>invoice.CreditTotal</a:t>
            </a:r>
            <a:endParaRPr lang="en-US" sz="1000" dirty="0">
              <a:solidFill>
                <a:srgbClr val="000000"/>
              </a:solidFill>
              <a:highlight>
                <a:srgbClr val="FFFFFF"/>
              </a:highlight>
              <a:latin typeface="Consolas"/>
            </a:endParaRPr>
          </a:p>
          <a:p>
            <a:pPr marL="0" indent="0">
              <a:buNone/>
            </a:pPr>
            <a:r>
              <a:rPr lang="en-US" sz="1000" dirty="0" smtClean="0">
                <a:solidFill>
                  <a:srgbClr val="008000"/>
                </a:solidFill>
                <a:highlight>
                  <a:srgbClr val="FFFFFF"/>
                </a:highlight>
                <a:latin typeface="Consolas"/>
              </a:rPr>
              <a:t>//    </a:t>
            </a:r>
            <a:r>
              <a:rPr lang="en-US" sz="1000" dirty="0">
                <a:solidFill>
                  <a:srgbClr val="008000"/>
                </a:solidFill>
                <a:highlight>
                  <a:srgbClr val="FFFFFF"/>
                </a:highlight>
                <a:latin typeface="Consolas"/>
              </a:rPr>
              <a:t>where </a:t>
            </a:r>
            <a:r>
              <a:rPr lang="en-US" sz="1000" dirty="0" err="1">
                <a:solidFill>
                  <a:srgbClr val="008000"/>
                </a:solidFill>
                <a:highlight>
                  <a:srgbClr val="FFFFFF"/>
                </a:highlight>
                <a:latin typeface="Consolas"/>
              </a:rPr>
              <a:t>BalanceDue</a:t>
            </a:r>
            <a:r>
              <a:rPr lang="en-US" sz="1000" dirty="0">
                <a:solidFill>
                  <a:srgbClr val="008000"/>
                </a:solidFill>
                <a:highlight>
                  <a:srgbClr val="FFFFFF"/>
                </a:highlight>
                <a:latin typeface="Consolas"/>
              </a:rPr>
              <a:t> &gt; 0 &amp;&amp; </a:t>
            </a:r>
            <a:r>
              <a:rPr lang="en-US" sz="1000" dirty="0" err="1">
                <a:solidFill>
                  <a:srgbClr val="008000"/>
                </a:solidFill>
                <a:highlight>
                  <a:srgbClr val="FFFFFF"/>
                </a:highlight>
                <a:latin typeface="Consolas"/>
              </a:rPr>
              <a:t>invoice.DueDate</a:t>
            </a:r>
            <a:r>
              <a:rPr lang="en-US" sz="1000" dirty="0">
                <a:solidFill>
                  <a:srgbClr val="008000"/>
                </a:solidFill>
                <a:highlight>
                  <a:srgbClr val="FFFFFF"/>
                </a:highlight>
                <a:latin typeface="Consolas"/>
              </a:rPr>
              <a:t> &lt; </a:t>
            </a:r>
            <a:r>
              <a:rPr lang="en-US" sz="1000" dirty="0" err="1">
                <a:solidFill>
                  <a:srgbClr val="008000"/>
                </a:solidFill>
                <a:highlight>
                  <a:srgbClr val="FFFFFF"/>
                </a:highlight>
                <a:latin typeface="Consolas"/>
              </a:rPr>
              <a:t>payDate</a:t>
            </a:r>
            <a:endParaRPr lang="en-US" sz="1000" dirty="0">
              <a:solidFill>
                <a:srgbClr val="000000"/>
              </a:solidFill>
              <a:highlight>
                <a:srgbClr val="FFFFFF"/>
              </a:highlight>
              <a:latin typeface="Consolas"/>
            </a:endParaRPr>
          </a:p>
          <a:p>
            <a:pPr marL="0" indent="0">
              <a:buNone/>
            </a:pPr>
            <a:r>
              <a:rPr lang="en-US" sz="1000" dirty="0" smtClean="0">
                <a:solidFill>
                  <a:srgbClr val="008000"/>
                </a:solidFill>
                <a:highlight>
                  <a:srgbClr val="FFFFFF"/>
                </a:highlight>
                <a:latin typeface="Consolas"/>
              </a:rPr>
              <a:t>//    </a:t>
            </a:r>
            <a:r>
              <a:rPr lang="en-US" sz="1000" dirty="0" err="1">
                <a:solidFill>
                  <a:srgbClr val="008000"/>
                </a:solidFill>
                <a:highlight>
                  <a:srgbClr val="FFFFFF"/>
                </a:highlight>
                <a:latin typeface="Consolas"/>
              </a:rPr>
              <a:t>orderby</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invoice.Vendor.Name</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BalanceDue</a:t>
            </a:r>
            <a:r>
              <a:rPr lang="en-US" sz="1000" dirty="0">
                <a:solidFill>
                  <a:srgbClr val="008000"/>
                </a:solidFill>
                <a:highlight>
                  <a:srgbClr val="FFFFFF"/>
                </a:highlight>
                <a:latin typeface="Consolas"/>
              </a:rPr>
              <a:t> descending  // </a:t>
            </a:r>
            <a:r>
              <a:rPr lang="en-US" sz="1000" dirty="0" err="1">
                <a:solidFill>
                  <a:srgbClr val="008000"/>
                </a:solidFill>
                <a:highlight>
                  <a:srgbClr val="FFFFFF"/>
                </a:highlight>
                <a:latin typeface="Consolas"/>
              </a:rPr>
              <a:t>invoice.Vendor.Name</a:t>
            </a:r>
            <a:r>
              <a:rPr lang="en-US" sz="1000" dirty="0">
                <a:solidFill>
                  <a:srgbClr val="008000"/>
                </a:solidFill>
                <a:highlight>
                  <a:srgbClr val="FFFFFF"/>
                </a:highlight>
                <a:latin typeface="Consolas"/>
              </a:rPr>
              <a:t> is going back to a single item, one vendor</a:t>
            </a:r>
            <a:endParaRPr lang="en-US" sz="1000" dirty="0">
              <a:solidFill>
                <a:srgbClr val="000000"/>
              </a:solidFill>
              <a:highlight>
                <a:srgbClr val="FFFFFF"/>
              </a:highlight>
              <a:latin typeface="Consolas"/>
            </a:endParaRPr>
          </a:p>
          <a:p>
            <a:pPr marL="0" indent="0">
              <a:buNone/>
            </a:pPr>
            <a:r>
              <a:rPr lang="en-US" sz="1000" dirty="0" smtClean="0">
                <a:solidFill>
                  <a:srgbClr val="008000"/>
                </a:solidFill>
                <a:highlight>
                  <a:srgbClr val="FFFFFF"/>
                </a:highlight>
                <a:latin typeface="Consolas"/>
              </a:rPr>
              <a:t>//    </a:t>
            </a:r>
            <a:r>
              <a:rPr lang="en-US" sz="1000" dirty="0">
                <a:solidFill>
                  <a:srgbClr val="008000"/>
                </a:solidFill>
                <a:highlight>
                  <a:srgbClr val="FFFFFF"/>
                </a:highlight>
                <a:latin typeface="Consolas"/>
              </a:rPr>
              <a:t>select new { </a:t>
            </a:r>
            <a:r>
              <a:rPr lang="en-US" sz="1000" dirty="0" err="1">
                <a:solidFill>
                  <a:srgbClr val="008000"/>
                </a:solidFill>
                <a:highlight>
                  <a:srgbClr val="FFFFFF"/>
                </a:highlight>
                <a:latin typeface="Consolas"/>
              </a:rPr>
              <a:t>invoice.Vendor.Name</a:t>
            </a:r>
            <a:r>
              <a:rPr lang="en-US" sz="1000" dirty="0">
                <a:solidFill>
                  <a:srgbClr val="008000"/>
                </a:solidFill>
                <a:highlight>
                  <a:srgbClr val="FFFFFF"/>
                </a:highlight>
                <a:latin typeface="Consolas"/>
              </a:rPr>
              <a:t>, Number = </a:t>
            </a:r>
            <a:r>
              <a:rPr lang="en-US" sz="1000" dirty="0" err="1">
                <a:solidFill>
                  <a:srgbClr val="008000"/>
                </a:solidFill>
                <a:highlight>
                  <a:srgbClr val="FFFFFF"/>
                </a:highlight>
                <a:latin typeface="Consolas"/>
              </a:rPr>
              <a:t>invoice.InvoiceNumber</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BalanceDue</a:t>
            </a:r>
            <a:r>
              <a:rPr lang="en-US" sz="1000" dirty="0">
                <a:solidFill>
                  <a:srgbClr val="008000"/>
                </a:solidFill>
                <a:highlight>
                  <a:srgbClr val="FFFFFF"/>
                </a:highlight>
                <a:latin typeface="Consolas"/>
              </a:rPr>
              <a:t> };</a:t>
            </a:r>
            <a:endParaRPr lang="en-US" sz="1000" dirty="0">
              <a:solidFill>
                <a:srgbClr val="000000"/>
              </a:solidFill>
              <a:highlight>
                <a:srgbClr val="FFFFFF"/>
              </a:highlight>
              <a:latin typeface="Consolas"/>
            </a:endParaRPr>
          </a:p>
          <a:p>
            <a:pPr marL="0" indent="0">
              <a:buNone/>
            </a:pPr>
            <a:endParaRPr lang="en-US" sz="1000" dirty="0">
              <a:solidFill>
                <a:srgbClr val="000000"/>
              </a:solidFill>
              <a:highlight>
                <a:srgbClr val="FFFFFF"/>
              </a:highlight>
              <a:latin typeface="Consolas"/>
            </a:endParaRPr>
          </a:p>
          <a:p>
            <a:pPr marL="0" indent="0">
              <a:buNone/>
            </a:pPr>
            <a:r>
              <a:rPr lang="en-US" sz="1000" dirty="0" smtClean="0">
                <a:solidFill>
                  <a:srgbClr val="008000"/>
                </a:solidFill>
                <a:highlight>
                  <a:srgbClr val="FFFFFF"/>
                </a:highlight>
                <a:latin typeface="Consolas"/>
              </a:rPr>
              <a:t>////</a:t>
            </a:r>
            <a:r>
              <a:rPr lang="en-US" sz="1000" dirty="0">
                <a:solidFill>
                  <a:srgbClr val="008000"/>
                </a:solidFill>
                <a:highlight>
                  <a:srgbClr val="FFFFFF"/>
                </a:highlight>
                <a:latin typeface="Consolas"/>
              </a:rPr>
              <a:t>This looks similar to the above  example, but gets an error</a:t>
            </a:r>
            <a:endParaRPr lang="en-US" sz="1000" dirty="0">
              <a:solidFill>
                <a:srgbClr val="000000"/>
              </a:solidFill>
              <a:highlight>
                <a:srgbClr val="FFFFFF"/>
              </a:highlight>
              <a:latin typeface="Consolas"/>
            </a:endParaRPr>
          </a:p>
          <a:p>
            <a:pPr marL="0" indent="0">
              <a:buNone/>
            </a:pPr>
            <a:r>
              <a:rPr lang="en-US" sz="1000" dirty="0" smtClean="0">
                <a:solidFill>
                  <a:srgbClr val="008000"/>
                </a:solidFill>
                <a:highlight>
                  <a:srgbClr val="FFFFFF"/>
                </a:highlight>
                <a:latin typeface="Consolas"/>
              </a:rPr>
              <a:t>////</a:t>
            </a:r>
            <a:r>
              <a:rPr lang="en-US" sz="1000" dirty="0" err="1">
                <a:solidFill>
                  <a:srgbClr val="008000"/>
                </a:solidFill>
                <a:highlight>
                  <a:srgbClr val="FFFFFF"/>
                </a:highlight>
                <a:latin typeface="Consolas"/>
              </a:rPr>
              <a:t>var</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invoicesDue</a:t>
            </a:r>
            <a:r>
              <a:rPr lang="en-US" sz="1000" dirty="0">
                <a:solidFill>
                  <a:srgbClr val="008000"/>
                </a:solidFill>
                <a:highlight>
                  <a:srgbClr val="FFFFFF"/>
                </a:highlight>
                <a:latin typeface="Consolas"/>
              </a:rPr>
              <a:t> =</a:t>
            </a:r>
            <a:endParaRPr lang="en-US" sz="1000" dirty="0">
              <a:solidFill>
                <a:srgbClr val="000000"/>
              </a:solidFill>
              <a:highlight>
                <a:srgbClr val="FFFFFF"/>
              </a:highlight>
              <a:latin typeface="Consolas"/>
            </a:endParaRPr>
          </a:p>
          <a:p>
            <a:pPr marL="0" indent="0">
              <a:buNone/>
            </a:pPr>
            <a:r>
              <a:rPr lang="en-US" sz="1000" dirty="0" smtClean="0">
                <a:solidFill>
                  <a:srgbClr val="008000"/>
                </a:solidFill>
                <a:highlight>
                  <a:srgbClr val="FFFFFF"/>
                </a:highlight>
                <a:latin typeface="Consolas"/>
              </a:rPr>
              <a:t>////    </a:t>
            </a:r>
            <a:r>
              <a:rPr lang="en-US" sz="1000" dirty="0">
                <a:solidFill>
                  <a:srgbClr val="008000"/>
                </a:solidFill>
                <a:highlight>
                  <a:srgbClr val="FFFFFF"/>
                </a:highlight>
                <a:latin typeface="Consolas"/>
              </a:rPr>
              <a:t>from invoice in </a:t>
            </a:r>
            <a:r>
              <a:rPr lang="en-US" sz="1000" dirty="0" err="1">
                <a:solidFill>
                  <a:srgbClr val="008000"/>
                </a:solidFill>
                <a:highlight>
                  <a:srgbClr val="FFFFFF"/>
                </a:highlight>
                <a:latin typeface="Consolas"/>
              </a:rPr>
              <a:t>payables.Invoices</a:t>
            </a:r>
            <a:r>
              <a:rPr lang="en-US" sz="1000" dirty="0">
                <a:solidFill>
                  <a:srgbClr val="008000"/>
                </a:solidFill>
                <a:highlight>
                  <a:srgbClr val="FFFFFF"/>
                </a:highlight>
                <a:latin typeface="Consolas"/>
              </a:rPr>
              <a:t>  // note last time we did it in opposite order, from vendor, then from invoice</a:t>
            </a:r>
            <a:endParaRPr lang="en-US" sz="1000" dirty="0">
              <a:solidFill>
                <a:srgbClr val="000000"/>
              </a:solidFill>
              <a:highlight>
                <a:srgbClr val="FFFFFF"/>
              </a:highlight>
              <a:latin typeface="Consolas"/>
            </a:endParaRPr>
          </a:p>
          <a:p>
            <a:pPr marL="0" indent="0">
              <a:buNone/>
            </a:pPr>
            <a:r>
              <a:rPr lang="en-US" sz="1000" dirty="0" smtClean="0">
                <a:solidFill>
                  <a:srgbClr val="008000"/>
                </a:solidFill>
                <a:highlight>
                  <a:srgbClr val="FFFFFF"/>
                </a:highlight>
                <a:latin typeface="Consolas"/>
              </a:rPr>
              <a:t>////    </a:t>
            </a:r>
            <a:r>
              <a:rPr lang="en-US" sz="1000" dirty="0">
                <a:solidFill>
                  <a:srgbClr val="008000"/>
                </a:solidFill>
                <a:highlight>
                  <a:srgbClr val="FFFFFF"/>
                </a:highlight>
                <a:latin typeface="Consolas"/>
              </a:rPr>
              <a:t>from vendor in </a:t>
            </a:r>
            <a:r>
              <a:rPr lang="en-US" sz="1000" dirty="0" err="1">
                <a:solidFill>
                  <a:srgbClr val="008000"/>
                </a:solidFill>
                <a:highlight>
                  <a:srgbClr val="FFFFFF"/>
                </a:highlight>
                <a:latin typeface="Consolas"/>
              </a:rPr>
              <a:t>invoice.Vendor</a:t>
            </a:r>
            <a:endParaRPr lang="en-US" sz="1000" dirty="0">
              <a:solidFill>
                <a:srgbClr val="000000"/>
              </a:solidFill>
              <a:highlight>
                <a:srgbClr val="FFFFFF"/>
              </a:highlight>
              <a:latin typeface="Consolas"/>
            </a:endParaRPr>
          </a:p>
          <a:p>
            <a:pPr marL="0" indent="0">
              <a:buNone/>
            </a:pPr>
            <a:r>
              <a:rPr lang="en-US" sz="1000" dirty="0" smtClean="0">
                <a:solidFill>
                  <a:srgbClr val="008000"/>
                </a:solidFill>
                <a:highlight>
                  <a:srgbClr val="FFFFFF"/>
                </a:highlight>
                <a:latin typeface="Consolas"/>
              </a:rPr>
              <a:t>////    </a:t>
            </a:r>
            <a:r>
              <a:rPr lang="en-US" sz="1000" dirty="0">
                <a:solidFill>
                  <a:srgbClr val="008000"/>
                </a:solidFill>
                <a:highlight>
                  <a:srgbClr val="FFFFFF"/>
                </a:highlight>
                <a:latin typeface="Consolas"/>
              </a:rPr>
              <a:t>let </a:t>
            </a:r>
            <a:r>
              <a:rPr lang="en-US" sz="1000" dirty="0" err="1">
                <a:solidFill>
                  <a:srgbClr val="008000"/>
                </a:solidFill>
                <a:highlight>
                  <a:srgbClr val="FFFFFF"/>
                </a:highlight>
                <a:latin typeface="Consolas"/>
              </a:rPr>
              <a:t>BalanceDue</a:t>
            </a:r>
            <a:r>
              <a:rPr lang="en-US" sz="1000" dirty="0">
                <a:solidFill>
                  <a:srgbClr val="008000"/>
                </a:solidFill>
                <a:highlight>
                  <a:srgbClr val="FFFFFF"/>
                </a:highlight>
                <a:latin typeface="Consolas"/>
              </a:rPr>
              <a:t> = </a:t>
            </a:r>
            <a:r>
              <a:rPr lang="en-US" sz="1000" dirty="0" err="1">
                <a:solidFill>
                  <a:srgbClr val="008000"/>
                </a:solidFill>
                <a:highlight>
                  <a:srgbClr val="FFFFFF"/>
                </a:highlight>
                <a:latin typeface="Consolas"/>
              </a:rPr>
              <a:t>invoice.InvoiceTotal</a:t>
            </a:r>
            <a:r>
              <a:rPr lang="en-US" sz="1000" dirty="0">
                <a:solidFill>
                  <a:srgbClr val="008000"/>
                </a:solidFill>
                <a:highlight>
                  <a:srgbClr val="FFFFFF"/>
                </a:highlight>
                <a:latin typeface="Consolas"/>
              </a:rPr>
              <a:t> - </a:t>
            </a:r>
            <a:r>
              <a:rPr lang="en-US" sz="1000" dirty="0" err="1">
                <a:solidFill>
                  <a:srgbClr val="008000"/>
                </a:solidFill>
                <a:highlight>
                  <a:srgbClr val="FFFFFF"/>
                </a:highlight>
                <a:latin typeface="Consolas"/>
              </a:rPr>
              <a:t>invoice.PaymentTotal</a:t>
            </a:r>
            <a:r>
              <a:rPr lang="en-US" sz="1000" dirty="0">
                <a:solidFill>
                  <a:srgbClr val="008000"/>
                </a:solidFill>
                <a:highlight>
                  <a:srgbClr val="FFFFFF"/>
                </a:highlight>
                <a:latin typeface="Consolas"/>
              </a:rPr>
              <a:t> - </a:t>
            </a:r>
            <a:r>
              <a:rPr lang="en-US" sz="1000" dirty="0" err="1">
                <a:solidFill>
                  <a:srgbClr val="008000"/>
                </a:solidFill>
                <a:highlight>
                  <a:srgbClr val="FFFFFF"/>
                </a:highlight>
                <a:latin typeface="Consolas"/>
              </a:rPr>
              <a:t>invoice.CreditTotal</a:t>
            </a:r>
            <a:endParaRPr lang="en-US" sz="1000" dirty="0">
              <a:solidFill>
                <a:srgbClr val="000000"/>
              </a:solidFill>
              <a:highlight>
                <a:srgbClr val="FFFFFF"/>
              </a:highlight>
              <a:latin typeface="Consolas"/>
            </a:endParaRPr>
          </a:p>
          <a:p>
            <a:pPr marL="0" indent="0">
              <a:buNone/>
            </a:pPr>
            <a:r>
              <a:rPr lang="en-US" sz="1000" dirty="0" smtClean="0">
                <a:solidFill>
                  <a:srgbClr val="008000"/>
                </a:solidFill>
                <a:highlight>
                  <a:srgbClr val="FFFFFF"/>
                </a:highlight>
                <a:latin typeface="Consolas"/>
              </a:rPr>
              <a:t>////    </a:t>
            </a:r>
            <a:r>
              <a:rPr lang="en-US" sz="1000" dirty="0">
                <a:solidFill>
                  <a:srgbClr val="008000"/>
                </a:solidFill>
                <a:highlight>
                  <a:srgbClr val="FFFFFF"/>
                </a:highlight>
                <a:latin typeface="Consolas"/>
              </a:rPr>
              <a:t>where </a:t>
            </a:r>
            <a:r>
              <a:rPr lang="en-US" sz="1000" dirty="0" err="1">
                <a:solidFill>
                  <a:srgbClr val="008000"/>
                </a:solidFill>
                <a:highlight>
                  <a:srgbClr val="FFFFFF"/>
                </a:highlight>
                <a:latin typeface="Consolas"/>
              </a:rPr>
              <a:t>BalanceDue</a:t>
            </a:r>
            <a:r>
              <a:rPr lang="en-US" sz="1000" dirty="0">
                <a:solidFill>
                  <a:srgbClr val="008000"/>
                </a:solidFill>
                <a:highlight>
                  <a:srgbClr val="FFFFFF"/>
                </a:highlight>
                <a:latin typeface="Consolas"/>
              </a:rPr>
              <a:t> &gt; 0 &amp;&amp; </a:t>
            </a:r>
            <a:r>
              <a:rPr lang="en-US" sz="1000" dirty="0" err="1">
                <a:solidFill>
                  <a:srgbClr val="008000"/>
                </a:solidFill>
                <a:highlight>
                  <a:srgbClr val="FFFFFF"/>
                </a:highlight>
                <a:latin typeface="Consolas"/>
              </a:rPr>
              <a:t>invoice.DueDate</a:t>
            </a:r>
            <a:r>
              <a:rPr lang="en-US" sz="1000" dirty="0">
                <a:solidFill>
                  <a:srgbClr val="008000"/>
                </a:solidFill>
                <a:highlight>
                  <a:srgbClr val="FFFFFF"/>
                </a:highlight>
                <a:latin typeface="Consolas"/>
              </a:rPr>
              <a:t> &lt; </a:t>
            </a:r>
            <a:r>
              <a:rPr lang="en-US" sz="1000" dirty="0" err="1">
                <a:solidFill>
                  <a:srgbClr val="008000"/>
                </a:solidFill>
                <a:highlight>
                  <a:srgbClr val="FFFFFF"/>
                </a:highlight>
                <a:latin typeface="Consolas"/>
              </a:rPr>
              <a:t>payDate</a:t>
            </a:r>
            <a:endParaRPr lang="en-US" sz="1000" dirty="0">
              <a:solidFill>
                <a:srgbClr val="000000"/>
              </a:solidFill>
              <a:highlight>
                <a:srgbClr val="FFFFFF"/>
              </a:highlight>
              <a:latin typeface="Consolas"/>
            </a:endParaRPr>
          </a:p>
          <a:p>
            <a:pPr marL="0" indent="0">
              <a:buNone/>
            </a:pPr>
            <a:r>
              <a:rPr lang="en-US" sz="1000" dirty="0" smtClean="0">
                <a:solidFill>
                  <a:srgbClr val="008000"/>
                </a:solidFill>
                <a:highlight>
                  <a:srgbClr val="FFFFFF"/>
                </a:highlight>
                <a:latin typeface="Consolas"/>
              </a:rPr>
              <a:t>////    </a:t>
            </a:r>
            <a:r>
              <a:rPr lang="en-US" sz="1000" dirty="0" err="1">
                <a:solidFill>
                  <a:srgbClr val="008000"/>
                </a:solidFill>
                <a:highlight>
                  <a:srgbClr val="FFFFFF"/>
                </a:highlight>
                <a:latin typeface="Consolas"/>
              </a:rPr>
              <a:t>orderby</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vendor.Name</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BalanceDue</a:t>
            </a:r>
            <a:r>
              <a:rPr lang="en-US" sz="1000" dirty="0">
                <a:solidFill>
                  <a:srgbClr val="008000"/>
                </a:solidFill>
                <a:highlight>
                  <a:srgbClr val="FFFFFF"/>
                </a:highlight>
                <a:latin typeface="Consolas"/>
              </a:rPr>
              <a:t> descending</a:t>
            </a:r>
            <a:endParaRPr lang="en-US" sz="1000" dirty="0">
              <a:solidFill>
                <a:srgbClr val="000000"/>
              </a:solidFill>
              <a:highlight>
                <a:srgbClr val="FFFFFF"/>
              </a:highlight>
              <a:latin typeface="Consolas"/>
            </a:endParaRPr>
          </a:p>
          <a:p>
            <a:pPr marL="0" indent="0">
              <a:buNone/>
            </a:pPr>
            <a:r>
              <a:rPr lang="en-US" sz="1000" dirty="0" smtClean="0">
                <a:solidFill>
                  <a:srgbClr val="008000"/>
                </a:solidFill>
                <a:highlight>
                  <a:srgbClr val="FFFFFF"/>
                </a:highlight>
                <a:latin typeface="Consolas"/>
              </a:rPr>
              <a:t>////    </a:t>
            </a:r>
            <a:r>
              <a:rPr lang="en-US" sz="1000" dirty="0">
                <a:solidFill>
                  <a:srgbClr val="008000"/>
                </a:solidFill>
                <a:highlight>
                  <a:srgbClr val="FFFFFF"/>
                </a:highlight>
                <a:latin typeface="Consolas"/>
              </a:rPr>
              <a:t>select new { </a:t>
            </a:r>
            <a:r>
              <a:rPr lang="en-US" sz="1000" dirty="0" err="1">
                <a:solidFill>
                  <a:srgbClr val="008000"/>
                </a:solidFill>
                <a:highlight>
                  <a:srgbClr val="FFFFFF"/>
                </a:highlight>
                <a:latin typeface="Consolas"/>
              </a:rPr>
              <a:t>vendor.Name</a:t>
            </a:r>
            <a:r>
              <a:rPr lang="en-US" sz="1000" dirty="0">
                <a:solidFill>
                  <a:srgbClr val="008000"/>
                </a:solidFill>
                <a:highlight>
                  <a:srgbClr val="FFFFFF"/>
                </a:highlight>
                <a:latin typeface="Consolas"/>
              </a:rPr>
              <a:t>, Number = </a:t>
            </a:r>
            <a:r>
              <a:rPr lang="en-US" sz="1000" dirty="0" err="1">
                <a:solidFill>
                  <a:srgbClr val="008000"/>
                </a:solidFill>
                <a:highlight>
                  <a:srgbClr val="FFFFFF"/>
                </a:highlight>
                <a:latin typeface="Consolas"/>
              </a:rPr>
              <a:t>invoice.InvoiceNumber</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BalanceDue</a:t>
            </a:r>
            <a:r>
              <a:rPr lang="en-US" sz="1000" dirty="0">
                <a:solidFill>
                  <a:srgbClr val="008000"/>
                </a:solidFill>
                <a:highlight>
                  <a:srgbClr val="FFFFFF"/>
                </a:highlight>
                <a:latin typeface="Consolas"/>
              </a:rPr>
              <a:t> };</a:t>
            </a:r>
            <a:endParaRPr lang="en-US" sz="1000" dirty="0">
              <a:solidFill>
                <a:srgbClr val="000000"/>
              </a:solidFill>
              <a:highlight>
                <a:srgbClr val="FFFFFF"/>
              </a:highlight>
              <a:latin typeface="Consolas"/>
            </a:endParaRPr>
          </a:p>
          <a:p>
            <a:pPr marL="0" indent="0">
              <a:buNone/>
            </a:pPr>
            <a:endParaRPr lang="en-US" sz="1000" dirty="0">
              <a:solidFill>
                <a:srgbClr val="000000"/>
              </a:solidFill>
              <a:highlight>
                <a:srgbClr val="FFFFFF"/>
              </a:highlight>
              <a:latin typeface="Consolas"/>
            </a:endParaRPr>
          </a:p>
          <a:p>
            <a:pPr marL="0" indent="0">
              <a:buNone/>
            </a:pPr>
            <a:r>
              <a:rPr lang="en-US" sz="1000" dirty="0" smtClean="0">
                <a:solidFill>
                  <a:srgbClr val="008000"/>
                </a:solidFill>
                <a:highlight>
                  <a:srgbClr val="FFFFFF"/>
                </a:highlight>
                <a:latin typeface="Consolas"/>
              </a:rPr>
              <a:t>////</a:t>
            </a:r>
            <a:r>
              <a:rPr lang="en-US" sz="1000" dirty="0">
                <a:solidFill>
                  <a:srgbClr val="008000"/>
                </a:solidFill>
                <a:highlight>
                  <a:srgbClr val="FFFFFF"/>
                </a:highlight>
                <a:latin typeface="Consolas"/>
              </a:rPr>
              <a:t>An expression of type '</a:t>
            </a:r>
            <a:r>
              <a:rPr lang="en-US" sz="1000" dirty="0" err="1">
                <a:solidFill>
                  <a:srgbClr val="008000"/>
                </a:solidFill>
                <a:highlight>
                  <a:srgbClr val="FFFFFF"/>
                </a:highlight>
                <a:latin typeface="Consolas"/>
              </a:rPr>
              <a:t>InvoiceDataModel.Vendor</a:t>
            </a:r>
            <a:r>
              <a:rPr lang="en-US" sz="1000" dirty="0">
                <a:solidFill>
                  <a:srgbClr val="008000"/>
                </a:solidFill>
                <a:highlight>
                  <a:srgbClr val="FFFFFF"/>
                </a:highlight>
                <a:latin typeface="Consolas"/>
              </a:rPr>
              <a:t>' is not allowed in a subsequent from clause in a query expression with source type</a:t>
            </a:r>
            <a:endParaRPr lang="en-US" sz="1000" dirty="0">
              <a:solidFill>
                <a:srgbClr val="000000"/>
              </a:solidFill>
              <a:highlight>
                <a:srgbClr val="FFFFFF"/>
              </a:highlight>
              <a:latin typeface="Consolas"/>
            </a:endParaRPr>
          </a:p>
          <a:p>
            <a:pPr marL="0" indent="0">
              <a:buNone/>
            </a:pPr>
            <a:r>
              <a:rPr lang="en-US" sz="1000" dirty="0" smtClean="0">
                <a:solidFill>
                  <a:srgbClr val="008000"/>
                </a:solidFill>
                <a:highlight>
                  <a:srgbClr val="FFFFFF"/>
                </a:highlight>
                <a:latin typeface="Consolas"/>
              </a:rPr>
              <a:t>//// </a:t>
            </a:r>
            <a:r>
              <a:rPr lang="en-US" sz="1000" dirty="0">
                <a:solidFill>
                  <a:srgbClr val="008000"/>
                </a:solidFill>
                <a:highlight>
                  <a:srgbClr val="FFFFFF"/>
                </a:highlight>
                <a:latin typeface="Consolas"/>
              </a:rPr>
              <a:t>'</a:t>
            </a:r>
            <a:r>
              <a:rPr lang="en-US" sz="1000" dirty="0" err="1">
                <a:solidFill>
                  <a:srgbClr val="008000"/>
                </a:solidFill>
                <a:highlight>
                  <a:srgbClr val="FFFFFF"/>
                </a:highlight>
                <a:latin typeface="Consolas"/>
              </a:rPr>
              <a:t>System.Data.Objects.ObjectSet</a:t>
            </a:r>
            <a:r>
              <a:rPr lang="en-US" sz="1000" dirty="0">
                <a:solidFill>
                  <a:srgbClr val="008000"/>
                </a:solidFill>
                <a:highlight>
                  <a:srgbClr val="FFFFFF"/>
                </a:highlight>
                <a:latin typeface="Consolas"/>
              </a:rPr>
              <a:t>&lt;</a:t>
            </a:r>
            <a:r>
              <a:rPr lang="en-US" sz="1000" dirty="0" err="1">
                <a:solidFill>
                  <a:srgbClr val="008000"/>
                </a:solidFill>
                <a:highlight>
                  <a:srgbClr val="FFFFFF"/>
                </a:highlight>
                <a:latin typeface="Consolas"/>
              </a:rPr>
              <a:t>InvoiceDataModel.Invoice</a:t>
            </a:r>
            <a:r>
              <a:rPr lang="en-US" sz="1000" dirty="0">
                <a:solidFill>
                  <a:srgbClr val="008000"/>
                </a:solidFill>
                <a:highlight>
                  <a:srgbClr val="FFFFFF"/>
                </a:highlight>
                <a:latin typeface="Consolas"/>
              </a:rPr>
              <a:t>&gt;'.  Type inference failed in the call to '</a:t>
            </a:r>
            <a:r>
              <a:rPr lang="en-US" sz="1000" dirty="0" err="1">
                <a:solidFill>
                  <a:srgbClr val="008000"/>
                </a:solidFill>
                <a:highlight>
                  <a:srgbClr val="FFFFFF"/>
                </a:highlight>
                <a:latin typeface="Consolas"/>
              </a:rPr>
              <a:t>SelectMany</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pPr marL="0" indent="0">
              <a:buNone/>
            </a:pPr>
            <a:r>
              <a:rPr lang="en-US" sz="1000" dirty="0" smtClean="0">
                <a:solidFill>
                  <a:srgbClr val="008000"/>
                </a:solidFill>
                <a:highlight>
                  <a:srgbClr val="FFFFFF"/>
                </a:highlight>
                <a:latin typeface="Consolas"/>
              </a:rPr>
              <a:t>//// </a:t>
            </a:r>
            <a:r>
              <a:rPr lang="en-US" sz="1000" dirty="0">
                <a:solidFill>
                  <a:srgbClr val="008000"/>
                </a:solidFill>
                <a:highlight>
                  <a:srgbClr val="FFFFFF"/>
                </a:highlight>
                <a:latin typeface="Consolas"/>
              </a:rPr>
              <a:t>when it is a many to one, you must use the above </a:t>
            </a:r>
            <a:r>
              <a:rPr lang="en-US" sz="1000" dirty="0" err="1">
                <a:solidFill>
                  <a:srgbClr val="008000"/>
                </a:solidFill>
                <a:highlight>
                  <a:srgbClr val="FFFFFF"/>
                </a:highlight>
                <a:latin typeface="Consolas"/>
              </a:rPr>
              <a:t>stucture</a:t>
            </a:r>
            <a:endParaRPr lang="en-US" sz="1000" dirty="0">
              <a:solidFill>
                <a:srgbClr val="000000"/>
              </a:solidFill>
              <a:highlight>
                <a:srgbClr val="FFFFFF"/>
              </a:highlight>
              <a:latin typeface="Consolas"/>
            </a:endParaRPr>
          </a:p>
          <a:p>
            <a:pPr marL="0" indent="0">
              <a:buNone/>
            </a:pPr>
            <a:endParaRPr lang="en-US" sz="1000" dirty="0">
              <a:solidFill>
                <a:srgbClr val="000000"/>
              </a:solidFill>
              <a:highlight>
                <a:srgbClr val="FFFFFF"/>
              </a:highlight>
              <a:latin typeface="Consolas"/>
            </a:endParaRPr>
          </a:p>
          <a:p>
            <a:pPr marL="0" indent="0">
              <a:buNone/>
            </a:pPr>
            <a:r>
              <a:rPr lang="en-US" sz="1000" dirty="0" smtClean="0">
                <a:solidFill>
                  <a:srgbClr val="008000"/>
                </a:solidFill>
                <a:highlight>
                  <a:srgbClr val="FFFFFF"/>
                </a:highlight>
                <a:latin typeface="Consolas"/>
              </a:rPr>
              <a:t>//</a:t>
            </a:r>
            <a:r>
              <a:rPr lang="en-US" sz="1000" dirty="0">
                <a:solidFill>
                  <a:srgbClr val="008000"/>
                </a:solidFill>
                <a:highlight>
                  <a:srgbClr val="FFFFFF"/>
                </a:highlight>
                <a:latin typeface="Consolas"/>
              </a:rPr>
              <a:t>dataGridView1.DataSource = </a:t>
            </a:r>
            <a:r>
              <a:rPr lang="en-US" sz="1000" dirty="0" err="1">
                <a:solidFill>
                  <a:srgbClr val="008000"/>
                </a:solidFill>
                <a:highlight>
                  <a:srgbClr val="FFFFFF"/>
                </a:highlight>
                <a:latin typeface="Consolas"/>
              </a:rPr>
              <a:t>invoicesDue</a:t>
            </a:r>
            <a:r>
              <a:rPr lang="en-US" sz="1000" dirty="0">
                <a:solidFill>
                  <a:srgbClr val="008000"/>
                </a:solidFill>
                <a:highlight>
                  <a:srgbClr val="FFFFFF"/>
                </a:highlight>
                <a:latin typeface="Consolas"/>
              </a:rPr>
              <a:t>;</a:t>
            </a:r>
            <a:endParaRPr lang="en-US" sz="1000" dirty="0"/>
          </a:p>
        </p:txBody>
      </p:sp>
      <p:sp>
        <p:nvSpPr>
          <p:cNvPr id="4" name="Date Placeholder 3"/>
          <p:cNvSpPr>
            <a:spLocks noGrp="1"/>
          </p:cNvSpPr>
          <p:nvPr>
            <p:ph type="dt" sz="half" idx="10"/>
          </p:nvPr>
        </p:nvSpPr>
        <p:spPr/>
        <p:txBody>
          <a:bodyPr/>
          <a:lstStyle/>
          <a:p>
            <a:r>
              <a:rPr lang="en-US" altLang="en-US" smtClean="0"/>
              <a:t>ADO.NET 4 C#, C1Name, C1</a:t>
            </a:r>
            <a:endParaRPr lang="en-US" altLang="en-US" sz="1200"/>
          </a:p>
        </p:txBody>
      </p:sp>
      <p:sp>
        <p:nvSpPr>
          <p:cNvPr id="5" name="Footer Placeholder 4"/>
          <p:cNvSpPr>
            <a:spLocks noGrp="1"/>
          </p:cNvSpPr>
          <p:nvPr>
            <p:ph type="ftr" sz="quarter" idx="11"/>
          </p:nvPr>
        </p:nvSpPr>
        <p:spPr/>
        <p:txBody>
          <a:bodyPr/>
          <a:lstStyle/>
          <a:p>
            <a:r>
              <a:rPr lang="en-US" altLang="en-US" smtClean="0"/>
              <a:t>© 2011, Mike Murach &amp; Associates, Inc.© 2009, Mike Murach &amp; Associates, Inc.</a:t>
            </a:r>
            <a:endParaRPr lang="en-US" altLang="en-US" sz="1400"/>
          </a:p>
        </p:txBody>
      </p:sp>
      <p:sp>
        <p:nvSpPr>
          <p:cNvPr id="6" name="Slide Number Placeholder 5"/>
          <p:cNvSpPr>
            <a:spLocks noGrp="1"/>
          </p:cNvSpPr>
          <p:nvPr>
            <p:ph type="sldNum" sz="quarter" idx="12"/>
          </p:nvPr>
        </p:nvSpPr>
        <p:spPr/>
        <p:txBody>
          <a:bodyPr/>
          <a:lstStyle/>
          <a:p>
            <a:pPr>
              <a:defRPr/>
            </a:pPr>
            <a:endParaRPr lang="en-US" smtClean="0"/>
          </a:p>
          <a:p>
            <a:pPr>
              <a:defRPr/>
            </a:pPr>
            <a:r>
              <a:rPr lang="en-US" smtClean="0"/>
              <a:t>Slide </a:t>
            </a:r>
            <a:fld id="{17952553-5EFB-4A90-9778-13E165C46000}" type="slidenum">
              <a:rPr lang="en-US" smtClean="0"/>
              <a:pPr>
                <a:defRPr/>
              </a:pPr>
              <a:t>11</a:t>
            </a:fld>
            <a:endParaRPr lang="en-US"/>
          </a:p>
        </p:txBody>
      </p:sp>
    </p:spTree>
    <p:extLst>
      <p:ext uri="{BB962C8B-B14F-4D97-AF65-F5344CB8AC3E}">
        <p14:creationId xmlns:p14="http://schemas.microsoft.com/office/powerpoint/2010/main" val="1768061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ADO.NET 4 C#, C1</a:t>
            </a:r>
          </a:p>
        </p:txBody>
      </p:sp>
      <p:sp>
        <p:nvSpPr>
          <p:cNvPr id="4" name="Footer Placeholder 2"/>
          <p:cNvSpPr>
            <a:spLocks noGrp="1"/>
          </p:cNvSpPr>
          <p:nvPr>
            <p:ph type="ftr" sz="quarter" idx="11"/>
          </p:nvPr>
        </p:nvSpPr>
        <p:spPr/>
        <p:txBody>
          <a:bodyPr/>
          <a:lstStyle/>
          <a:p>
            <a:r>
              <a:rPr lang="en-US" altLang="en-US"/>
              <a:t>© 2011, Mike Murach &amp; Associates, Inc.</a:t>
            </a:r>
          </a:p>
        </p:txBody>
      </p:sp>
      <p:sp>
        <p:nvSpPr>
          <p:cNvPr id="5" name="Slide Number Placeholder 3"/>
          <p:cNvSpPr>
            <a:spLocks noGrp="1"/>
          </p:cNvSpPr>
          <p:nvPr>
            <p:ph type="sldNum" sz="quarter" idx="12"/>
          </p:nvPr>
        </p:nvSpPr>
        <p:spPr/>
        <p:txBody>
          <a:bodyPr/>
          <a:lstStyle/>
          <a:p>
            <a:endParaRPr lang="en-US" altLang="en-US" sz="1400">
              <a:latin typeface="Times New Roman" pitchFamily="18" charset="0"/>
            </a:endParaRPr>
          </a:p>
          <a:p>
            <a:pPr algn="r"/>
            <a:r>
              <a:rPr lang="en-US" altLang="en-US"/>
              <a:t>Slide </a:t>
            </a:r>
            <a:fld id="{79730CDD-DA2C-4524-B0E6-FB702E71343E}" type="slidenum">
              <a:rPr lang="en-US" altLang="en-US"/>
              <a:pPr algn="r"/>
              <a:t>2</a:t>
            </a:fld>
            <a:endParaRPr lang="en-US" altLang="en-US"/>
          </a:p>
        </p:txBody>
      </p:sp>
      <p:graphicFrame>
        <p:nvGraphicFramePr>
          <p:cNvPr id="221186" name="Object 2"/>
          <p:cNvGraphicFramePr>
            <a:graphicFrameLocks noChangeAspect="1"/>
          </p:cNvGraphicFramePr>
          <p:nvPr>
            <p:extLst>
              <p:ext uri="{D42A27DB-BD31-4B8C-83A1-F6EECF244321}">
                <p14:modId xmlns:p14="http://schemas.microsoft.com/office/powerpoint/2010/main" val="3378368151"/>
              </p:ext>
            </p:extLst>
          </p:nvPr>
        </p:nvGraphicFramePr>
        <p:xfrm>
          <a:off x="896938" y="960438"/>
          <a:ext cx="7224712" cy="3413125"/>
        </p:xfrm>
        <a:graphic>
          <a:graphicData uri="http://schemas.openxmlformats.org/presentationml/2006/ole">
            <mc:AlternateContent xmlns:mc="http://schemas.openxmlformats.org/markup-compatibility/2006">
              <mc:Choice xmlns:v="urn:schemas-microsoft-com:vml" Requires="v">
                <p:oleObj spid="_x0000_s221229" name="Document" r:id="rId4" imgW="7305660" imgH="3459813" progId="Word.Document.8">
                  <p:embed/>
                </p:oleObj>
              </mc:Choice>
              <mc:Fallback>
                <p:oleObj name="Document" r:id="rId4" imgW="7305660" imgH="3459813" progId="Word.Document.8">
                  <p:embed/>
                  <p:pic>
                    <p:nvPicPr>
                      <p:cNvPr id="0" name="Object 2"/>
                      <p:cNvPicPr>
                        <a:picLocks noChangeAspect="1" noChangeArrowheads="1"/>
                      </p:cNvPicPr>
                      <p:nvPr/>
                    </p:nvPicPr>
                    <p:blipFill>
                      <a:blip r:embed="rId5"/>
                      <a:srcRect/>
                      <a:stretch>
                        <a:fillRect/>
                      </a:stretch>
                    </p:blipFill>
                    <p:spPr bwMode="auto">
                      <a:xfrm>
                        <a:off x="896938" y="960438"/>
                        <a:ext cx="7224712" cy="3413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487109" y="4666004"/>
            <a:ext cx="8223191" cy="1200329"/>
          </a:xfrm>
          <a:prstGeom prst="rect">
            <a:avLst/>
          </a:prstGeom>
          <a:noFill/>
        </p:spPr>
        <p:txBody>
          <a:bodyPr wrap="square" rtlCol="0">
            <a:spAutoFit/>
          </a:bodyPr>
          <a:lstStyle/>
          <a:p>
            <a:r>
              <a:rPr lang="en-US" dirty="0" smtClean="0">
                <a:solidFill>
                  <a:srgbClr val="0070C0"/>
                </a:solidFill>
              </a:rPr>
              <a:t>(Looks about the same as L2S, but we are querying the object context and not the database as before. Invoices as used in the query is an Entity Set, not the DB table.)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ADO.NET 4 C#, C1</a:t>
            </a:r>
          </a:p>
        </p:txBody>
      </p:sp>
      <p:sp>
        <p:nvSpPr>
          <p:cNvPr id="5" name="Footer Placeholder 2"/>
          <p:cNvSpPr>
            <a:spLocks noGrp="1"/>
          </p:cNvSpPr>
          <p:nvPr>
            <p:ph type="ftr" sz="quarter" idx="11"/>
          </p:nvPr>
        </p:nvSpPr>
        <p:spPr/>
        <p:txBody>
          <a:bodyPr/>
          <a:lstStyle/>
          <a:p>
            <a:r>
              <a:rPr lang="en-US" altLang="en-US"/>
              <a:t>© 2011, Mike Murach &amp; Associates, Inc.</a:t>
            </a:r>
          </a:p>
        </p:txBody>
      </p:sp>
      <p:sp>
        <p:nvSpPr>
          <p:cNvPr id="6" name="Slide Number Placeholder 3"/>
          <p:cNvSpPr>
            <a:spLocks noGrp="1"/>
          </p:cNvSpPr>
          <p:nvPr>
            <p:ph type="sldNum" sz="quarter" idx="12"/>
          </p:nvPr>
        </p:nvSpPr>
        <p:spPr/>
        <p:txBody>
          <a:bodyPr/>
          <a:lstStyle/>
          <a:p>
            <a:endParaRPr lang="en-US" altLang="en-US" sz="1400">
              <a:latin typeface="Times New Roman" pitchFamily="18" charset="0"/>
            </a:endParaRPr>
          </a:p>
          <a:p>
            <a:pPr algn="r"/>
            <a:r>
              <a:rPr lang="en-US" altLang="en-US"/>
              <a:t>Slide </a:t>
            </a:r>
            <a:fld id="{6A80AD81-932B-4A74-A9C7-6F97495EBC0A}" type="slidenum">
              <a:rPr lang="en-US" altLang="en-US"/>
              <a:pPr algn="r"/>
              <a:t>3</a:t>
            </a:fld>
            <a:endParaRPr lang="en-US" altLang="en-US"/>
          </a:p>
        </p:txBody>
      </p:sp>
      <p:graphicFrame>
        <p:nvGraphicFramePr>
          <p:cNvPr id="233474" name="Object 2"/>
          <p:cNvGraphicFramePr>
            <a:graphicFrameLocks noChangeAspect="1"/>
          </p:cNvGraphicFramePr>
          <p:nvPr>
            <p:extLst>
              <p:ext uri="{D42A27DB-BD31-4B8C-83A1-F6EECF244321}">
                <p14:modId xmlns:p14="http://schemas.microsoft.com/office/powerpoint/2010/main" val="2691041401"/>
              </p:ext>
            </p:extLst>
          </p:nvPr>
        </p:nvGraphicFramePr>
        <p:xfrm>
          <a:off x="931863" y="465708"/>
          <a:ext cx="7251700" cy="3640137"/>
        </p:xfrm>
        <a:graphic>
          <a:graphicData uri="http://schemas.openxmlformats.org/presentationml/2006/ole">
            <mc:AlternateContent xmlns:mc="http://schemas.openxmlformats.org/markup-compatibility/2006">
              <mc:Choice xmlns:v="urn:schemas-microsoft-com:vml" Requires="v">
                <p:oleObj spid="_x0000_s233516" name="Document" r:id="rId4" imgW="7401655" imgH="3731638" progId="Word.Document.8">
                  <p:embed/>
                </p:oleObj>
              </mc:Choice>
              <mc:Fallback>
                <p:oleObj name="Document" r:id="rId4" imgW="7401655" imgH="3731638" progId="Word.Document.8">
                  <p:embed/>
                  <p:pic>
                    <p:nvPicPr>
                      <p:cNvPr id="0" name="Object 2"/>
                      <p:cNvPicPr>
                        <a:picLocks noChangeAspect="1" noChangeArrowheads="1"/>
                      </p:cNvPicPr>
                      <p:nvPr/>
                    </p:nvPicPr>
                    <p:blipFill>
                      <a:blip r:embed="rId5"/>
                      <a:srcRect b="24608"/>
                      <a:stretch>
                        <a:fillRect/>
                      </a:stretch>
                    </p:blipFill>
                    <p:spPr bwMode="auto">
                      <a:xfrm>
                        <a:off x="931863" y="465708"/>
                        <a:ext cx="7251700" cy="36401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33475" name="Picture 3" descr="Figure 18-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3891" y="3220591"/>
            <a:ext cx="3429000" cy="27733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63235" y="5139667"/>
            <a:ext cx="4087091" cy="830997"/>
          </a:xfrm>
          <a:prstGeom prst="rect">
            <a:avLst/>
          </a:prstGeom>
          <a:noFill/>
        </p:spPr>
        <p:txBody>
          <a:bodyPr wrap="square" rtlCol="0">
            <a:spAutoFit/>
          </a:bodyPr>
          <a:lstStyle/>
          <a:p>
            <a:r>
              <a:rPr lang="en-US" dirty="0">
                <a:solidFill>
                  <a:srgbClr val="0070C0"/>
                </a:solidFill>
              </a:rPr>
              <a:t>See </a:t>
            </a:r>
            <a:r>
              <a:rPr lang="en-US" dirty="0" smtClean="0">
                <a:solidFill>
                  <a:srgbClr val="0070C0"/>
                </a:solidFill>
              </a:rPr>
              <a:t>program: </a:t>
            </a:r>
            <a:r>
              <a:rPr lang="en-US" dirty="0">
                <a:solidFill>
                  <a:srgbClr val="0070C0"/>
                </a:solidFill>
              </a:rPr>
              <a:t>button1_Click method in </a:t>
            </a:r>
            <a:r>
              <a:rPr lang="en-US" dirty="0" smtClean="0">
                <a:solidFill>
                  <a:srgbClr val="0070C0"/>
                </a:solidFill>
              </a:rPr>
              <a:t>Form1</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en-US" smtClean="0"/>
              <a:t>ADO.NET 4 C#, C1</a:t>
            </a:r>
            <a:endParaRPr lang="en-US" altLang="en-US"/>
          </a:p>
        </p:txBody>
      </p:sp>
      <p:sp>
        <p:nvSpPr>
          <p:cNvPr id="3" name="Footer Placeholder 2"/>
          <p:cNvSpPr>
            <a:spLocks noGrp="1"/>
          </p:cNvSpPr>
          <p:nvPr>
            <p:ph type="ftr" sz="quarter" idx="11"/>
          </p:nvPr>
        </p:nvSpPr>
        <p:spPr/>
        <p:txBody>
          <a:bodyPr/>
          <a:lstStyle/>
          <a:p>
            <a:r>
              <a:rPr lang="en-US" altLang="en-US" smtClean="0"/>
              <a:t>© 2011, Mike Murach &amp; Associates, Inc.</a:t>
            </a:r>
            <a:endParaRPr lang="en-US" altLang="en-US"/>
          </a:p>
        </p:txBody>
      </p:sp>
      <p:sp>
        <p:nvSpPr>
          <p:cNvPr id="4" name="Slide Number Placeholder 3"/>
          <p:cNvSpPr>
            <a:spLocks noGrp="1"/>
          </p:cNvSpPr>
          <p:nvPr>
            <p:ph type="sldNum" sz="quarter" idx="12"/>
          </p:nvPr>
        </p:nvSpPr>
        <p:spPr/>
        <p:txBody>
          <a:bodyPr/>
          <a:lstStyle/>
          <a:p>
            <a:endParaRPr lang="en-US" altLang="en-US" sz="1400" smtClean="0">
              <a:latin typeface="Times New Roman" pitchFamily="18" charset="0"/>
            </a:endParaRPr>
          </a:p>
          <a:p>
            <a:pPr algn="r"/>
            <a:r>
              <a:rPr lang="en-US" altLang="en-US" smtClean="0"/>
              <a:t>Slide </a:t>
            </a:r>
            <a:fld id="{B4163273-9F91-4FDD-AB1C-9CA03BCAB715}" type="slidenum">
              <a:rPr lang="en-US" altLang="en-US" smtClean="0"/>
              <a:pPr algn="r"/>
              <a:t>4</a:t>
            </a:fld>
            <a:endParaRPr lang="en-US" altLang="en-US"/>
          </a:p>
        </p:txBody>
      </p:sp>
      <p:sp>
        <p:nvSpPr>
          <p:cNvPr id="5" name="TextBox 4"/>
          <p:cNvSpPr txBox="1"/>
          <p:nvPr/>
        </p:nvSpPr>
        <p:spPr>
          <a:xfrm>
            <a:off x="683664" y="632389"/>
            <a:ext cx="6247223" cy="5324535"/>
          </a:xfrm>
          <a:prstGeom prst="rect">
            <a:avLst/>
          </a:prstGeom>
          <a:noFill/>
        </p:spPr>
        <p:txBody>
          <a:bodyPr wrap="none" rtlCol="0">
            <a:spAutoFit/>
          </a:bodyPr>
          <a:lstStyle/>
          <a:p>
            <a:r>
              <a:rPr lang="en-US" sz="2000" b="1" dirty="0" smtClean="0"/>
              <a:t>Need to create the </a:t>
            </a:r>
            <a:r>
              <a:rPr lang="en-US" sz="2000" b="1" dirty="0" err="1" smtClean="0"/>
              <a:t>PayablesEntities</a:t>
            </a:r>
            <a:r>
              <a:rPr lang="en-US" sz="2000" b="1" dirty="0" smtClean="0"/>
              <a:t> </a:t>
            </a:r>
            <a:r>
              <a:rPr lang="en-US" sz="1400" dirty="0" smtClean="0"/>
              <a:t>and then add  ref in Form1</a:t>
            </a:r>
          </a:p>
          <a:p>
            <a:endParaRPr lang="en-US" sz="1400" dirty="0"/>
          </a:p>
          <a:p>
            <a:r>
              <a:rPr lang="en-US" sz="1400" dirty="0" smtClean="0">
                <a:solidFill>
                  <a:srgbClr val="008000"/>
                </a:solidFill>
                <a:highlight>
                  <a:srgbClr val="FFFFFF"/>
                </a:highlight>
                <a:latin typeface="Consolas"/>
              </a:rPr>
              <a:t>//</a:t>
            </a:r>
            <a:r>
              <a:rPr lang="en-US" sz="1400" dirty="0">
                <a:solidFill>
                  <a:srgbClr val="008000"/>
                </a:solidFill>
                <a:highlight>
                  <a:srgbClr val="FFFFFF"/>
                </a:highlight>
                <a:latin typeface="Consolas"/>
              </a:rPr>
              <a:t>A query expression that retrieves invoices over $500</a:t>
            </a:r>
            <a:endParaRPr lang="en-US" sz="1400" dirty="0">
              <a:solidFill>
                <a:srgbClr val="000000"/>
              </a:solidFill>
              <a:highlight>
                <a:srgbClr val="FFFFFF"/>
              </a:highlight>
              <a:latin typeface="Consolas"/>
            </a:endParaRPr>
          </a:p>
          <a:p>
            <a:r>
              <a:rPr lang="en-US" sz="1400" dirty="0" err="1" smtClean="0">
                <a:solidFill>
                  <a:srgbClr val="0000FF"/>
                </a:solidFill>
                <a:highlight>
                  <a:srgbClr val="FFFFFF"/>
                </a:highlight>
                <a:latin typeface="Consolas"/>
              </a:rPr>
              <a:t>var</a:t>
            </a:r>
            <a:r>
              <a:rPr lang="en-US" sz="1400" dirty="0" smtClean="0">
                <a:solidFill>
                  <a:srgbClr val="000000"/>
                </a:solidFill>
                <a:highlight>
                  <a:srgbClr val="FFFFFF"/>
                </a:highlight>
                <a:latin typeface="Consolas"/>
              </a:rPr>
              <a:t> </a:t>
            </a:r>
            <a:r>
              <a:rPr lang="en-US" sz="1400" dirty="0" err="1">
                <a:solidFill>
                  <a:srgbClr val="000000"/>
                </a:solidFill>
                <a:highlight>
                  <a:srgbClr val="FFFFFF"/>
                </a:highlight>
                <a:latin typeface="Consolas"/>
              </a:rPr>
              <a:t>highInvoices</a:t>
            </a:r>
            <a:r>
              <a:rPr lang="en-US" sz="1400" dirty="0">
                <a:solidFill>
                  <a:srgbClr val="000000"/>
                </a:solidFill>
                <a:highlight>
                  <a:srgbClr val="FFFFFF"/>
                </a:highlight>
                <a:latin typeface="Consolas"/>
              </a:rPr>
              <a:t> =</a:t>
            </a:r>
          </a:p>
          <a:p>
            <a:r>
              <a:rPr lang="en-US" sz="1400" dirty="0">
                <a:solidFill>
                  <a:srgbClr val="000000"/>
                </a:solidFill>
                <a:highlight>
                  <a:srgbClr val="FFFFFF"/>
                </a:highlight>
                <a:latin typeface="Consolas"/>
              </a:rPr>
              <a:t> </a:t>
            </a:r>
            <a:r>
              <a:rPr lang="en-US" sz="1400" dirty="0" smtClean="0">
                <a:solidFill>
                  <a:srgbClr val="000000"/>
                </a:solidFill>
                <a:highlight>
                  <a:srgbClr val="FFFFFF"/>
                </a:highlight>
                <a:latin typeface="Consolas"/>
              </a:rPr>
              <a:t>    </a:t>
            </a:r>
            <a:r>
              <a:rPr lang="en-US" sz="1400" dirty="0">
                <a:solidFill>
                  <a:srgbClr val="0000FF"/>
                </a:solidFill>
                <a:highlight>
                  <a:srgbClr val="FFFFFF"/>
                </a:highlight>
                <a:latin typeface="Consolas"/>
              </a:rPr>
              <a:t>from</a:t>
            </a:r>
            <a:r>
              <a:rPr lang="en-US" sz="1400" dirty="0">
                <a:solidFill>
                  <a:srgbClr val="000000"/>
                </a:solidFill>
                <a:highlight>
                  <a:srgbClr val="FFFFFF"/>
                </a:highlight>
                <a:latin typeface="Consolas"/>
              </a:rPr>
              <a:t> invoice </a:t>
            </a:r>
            <a:r>
              <a:rPr lang="en-US" sz="1400" dirty="0">
                <a:solidFill>
                  <a:srgbClr val="0000FF"/>
                </a:solidFill>
                <a:highlight>
                  <a:srgbClr val="FFFFFF"/>
                </a:highlight>
                <a:latin typeface="Consolas"/>
              </a:rPr>
              <a:t>in</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payables.Invoices</a:t>
            </a:r>
            <a:r>
              <a:rPr lang="en-US" sz="1400" dirty="0">
                <a:solidFill>
                  <a:srgbClr val="000000"/>
                </a:solidFill>
                <a:highlight>
                  <a:srgbClr val="FFFFFF"/>
                </a:highlight>
                <a:latin typeface="Consolas"/>
              </a:rPr>
              <a:t>  </a:t>
            </a:r>
            <a:r>
              <a:rPr lang="en-US" sz="1400" dirty="0">
                <a:solidFill>
                  <a:srgbClr val="008000"/>
                </a:solidFill>
                <a:highlight>
                  <a:srgbClr val="FFFFFF"/>
                </a:highlight>
                <a:latin typeface="Consolas"/>
              </a:rPr>
              <a:t>// entity collection</a:t>
            </a:r>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 </a:t>
            </a:r>
            <a:r>
              <a:rPr lang="en-US" sz="1400" dirty="0" smtClean="0">
                <a:solidFill>
                  <a:srgbClr val="000000"/>
                </a:solidFill>
                <a:highlight>
                  <a:srgbClr val="FFFFFF"/>
                </a:highlight>
                <a:latin typeface="Consolas"/>
              </a:rPr>
              <a:t>    </a:t>
            </a:r>
            <a:r>
              <a:rPr lang="en-US" sz="1400" dirty="0">
                <a:solidFill>
                  <a:srgbClr val="0000FF"/>
                </a:solidFill>
                <a:highlight>
                  <a:srgbClr val="FFFFFF"/>
                </a:highlight>
                <a:latin typeface="Consolas"/>
              </a:rPr>
              <a:t>where</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invoice.InvoiceTotal</a:t>
            </a:r>
            <a:r>
              <a:rPr lang="en-US" sz="1400" dirty="0">
                <a:solidFill>
                  <a:srgbClr val="000000"/>
                </a:solidFill>
                <a:highlight>
                  <a:srgbClr val="FFFFFF"/>
                </a:highlight>
                <a:latin typeface="Consolas"/>
              </a:rPr>
              <a:t> &gt; 500</a:t>
            </a:r>
          </a:p>
          <a:p>
            <a:r>
              <a:rPr lang="en-US" sz="1400" dirty="0">
                <a:solidFill>
                  <a:srgbClr val="000000"/>
                </a:solidFill>
                <a:highlight>
                  <a:srgbClr val="FFFFFF"/>
                </a:highlight>
                <a:latin typeface="Consolas"/>
              </a:rPr>
              <a:t> </a:t>
            </a:r>
            <a:r>
              <a:rPr lang="en-US" sz="1400" dirty="0" smtClean="0">
                <a:solidFill>
                  <a:srgbClr val="000000"/>
                </a:solidFill>
                <a:highlight>
                  <a:srgbClr val="FFFFFF"/>
                </a:highlight>
                <a:latin typeface="Consolas"/>
              </a:rPr>
              <a:t>    </a:t>
            </a:r>
            <a:r>
              <a:rPr lang="en-US" sz="1400" dirty="0" err="1">
                <a:solidFill>
                  <a:srgbClr val="0000FF"/>
                </a:solidFill>
                <a:highlight>
                  <a:srgbClr val="FFFFFF"/>
                </a:highlight>
                <a:latin typeface="Consolas"/>
              </a:rPr>
              <a:t>orderby</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invoice.InvoiceTotal</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descending</a:t>
            </a:r>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 </a:t>
            </a:r>
            <a:r>
              <a:rPr lang="en-US" sz="1400" dirty="0" smtClean="0">
                <a:solidFill>
                  <a:srgbClr val="000000"/>
                </a:solidFill>
                <a:highlight>
                  <a:srgbClr val="FFFFFF"/>
                </a:highlight>
                <a:latin typeface="Consolas"/>
              </a:rPr>
              <a:t>    </a:t>
            </a:r>
            <a:r>
              <a:rPr lang="en-US" sz="1400" dirty="0">
                <a:solidFill>
                  <a:srgbClr val="0000FF"/>
                </a:solidFill>
                <a:highlight>
                  <a:srgbClr val="FFFFFF"/>
                </a:highlight>
                <a:latin typeface="Consolas"/>
              </a:rPr>
              <a:t>select</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new</a:t>
            </a:r>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 </a:t>
            </a:r>
            <a:r>
              <a:rPr lang="en-US" sz="1400" dirty="0" smtClean="0">
                <a:solidFill>
                  <a:srgbClr val="000000"/>
                </a:solidFill>
                <a:highlight>
                  <a:srgbClr val="FFFFFF"/>
                </a:highlight>
                <a:latin typeface="Consolas"/>
              </a:rPr>
              <a:t>    </a:t>
            </a:r>
            <a:r>
              <a:rPr lang="en-US" sz="1400" dirty="0">
                <a:solidFill>
                  <a:srgbClr val="000000"/>
                </a:solidFill>
                <a:highlight>
                  <a:srgbClr val="FFFFFF"/>
                </a:highlight>
                <a:latin typeface="Consolas"/>
              </a:rPr>
              <a:t>{</a:t>
            </a:r>
          </a:p>
          <a:p>
            <a:r>
              <a:rPr lang="en-US" sz="1400" dirty="0">
                <a:solidFill>
                  <a:srgbClr val="000000"/>
                </a:solidFill>
                <a:highlight>
                  <a:srgbClr val="FFFFFF"/>
                </a:highlight>
                <a:latin typeface="Consolas"/>
              </a:rPr>
              <a:t> </a:t>
            </a:r>
            <a:r>
              <a:rPr lang="en-US" sz="1400" dirty="0" smtClean="0">
                <a:solidFill>
                  <a:srgbClr val="000000"/>
                </a:solidFill>
                <a:highlight>
                  <a:srgbClr val="FFFFFF"/>
                </a:highlight>
                <a:latin typeface="Consolas"/>
              </a:rPr>
              <a:t>         </a:t>
            </a:r>
            <a:r>
              <a:rPr lang="en-US" sz="1400" dirty="0" err="1">
                <a:solidFill>
                  <a:srgbClr val="000000"/>
                </a:solidFill>
                <a:highlight>
                  <a:srgbClr val="FFFFFF"/>
                </a:highlight>
                <a:latin typeface="Consolas"/>
              </a:rPr>
              <a:t>invoice.InvoiceNumber</a:t>
            </a:r>
            <a:r>
              <a:rPr lang="en-US" sz="1400" dirty="0">
                <a:solidFill>
                  <a:srgbClr val="000000"/>
                </a:solidFill>
                <a:highlight>
                  <a:srgbClr val="FFFFFF"/>
                </a:highlight>
                <a:latin typeface="Consolas"/>
              </a:rPr>
              <a:t>,</a:t>
            </a:r>
          </a:p>
          <a:p>
            <a:r>
              <a:rPr lang="en-US" sz="1400" dirty="0">
                <a:solidFill>
                  <a:srgbClr val="000000"/>
                </a:solidFill>
                <a:highlight>
                  <a:srgbClr val="FFFFFF"/>
                </a:highlight>
                <a:latin typeface="Consolas"/>
              </a:rPr>
              <a:t> </a:t>
            </a:r>
            <a:r>
              <a:rPr lang="en-US" sz="1400" dirty="0" smtClean="0">
                <a:solidFill>
                  <a:srgbClr val="000000"/>
                </a:solidFill>
                <a:highlight>
                  <a:srgbClr val="FFFFFF"/>
                </a:highlight>
                <a:latin typeface="Consolas"/>
              </a:rPr>
              <a:t>         </a:t>
            </a:r>
            <a:r>
              <a:rPr lang="en-US" sz="1400" dirty="0" err="1">
                <a:solidFill>
                  <a:srgbClr val="000000"/>
                </a:solidFill>
                <a:highlight>
                  <a:srgbClr val="FFFFFF"/>
                </a:highlight>
                <a:latin typeface="Consolas"/>
              </a:rPr>
              <a:t>invoice.InvoiceTotal</a:t>
            </a:r>
            <a:r>
              <a:rPr lang="en-US" sz="1400" dirty="0">
                <a:solidFill>
                  <a:srgbClr val="000000"/>
                </a:solidFill>
                <a:highlight>
                  <a:srgbClr val="FFFFFF"/>
                </a:highlight>
                <a:latin typeface="Consolas"/>
              </a:rPr>
              <a:t>,</a:t>
            </a:r>
          </a:p>
          <a:p>
            <a:r>
              <a:rPr lang="en-US" sz="1400" dirty="0">
                <a:solidFill>
                  <a:srgbClr val="000000"/>
                </a:solidFill>
                <a:highlight>
                  <a:srgbClr val="FFFFFF"/>
                </a:highlight>
                <a:latin typeface="Consolas"/>
              </a:rPr>
              <a:t> </a:t>
            </a:r>
            <a:r>
              <a:rPr lang="en-US" sz="1400" dirty="0" smtClean="0">
                <a:solidFill>
                  <a:srgbClr val="000000"/>
                </a:solidFill>
                <a:highlight>
                  <a:srgbClr val="FFFFFF"/>
                </a:highlight>
                <a:latin typeface="Consolas"/>
              </a:rPr>
              <a:t>         </a:t>
            </a:r>
            <a:r>
              <a:rPr lang="en-US" sz="1400" dirty="0" err="1">
                <a:solidFill>
                  <a:srgbClr val="000000"/>
                </a:solidFill>
                <a:highlight>
                  <a:srgbClr val="FFFFFF"/>
                </a:highlight>
                <a:latin typeface="Consolas"/>
              </a:rPr>
              <a:t>invoice.InvoiceDate</a:t>
            </a:r>
            <a:endParaRPr lang="en-US"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 </a:t>
            </a:r>
            <a:r>
              <a:rPr lang="en-US" sz="1400" dirty="0" smtClean="0">
                <a:solidFill>
                  <a:srgbClr val="000000"/>
                </a:solidFill>
                <a:highlight>
                  <a:srgbClr val="FFFFFF"/>
                </a:highlight>
                <a:latin typeface="Consolas"/>
              </a:rPr>
              <a:t>     </a:t>
            </a:r>
            <a:r>
              <a:rPr lang="en-US" sz="1400" dirty="0">
                <a:solidFill>
                  <a:srgbClr val="000000"/>
                </a:solidFill>
                <a:highlight>
                  <a:srgbClr val="FFFFFF"/>
                </a:highlight>
                <a:latin typeface="Consolas"/>
              </a:rPr>
              <a:t>};</a:t>
            </a:r>
          </a:p>
          <a:p>
            <a:endParaRPr lang="en-US" sz="1400" dirty="0">
              <a:solidFill>
                <a:srgbClr val="000000"/>
              </a:solidFill>
              <a:highlight>
                <a:srgbClr val="FFFFFF"/>
              </a:highlight>
              <a:latin typeface="Consolas"/>
            </a:endParaRPr>
          </a:p>
          <a:p>
            <a:r>
              <a:rPr lang="en-US" sz="1400" dirty="0" smtClean="0">
                <a:solidFill>
                  <a:srgbClr val="008000"/>
                </a:solidFill>
                <a:highlight>
                  <a:srgbClr val="FFFFFF"/>
                </a:highlight>
                <a:latin typeface="Consolas"/>
              </a:rPr>
              <a:t>// </a:t>
            </a:r>
            <a:r>
              <a:rPr lang="en-US" sz="1400" dirty="0">
                <a:solidFill>
                  <a:srgbClr val="008000"/>
                </a:solidFill>
                <a:highlight>
                  <a:srgbClr val="FFFFFF"/>
                </a:highlight>
                <a:latin typeface="Consolas"/>
              </a:rPr>
              <a:t>display results with ugly string building and a </a:t>
            </a:r>
            <a:r>
              <a:rPr lang="en-US" sz="1400" dirty="0" err="1">
                <a:solidFill>
                  <a:srgbClr val="008000"/>
                </a:solidFill>
                <a:highlight>
                  <a:srgbClr val="FFFFFF"/>
                </a:highlight>
                <a:latin typeface="Consolas"/>
              </a:rPr>
              <a:t>MessageBox</a:t>
            </a:r>
            <a:endParaRPr lang="en-US" sz="1400" dirty="0">
              <a:solidFill>
                <a:srgbClr val="000000"/>
              </a:solidFill>
              <a:highlight>
                <a:srgbClr val="FFFFFF"/>
              </a:highlight>
              <a:latin typeface="Consolas"/>
            </a:endParaRPr>
          </a:p>
          <a:p>
            <a:r>
              <a:rPr lang="en-US" sz="1400" dirty="0" smtClean="0">
                <a:solidFill>
                  <a:srgbClr val="0000FF"/>
                </a:solidFill>
                <a:highlight>
                  <a:srgbClr val="FFFFFF"/>
                </a:highlight>
                <a:latin typeface="Consolas"/>
              </a:rPr>
              <a:t>string</a:t>
            </a:r>
            <a:r>
              <a:rPr lang="en-US" sz="1400" dirty="0" smtClean="0">
                <a:solidFill>
                  <a:srgbClr val="000000"/>
                </a:solidFill>
                <a:highlight>
                  <a:srgbClr val="FFFFFF"/>
                </a:highlight>
                <a:latin typeface="Consolas"/>
              </a:rPr>
              <a:t> </a:t>
            </a:r>
            <a:r>
              <a:rPr lang="en-US" sz="1400" dirty="0" err="1">
                <a:solidFill>
                  <a:srgbClr val="000000"/>
                </a:solidFill>
                <a:highlight>
                  <a:srgbClr val="FFFFFF"/>
                </a:highlight>
                <a:latin typeface="Consolas"/>
              </a:rPr>
              <a:t>displayResult</a:t>
            </a:r>
            <a:r>
              <a:rPr lang="en-US" sz="1400" dirty="0">
                <a:solidFill>
                  <a:srgbClr val="000000"/>
                </a:solidFill>
                <a:highlight>
                  <a:srgbClr val="FFFFFF"/>
                </a:highlight>
                <a:latin typeface="Consolas"/>
              </a:rPr>
              <a:t> = </a:t>
            </a:r>
            <a:r>
              <a:rPr lang="en-US" sz="1400" dirty="0">
                <a:solidFill>
                  <a:srgbClr val="A31515"/>
                </a:solidFill>
                <a:highlight>
                  <a:srgbClr val="FFFFFF"/>
                </a:highlight>
                <a:latin typeface="Consolas"/>
              </a:rPr>
              <a:t>"Invoice No.\</a:t>
            </a:r>
            <a:r>
              <a:rPr lang="en-US" sz="1400" dirty="0" err="1">
                <a:solidFill>
                  <a:srgbClr val="A31515"/>
                </a:solidFill>
                <a:highlight>
                  <a:srgbClr val="FFFFFF"/>
                </a:highlight>
                <a:latin typeface="Consolas"/>
              </a:rPr>
              <a:t>tInvoice</a:t>
            </a:r>
            <a:r>
              <a:rPr lang="en-US" sz="1400" dirty="0">
                <a:solidFill>
                  <a:srgbClr val="A31515"/>
                </a:solidFill>
                <a:highlight>
                  <a:srgbClr val="FFFFFF"/>
                </a:highlight>
                <a:latin typeface="Consolas"/>
              </a:rPr>
              <a:t> Total\n"</a:t>
            </a:r>
            <a:r>
              <a:rPr lang="en-US" sz="1400" dirty="0">
                <a:solidFill>
                  <a:srgbClr val="000000"/>
                </a:solidFill>
                <a:highlight>
                  <a:srgbClr val="FFFFFF"/>
                </a:highlight>
                <a:latin typeface="Consolas"/>
              </a:rPr>
              <a:t>;</a:t>
            </a:r>
          </a:p>
          <a:p>
            <a:r>
              <a:rPr lang="en-US" sz="1400" dirty="0" err="1" smtClean="0">
                <a:solidFill>
                  <a:srgbClr val="0000FF"/>
                </a:solidFill>
                <a:highlight>
                  <a:srgbClr val="FFFFFF"/>
                </a:highlight>
                <a:latin typeface="Consolas"/>
              </a:rPr>
              <a:t>foreach</a:t>
            </a:r>
            <a:r>
              <a:rPr lang="en-US" sz="1400" dirty="0" smtClean="0">
                <a:solidFill>
                  <a:srgbClr val="000000"/>
                </a:solidFill>
                <a:highlight>
                  <a:srgbClr val="FFFFFF"/>
                </a:highlight>
                <a:latin typeface="Consolas"/>
              </a:rPr>
              <a:t> </a:t>
            </a:r>
            <a:r>
              <a:rPr lang="en-US" sz="1400" dirty="0">
                <a:solidFill>
                  <a:srgbClr val="000000"/>
                </a:solidFill>
                <a:highlight>
                  <a:srgbClr val="FFFFFF"/>
                </a:highlight>
                <a:latin typeface="Consolas"/>
              </a:rPr>
              <a:t>(</a:t>
            </a:r>
            <a:r>
              <a:rPr lang="en-US" sz="1400" dirty="0" err="1">
                <a:solidFill>
                  <a:srgbClr val="0000FF"/>
                </a:solidFill>
                <a:highlight>
                  <a:srgbClr val="FFFFFF"/>
                </a:highlight>
                <a:latin typeface="Consolas"/>
              </a:rPr>
              <a:t>var</a:t>
            </a:r>
            <a:r>
              <a:rPr lang="en-US" sz="1400" dirty="0">
                <a:solidFill>
                  <a:srgbClr val="000000"/>
                </a:solidFill>
                <a:highlight>
                  <a:srgbClr val="FFFFFF"/>
                </a:highlight>
                <a:latin typeface="Consolas"/>
              </a:rPr>
              <a:t> invoice </a:t>
            </a:r>
            <a:r>
              <a:rPr lang="en-US" sz="1400" dirty="0">
                <a:solidFill>
                  <a:srgbClr val="0000FF"/>
                </a:solidFill>
                <a:highlight>
                  <a:srgbClr val="FFFFFF"/>
                </a:highlight>
                <a:latin typeface="Consolas"/>
              </a:rPr>
              <a:t>in</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highInvoices</a:t>
            </a:r>
            <a:r>
              <a:rPr lang="en-US" sz="1400" dirty="0">
                <a:solidFill>
                  <a:srgbClr val="000000"/>
                </a:solidFill>
                <a:highlight>
                  <a:srgbClr val="FFFFFF"/>
                </a:highlight>
                <a:latin typeface="Consolas"/>
              </a:rPr>
              <a:t>)</a:t>
            </a:r>
          </a:p>
          <a:p>
            <a:r>
              <a:rPr lang="en-US" sz="1400" dirty="0" smtClean="0">
                <a:solidFill>
                  <a:srgbClr val="000000"/>
                </a:solidFill>
                <a:highlight>
                  <a:srgbClr val="FFFFFF"/>
                </a:highlight>
                <a:latin typeface="Consolas"/>
              </a:rPr>
              <a:t>{</a:t>
            </a:r>
            <a:endParaRPr lang="en-US" sz="1400" dirty="0">
              <a:solidFill>
                <a:srgbClr val="000000"/>
              </a:solidFill>
              <a:highlight>
                <a:srgbClr val="FFFFFF"/>
              </a:highlight>
              <a:latin typeface="Consolas"/>
            </a:endParaRPr>
          </a:p>
          <a:p>
            <a:r>
              <a:rPr lang="en-US" sz="1400" dirty="0" smtClean="0">
                <a:solidFill>
                  <a:srgbClr val="000000"/>
                </a:solidFill>
                <a:highlight>
                  <a:srgbClr val="FFFFFF"/>
                </a:highlight>
                <a:latin typeface="Consolas"/>
              </a:rPr>
              <a:t>    </a:t>
            </a:r>
            <a:r>
              <a:rPr lang="en-US" sz="1400" dirty="0" err="1">
                <a:solidFill>
                  <a:srgbClr val="000000"/>
                </a:solidFill>
                <a:highlight>
                  <a:srgbClr val="FFFFFF"/>
                </a:highlight>
                <a:latin typeface="Consolas"/>
              </a:rPr>
              <a:t>displayResult</a:t>
            </a:r>
            <a:r>
              <a:rPr lang="en-US" sz="1400" dirty="0">
                <a:solidFill>
                  <a:srgbClr val="000000"/>
                </a:solidFill>
                <a:highlight>
                  <a:srgbClr val="FFFFFF"/>
                </a:highlight>
                <a:latin typeface="Consolas"/>
              </a:rPr>
              <a:t> += </a:t>
            </a:r>
            <a:r>
              <a:rPr lang="en-US" sz="1400" dirty="0" err="1">
                <a:solidFill>
                  <a:srgbClr val="000000"/>
                </a:solidFill>
                <a:highlight>
                  <a:srgbClr val="FFFFFF"/>
                </a:highlight>
                <a:latin typeface="Consolas"/>
              </a:rPr>
              <a:t>invoice.InvoiceNumber</a:t>
            </a:r>
            <a:r>
              <a:rPr lang="en-US" sz="1400" dirty="0">
                <a:solidFill>
                  <a:srgbClr val="000000"/>
                </a:solidFill>
                <a:highlight>
                  <a:srgbClr val="FFFFFF"/>
                </a:highlight>
                <a:latin typeface="Consolas"/>
              </a:rPr>
              <a:t> + </a:t>
            </a:r>
            <a:r>
              <a:rPr lang="en-US" sz="1400" dirty="0">
                <a:solidFill>
                  <a:srgbClr val="A31515"/>
                </a:solidFill>
                <a:highlight>
                  <a:srgbClr val="FFFFFF"/>
                </a:highlight>
                <a:latin typeface="Consolas"/>
              </a:rPr>
              <a:t>"\t\t"</a:t>
            </a:r>
            <a:r>
              <a:rPr lang="en-US" sz="1400" dirty="0">
                <a:solidFill>
                  <a:srgbClr val="000000"/>
                </a:solidFill>
                <a:highlight>
                  <a:srgbClr val="FFFFFF"/>
                </a:highlight>
                <a:latin typeface="Consolas"/>
              </a:rPr>
              <a:t> +</a:t>
            </a:r>
          </a:p>
          <a:p>
            <a:r>
              <a:rPr lang="en-US" sz="1400" dirty="0" smtClean="0">
                <a:solidFill>
                  <a:srgbClr val="000000"/>
                </a:solidFill>
                <a:highlight>
                  <a:srgbClr val="FFFFFF"/>
                </a:highlight>
                <a:latin typeface="Consolas"/>
              </a:rPr>
              <a:t>    </a:t>
            </a:r>
            <a:r>
              <a:rPr lang="en-US" sz="1400" dirty="0" err="1">
                <a:solidFill>
                  <a:srgbClr val="000000"/>
                </a:solidFill>
                <a:highlight>
                  <a:srgbClr val="FFFFFF"/>
                </a:highlight>
                <a:latin typeface="Consolas"/>
              </a:rPr>
              <a:t>invoice.InvoiceTotal.ToString</a:t>
            </a:r>
            <a:r>
              <a:rPr lang="en-US" sz="1400" dirty="0">
                <a:solidFill>
                  <a:srgbClr val="000000"/>
                </a:solidFill>
                <a:highlight>
                  <a:srgbClr val="FFFFFF"/>
                </a:highlight>
                <a:latin typeface="Consolas"/>
              </a:rPr>
              <a:t>(</a:t>
            </a:r>
            <a:r>
              <a:rPr lang="en-US" sz="1400" dirty="0">
                <a:solidFill>
                  <a:srgbClr val="A31515"/>
                </a:solidFill>
                <a:highlight>
                  <a:srgbClr val="FFFFFF"/>
                </a:highlight>
                <a:latin typeface="Consolas"/>
              </a:rPr>
              <a:t>"c"</a:t>
            </a:r>
            <a:r>
              <a:rPr lang="en-US" sz="1400" dirty="0">
                <a:solidFill>
                  <a:srgbClr val="000000"/>
                </a:solidFill>
                <a:highlight>
                  <a:srgbClr val="FFFFFF"/>
                </a:highlight>
                <a:latin typeface="Consolas"/>
              </a:rPr>
              <a:t>) + </a:t>
            </a:r>
            <a:r>
              <a:rPr lang="en-US" sz="1400" dirty="0">
                <a:solidFill>
                  <a:srgbClr val="A31515"/>
                </a:solidFill>
                <a:highlight>
                  <a:srgbClr val="FFFFFF"/>
                </a:highlight>
                <a:latin typeface="Consolas"/>
              </a:rPr>
              <a:t>"\n"</a:t>
            </a:r>
            <a:r>
              <a:rPr lang="en-US" sz="1400" dirty="0">
                <a:solidFill>
                  <a:srgbClr val="000000"/>
                </a:solidFill>
                <a:highlight>
                  <a:srgbClr val="FFFFFF"/>
                </a:highlight>
                <a:latin typeface="Consolas"/>
              </a:rPr>
              <a:t>;</a:t>
            </a:r>
          </a:p>
          <a:p>
            <a:r>
              <a:rPr lang="en-US" sz="1400" dirty="0" smtClean="0">
                <a:solidFill>
                  <a:srgbClr val="000000"/>
                </a:solidFill>
                <a:highlight>
                  <a:srgbClr val="FFFFFF"/>
                </a:highlight>
                <a:latin typeface="Consolas"/>
              </a:rPr>
              <a:t>}</a:t>
            </a:r>
            <a:endParaRPr lang="en-US" sz="1400" dirty="0">
              <a:solidFill>
                <a:srgbClr val="000000"/>
              </a:solidFill>
              <a:highlight>
                <a:srgbClr val="FFFFFF"/>
              </a:highlight>
              <a:latin typeface="Consolas"/>
            </a:endParaRPr>
          </a:p>
          <a:p>
            <a:endParaRPr lang="en-US" sz="1400" dirty="0" smtClean="0">
              <a:solidFill>
                <a:srgbClr val="2B91AF"/>
              </a:solidFill>
              <a:highlight>
                <a:srgbClr val="FFFFFF"/>
              </a:highlight>
              <a:latin typeface="Consolas"/>
            </a:endParaRPr>
          </a:p>
          <a:p>
            <a:r>
              <a:rPr lang="en-US" sz="1400" dirty="0" err="1" smtClean="0">
                <a:solidFill>
                  <a:srgbClr val="2B91AF"/>
                </a:solidFill>
                <a:highlight>
                  <a:srgbClr val="FFFFFF"/>
                </a:highlight>
                <a:latin typeface="Consolas"/>
              </a:rPr>
              <a:t>MessageBox</a:t>
            </a:r>
            <a:r>
              <a:rPr lang="en-US" sz="1400" dirty="0" err="1" smtClean="0">
                <a:solidFill>
                  <a:srgbClr val="000000"/>
                </a:solidFill>
                <a:highlight>
                  <a:srgbClr val="FFFFFF"/>
                </a:highlight>
                <a:latin typeface="Consolas"/>
              </a:rPr>
              <a:t>.Show</a:t>
            </a:r>
            <a:r>
              <a:rPr lang="en-US" sz="1400" dirty="0" smtClean="0">
                <a:solidFill>
                  <a:srgbClr val="000000"/>
                </a:solidFill>
                <a:highlight>
                  <a:srgbClr val="FFFFFF"/>
                </a:highlight>
                <a:latin typeface="Consolas"/>
              </a:rPr>
              <a:t>(</a:t>
            </a:r>
            <a:r>
              <a:rPr lang="en-US" sz="1400" dirty="0" err="1" smtClean="0">
                <a:solidFill>
                  <a:srgbClr val="000000"/>
                </a:solidFill>
                <a:highlight>
                  <a:srgbClr val="FFFFFF"/>
                </a:highlight>
                <a:latin typeface="Consolas"/>
              </a:rPr>
              <a:t>displayResult</a:t>
            </a:r>
            <a:r>
              <a:rPr lang="en-US" sz="1400" dirty="0">
                <a:solidFill>
                  <a:srgbClr val="000000"/>
                </a:solidFill>
                <a:highlight>
                  <a:srgbClr val="FFFFFF"/>
                </a:highlight>
                <a:latin typeface="Consolas"/>
              </a:rPr>
              <a:t>, </a:t>
            </a:r>
            <a:r>
              <a:rPr lang="en-US" sz="1400" dirty="0">
                <a:solidFill>
                  <a:srgbClr val="A31515"/>
                </a:solidFill>
                <a:highlight>
                  <a:srgbClr val="FFFFFF"/>
                </a:highlight>
                <a:latin typeface="Consolas"/>
              </a:rPr>
              <a:t>"Invoices Over $500"</a:t>
            </a:r>
            <a:r>
              <a:rPr lang="en-US" sz="1400" dirty="0">
                <a:solidFill>
                  <a:srgbClr val="000000"/>
                </a:solidFill>
                <a:highlight>
                  <a:srgbClr val="FFFFFF"/>
                </a:highlight>
                <a:latin typeface="Consolas"/>
              </a:rPr>
              <a:t>);</a:t>
            </a:r>
          </a:p>
          <a:p>
            <a:endParaRPr lang="en-US" sz="1400" dirty="0"/>
          </a:p>
        </p:txBody>
      </p:sp>
    </p:spTree>
    <p:extLst>
      <p:ext uri="{BB962C8B-B14F-4D97-AF65-F5344CB8AC3E}">
        <p14:creationId xmlns:p14="http://schemas.microsoft.com/office/powerpoint/2010/main" val="694904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en-US" smtClean="0"/>
              <a:t>ADO.NET 4 C#, C1</a:t>
            </a:r>
            <a:endParaRPr lang="en-US" altLang="en-US"/>
          </a:p>
        </p:txBody>
      </p:sp>
      <p:sp>
        <p:nvSpPr>
          <p:cNvPr id="3" name="Footer Placeholder 2"/>
          <p:cNvSpPr>
            <a:spLocks noGrp="1"/>
          </p:cNvSpPr>
          <p:nvPr>
            <p:ph type="ftr" sz="quarter" idx="11"/>
          </p:nvPr>
        </p:nvSpPr>
        <p:spPr/>
        <p:txBody>
          <a:bodyPr/>
          <a:lstStyle/>
          <a:p>
            <a:r>
              <a:rPr lang="en-US" altLang="en-US" smtClean="0"/>
              <a:t>© 2011, Mike Murach &amp; Associates, Inc.</a:t>
            </a:r>
            <a:endParaRPr lang="en-US" altLang="en-US"/>
          </a:p>
        </p:txBody>
      </p:sp>
      <p:sp>
        <p:nvSpPr>
          <p:cNvPr id="4" name="Slide Number Placeholder 3"/>
          <p:cNvSpPr>
            <a:spLocks noGrp="1"/>
          </p:cNvSpPr>
          <p:nvPr>
            <p:ph type="sldNum" sz="quarter" idx="12"/>
          </p:nvPr>
        </p:nvSpPr>
        <p:spPr/>
        <p:txBody>
          <a:bodyPr/>
          <a:lstStyle/>
          <a:p>
            <a:endParaRPr lang="en-US" altLang="en-US" sz="1400" smtClean="0">
              <a:latin typeface="Times New Roman" pitchFamily="18" charset="0"/>
            </a:endParaRPr>
          </a:p>
          <a:p>
            <a:pPr algn="r"/>
            <a:r>
              <a:rPr lang="en-US" altLang="en-US" smtClean="0"/>
              <a:t>Slide </a:t>
            </a:r>
            <a:fld id="{B4163273-9F91-4FDD-AB1C-9CA03BCAB715}" type="slidenum">
              <a:rPr lang="en-US" altLang="en-US" smtClean="0"/>
              <a:pPr algn="r"/>
              <a:t>5</a:t>
            </a:fld>
            <a:endParaRPr lang="en-US" altLang="en-US"/>
          </a:p>
        </p:txBody>
      </p:sp>
      <p:sp>
        <p:nvSpPr>
          <p:cNvPr id="5" name="TextBox 4"/>
          <p:cNvSpPr txBox="1"/>
          <p:nvPr/>
        </p:nvSpPr>
        <p:spPr>
          <a:xfrm>
            <a:off x="393107" y="922946"/>
            <a:ext cx="8632491" cy="1600438"/>
          </a:xfrm>
          <a:prstGeom prst="rect">
            <a:avLst/>
          </a:prstGeom>
          <a:noFill/>
        </p:spPr>
        <p:txBody>
          <a:bodyPr wrap="none" rtlCol="0">
            <a:spAutoFit/>
          </a:bodyPr>
          <a:lstStyle/>
          <a:p>
            <a:r>
              <a:rPr lang="en-US" sz="1400" dirty="0" err="1" smtClean="0">
                <a:solidFill>
                  <a:srgbClr val="0000FF"/>
                </a:solidFill>
                <a:highlight>
                  <a:srgbClr val="FFFFFF"/>
                </a:highlight>
                <a:latin typeface="Consolas"/>
              </a:rPr>
              <a:t>var</a:t>
            </a:r>
            <a:r>
              <a:rPr lang="en-US" sz="1400" dirty="0" smtClean="0">
                <a:solidFill>
                  <a:srgbClr val="000000"/>
                </a:solidFill>
                <a:highlight>
                  <a:srgbClr val="FFFFFF"/>
                </a:highlight>
                <a:latin typeface="Consolas"/>
              </a:rPr>
              <a:t> </a:t>
            </a:r>
            <a:r>
              <a:rPr lang="en-US" sz="1400" dirty="0" err="1">
                <a:solidFill>
                  <a:srgbClr val="000000"/>
                </a:solidFill>
                <a:highlight>
                  <a:srgbClr val="FFFFFF"/>
                </a:highlight>
                <a:latin typeface="Consolas"/>
              </a:rPr>
              <a:t>highInvoices</a:t>
            </a:r>
            <a:r>
              <a:rPr lang="en-US" sz="1400" dirty="0">
                <a:solidFill>
                  <a:srgbClr val="000000"/>
                </a:solidFill>
                <a:highlight>
                  <a:srgbClr val="FFFFFF"/>
                </a:highlight>
                <a:latin typeface="Consolas"/>
              </a:rPr>
              <a:t> =</a:t>
            </a:r>
          </a:p>
          <a:p>
            <a:r>
              <a:rPr lang="en-US" sz="1400" dirty="0" smtClean="0">
                <a:solidFill>
                  <a:srgbClr val="000000"/>
                </a:solidFill>
                <a:highlight>
                  <a:srgbClr val="FFFFFF"/>
                </a:highlight>
                <a:latin typeface="Consolas"/>
              </a:rPr>
              <a:t>  </a:t>
            </a:r>
            <a:r>
              <a:rPr lang="en-US" sz="1400" dirty="0">
                <a:solidFill>
                  <a:srgbClr val="0000FF"/>
                </a:solidFill>
                <a:highlight>
                  <a:srgbClr val="FFFFFF"/>
                </a:highlight>
                <a:latin typeface="Consolas"/>
              </a:rPr>
              <a:t>from</a:t>
            </a:r>
            <a:r>
              <a:rPr lang="en-US" sz="1400" dirty="0">
                <a:solidFill>
                  <a:srgbClr val="000000"/>
                </a:solidFill>
                <a:highlight>
                  <a:srgbClr val="FFFFFF"/>
                </a:highlight>
                <a:latin typeface="Consolas"/>
              </a:rPr>
              <a:t> invoice </a:t>
            </a:r>
            <a:r>
              <a:rPr lang="en-US" sz="1400" dirty="0">
                <a:solidFill>
                  <a:srgbClr val="0000FF"/>
                </a:solidFill>
                <a:highlight>
                  <a:srgbClr val="FFFFFF"/>
                </a:highlight>
                <a:latin typeface="Consolas"/>
              </a:rPr>
              <a:t>in</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payables.Invoices</a:t>
            </a:r>
            <a:endParaRPr lang="en-US" sz="1400" dirty="0">
              <a:solidFill>
                <a:srgbClr val="000000"/>
              </a:solidFill>
              <a:highlight>
                <a:srgbClr val="FFFFFF"/>
              </a:highlight>
              <a:latin typeface="Consolas"/>
            </a:endParaRPr>
          </a:p>
          <a:p>
            <a:r>
              <a:rPr lang="en-US" sz="1400" dirty="0" smtClean="0">
                <a:solidFill>
                  <a:srgbClr val="000000"/>
                </a:solidFill>
                <a:highlight>
                  <a:srgbClr val="FFFFFF"/>
                </a:highlight>
                <a:latin typeface="Consolas"/>
              </a:rPr>
              <a:t>     </a:t>
            </a:r>
            <a:r>
              <a:rPr lang="en-US" sz="1400" dirty="0">
                <a:solidFill>
                  <a:srgbClr val="0000FF"/>
                </a:solidFill>
                <a:highlight>
                  <a:srgbClr val="FFFFFF"/>
                </a:highlight>
                <a:latin typeface="Consolas"/>
              </a:rPr>
              <a:t>where</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invoice.InvoiceTotal</a:t>
            </a:r>
            <a:r>
              <a:rPr lang="en-US" sz="1400" dirty="0">
                <a:solidFill>
                  <a:srgbClr val="000000"/>
                </a:solidFill>
                <a:highlight>
                  <a:srgbClr val="FFFFFF"/>
                </a:highlight>
                <a:latin typeface="Consolas"/>
              </a:rPr>
              <a:t> &gt; 10</a:t>
            </a:r>
          </a:p>
          <a:p>
            <a:r>
              <a:rPr lang="en-US" sz="1400" dirty="0" smtClean="0">
                <a:solidFill>
                  <a:srgbClr val="000000"/>
                </a:solidFill>
                <a:highlight>
                  <a:srgbClr val="FFFFFF"/>
                </a:highlight>
                <a:latin typeface="Consolas"/>
              </a:rPr>
              <a:t>     </a:t>
            </a:r>
            <a:r>
              <a:rPr lang="en-US" sz="1400" dirty="0" err="1">
                <a:solidFill>
                  <a:srgbClr val="0000FF"/>
                </a:solidFill>
                <a:highlight>
                  <a:srgbClr val="FFFFFF"/>
                </a:highlight>
                <a:latin typeface="Consolas"/>
              </a:rPr>
              <a:t>orderby</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invoice.InvoiceTotal</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descending</a:t>
            </a:r>
            <a:endParaRPr lang="en-US" sz="1400" dirty="0">
              <a:solidFill>
                <a:srgbClr val="000000"/>
              </a:solidFill>
              <a:highlight>
                <a:srgbClr val="FFFFFF"/>
              </a:highlight>
              <a:latin typeface="Consolas"/>
            </a:endParaRPr>
          </a:p>
          <a:p>
            <a:r>
              <a:rPr lang="en-US" sz="1400" dirty="0" smtClean="0">
                <a:solidFill>
                  <a:srgbClr val="000000"/>
                </a:solidFill>
                <a:highlight>
                  <a:srgbClr val="FFFFFF"/>
                </a:highlight>
                <a:latin typeface="Consolas"/>
              </a:rPr>
              <a:t>     </a:t>
            </a:r>
            <a:r>
              <a:rPr lang="en-US" sz="1400" dirty="0">
                <a:solidFill>
                  <a:srgbClr val="0000FF"/>
                </a:solidFill>
                <a:highlight>
                  <a:srgbClr val="FFFFFF"/>
                </a:highlight>
                <a:latin typeface="Consolas"/>
              </a:rPr>
              <a:t>select</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new</a:t>
            </a:r>
            <a:r>
              <a:rPr lang="en-US" sz="1400" dirty="0">
                <a:solidFill>
                  <a:srgbClr val="000000"/>
                </a:solidFill>
                <a:highlight>
                  <a:srgbClr val="FFFFFF"/>
                </a:highlight>
                <a:latin typeface="Consolas"/>
              </a:rPr>
              <a:t> { </a:t>
            </a:r>
            <a:r>
              <a:rPr lang="en-US" sz="1400" dirty="0" err="1">
                <a:solidFill>
                  <a:srgbClr val="000000"/>
                </a:solidFill>
                <a:highlight>
                  <a:srgbClr val="FFFFFF"/>
                </a:highlight>
                <a:latin typeface="Consolas"/>
              </a:rPr>
              <a:t>invoice.InvoiceNumber</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invoice.InvoiceTotal</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invoice.InvoiceDate</a:t>
            </a:r>
            <a:r>
              <a:rPr lang="en-US" sz="1400" dirty="0">
                <a:solidFill>
                  <a:srgbClr val="000000"/>
                </a:solidFill>
                <a:highlight>
                  <a:srgbClr val="FFFFFF"/>
                </a:highlight>
                <a:latin typeface="Consolas"/>
              </a:rPr>
              <a:t> };</a:t>
            </a:r>
          </a:p>
          <a:p>
            <a:endParaRPr lang="en-US" sz="1400" dirty="0">
              <a:solidFill>
                <a:srgbClr val="000000"/>
              </a:solidFill>
              <a:highlight>
                <a:srgbClr val="FFFFFF"/>
              </a:highlight>
              <a:latin typeface="Consolas"/>
            </a:endParaRPr>
          </a:p>
          <a:p>
            <a:r>
              <a:rPr lang="en-US" sz="1400" dirty="0" smtClean="0">
                <a:solidFill>
                  <a:srgbClr val="000000"/>
                </a:solidFill>
                <a:highlight>
                  <a:srgbClr val="FFFFFF"/>
                </a:highlight>
                <a:latin typeface="Consolas"/>
              </a:rPr>
              <a:t>dataGridView1.DataSource </a:t>
            </a:r>
            <a:r>
              <a:rPr lang="en-US" sz="1400" dirty="0">
                <a:solidFill>
                  <a:srgbClr val="000000"/>
                </a:solidFill>
                <a:highlight>
                  <a:srgbClr val="FFFFFF"/>
                </a:highlight>
                <a:latin typeface="Consolas"/>
              </a:rPr>
              <a:t>= </a:t>
            </a:r>
            <a:r>
              <a:rPr lang="en-US" sz="1400" dirty="0" err="1" smtClean="0">
                <a:solidFill>
                  <a:srgbClr val="000000"/>
                </a:solidFill>
                <a:highlight>
                  <a:srgbClr val="FFFFFF"/>
                </a:highlight>
                <a:latin typeface="Consolas"/>
              </a:rPr>
              <a:t>highInvoices.ToList</a:t>
            </a:r>
            <a:r>
              <a:rPr lang="en-US" sz="1400" dirty="0" smtClean="0">
                <a:solidFill>
                  <a:srgbClr val="000000"/>
                </a:solidFill>
                <a:highlight>
                  <a:srgbClr val="FFFFFF"/>
                </a:highlight>
                <a:latin typeface="Consolas"/>
              </a:rPr>
              <a:t>();  </a:t>
            </a:r>
            <a:r>
              <a:rPr lang="en-US" sz="1400" dirty="0" smtClean="0">
                <a:solidFill>
                  <a:srgbClr val="00B050"/>
                </a:solidFill>
                <a:highlight>
                  <a:srgbClr val="FFFFFF"/>
                </a:highlight>
                <a:latin typeface="Consolas"/>
              </a:rPr>
              <a:t>// note the .</a:t>
            </a:r>
            <a:r>
              <a:rPr lang="en-US" sz="1400" dirty="0" err="1" smtClean="0">
                <a:solidFill>
                  <a:srgbClr val="00B050"/>
                </a:solidFill>
                <a:highlight>
                  <a:srgbClr val="FFFFFF"/>
                </a:highlight>
                <a:latin typeface="Consolas"/>
              </a:rPr>
              <a:t>ToList</a:t>
            </a:r>
            <a:r>
              <a:rPr lang="en-US" sz="1400" dirty="0" smtClean="0">
                <a:solidFill>
                  <a:srgbClr val="00B050"/>
                </a:solidFill>
                <a:highlight>
                  <a:srgbClr val="FFFFFF"/>
                </a:highlight>
                <a:latin typeface="Consolas"/>
              </a:rPr>
              <a:t>() !!</a:t>
            </a:r>
            <a:endParaRPr lang="en-US" sz="1400" dirty="0">
              <a:solidFill>
                <a:srgbClr val="00B050"/>
              </a:solidFill>
            </a:endParaRPr>
          </a:p>
        </p:txBody>
      </p:sp>
      <p:sp>
        <p:nvSpPr>
          <p:cNvPr id="6" name="TextBox 5"/>
          <p:cNvSpPr txBox="1"/>
          <p:nvPr/>
        </p:nvSpPr>
        <p:spPr>
          <a:xfrm>
            <a:off x="1002323" y="360485"/>
            <a:ext cx="7919091" cy="461665"/>
          </a:xfrm>
          <a:prstGeom prst="rect">
            <a:avLst/>
          </a:prstGeom>
          <a:noFill/>
        </p:spPr>
        <p:txBody>
          <a:bodyPr wrap="none" rtlCol="0">
            <a:spAutoFit/>
          </a:bodyPr>
          <a:lstStyle/>
          <a:p>
            <a:r>
              <a:rPr lang="en-US" dirty="0" err="1" smtClean="0"/>
              <a:t>SimpleDataGridView</a:t>
            </a:r>
            <a:r>
              <a:rPr lang="en-US" dirty="0" smtClean="0"/>
              <a:t> code for the </a:t>
            </a:r>
            <a:r>
              <a:rPr lang="en-US" dirty="0" err="1"/>
              <a:t>SimpleDataGridView_Load</a:t>
            </a:r>
            <a:endParaRPr lang="en-US" dirty="0"/>
          </a:p>
        </p:txBody>
      </p:sp>
    </p:spTree>
    <p:extLst>
      <p:ext uri="{BB962C8B-B14F-4D97-AF65-F5344CB8AC3E}">
        <p14:creationId xmlns:p14="http://schemas.microsoft.com/office/powerpoint/2010/main" val="2655502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Quick note about binding to </a:t>
            </a:r>
            <a:r>
              <a:rPr lang="en-US" sz="3600" dirty="0" err="1" smtClean="0">
                <a:latin typeface="Arial" panose="020B0604020202020204" pitchFamily="34" charset="0"/>
                <a:cs typeface="Arial" panose="020B0604020202020204" pitchFamily="34" charset="0"/>
              </a:rPr>
              <a:t>dataGridView</a:t>
            </a:r>
            <a:endParaRPr lang="en-US" sz="3600"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p:txBody>
          <a:bodyPr/>
          <a:lstStyle/>
          <a:p>
            <a:r>
              <a:rPr lang="en-US" sz="2400" dirty="0" smtClean="0">
                <a:latin typeface="Arial" panose="020B0604020202020204" pitchFamily="34" charset="0"/>
                <a:cs typeface="Arial" panose="020B0604020202020204" pitchFamily="34" charset="0"/>
              </a:rPr>
              <a:t>The results of our query is not a DB result, it is a list of objects.</a:t>
            </a:r>
          </a:p>
          <a:p>
            <a:r>
              <a:rPr lang="en-US" sz="2400" dirty="0" smtClean="0">
                <a:latin typeface="Arial" panose="020B0604020202020204" pitchFamily="34" charset="0"/>
                <a:cs typeface="Arial" panose="020B0604020202020204" pitchFamily="34" charset="0"/>
              </a:rPr>
              <a:t>So instead of this, do this:</a:t>
            </a:r>
          </a:p>
          <a:p>
            <a:pPr marL="0" indent="0">
              <a:buNone/>
            </a:pPr>
            <a:endParaRPr lang="en-US" sz="2400" dirty="0" smtClean="0"/>
          </a:p>
          <a:p>
            <a:pPr marL="0" indent="0">
              <a:buNone/>
            </a:pPr>
            <a:r>
              <a:rPr lang="en-US" sz="2000" dirty="0" smtClean="0">
                <a:solidFill>
                  <a:srgbClr val="000000"/>
                </a:solidFill>
                <a:highlight>
                  <a:srgbClr val="FFFFFF"/>
                </a:highlight>
                <a:latin typeface="Consolas"/>
              </a:rPr>
              <a:t>dataGridView1.DataSource </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highInvoices</a:t>
            </a:r>
            <a:r>
              <a:rPr lang="en-US" sz="2000" dirty="0">
                <a:solidFill>
                  <a:srgbClr val="000000"/>
                </a:solidFill>
                <a:highlight>
                  <a:srgbClr val="FFFFFF"/>
                </a:highlight>
                <a:latin typeface="Consolas"/>
              </a:rPr>
              <a:t>;</a:t>
            </a:r>
            <a:endParaRPr lang="en-US" sz="2000" dirty="0" smtClean="0">
              <a:solidFill>
                <a:srgbClr val="000000"/>
              </a:solidFill>
              <a:highlight>
                <a:srgbClr val="FFFFFF"/>
              </a:highlight>
              <a:latin typeface="Consolas"/>
            </a:endParaRPr>
          </a:p>
          <a:p>
            <a:pPr marL="0" indent="0">
              <a:buNone/>
            </a:pP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dataGridView1.DataSource = </a:t>
            </a:r>
            <a:r>
              <a:rPr lang="en-US" sz="2000" dirty="0" err="1">
                <a:solidFill>
                  <a:srgbClr val="000000"/>
                </a:solidFill>
                <a:highlight>
                  <a:srgbClr val="FFFFFF"/>
                </a:highlight>
                <a:latin typeface="Consolas"/>
              </a:rPr>
              <a:t>highInvoices</a:t>
            </a:r>
            <a:r>
              <a:rPr lang="en-US" sz="2000" b="1" dirty="0" err="1" smtClean="0">
                <a:solidFill>
                  <a:srgbClr val="000000"/>
                </a:solidFill>
                <a:highlight>
                  <a:srgbClr val="FFFFFF"/>
                </a:highlight>
                <a:latin typeface="Consolas"/>
              </a:rPr>
              <a:t>.ToList</a:t>
            </a:r>
            <a:r>
              <a:rPr lang="en-US" sz="2000" b="1" dirty="0" smtClean="0">
                <a:solidFill>
                  <a:srgbClr val="000000"/>
                </a:solidFill>
                <a:highlight>
                  <a:srgbClr val="FFFFFF"/>
                </a:highlight>
                <a:latin typeface="Consolas"/>
              </a:rPr>
              <a:t>();</a:t>
            </a:r>
            <a:endParaRPr lang="en-US" sz="2000" b="1" dirty="0"/>
          </a:p>
          <a:p>
            <a:pPr marL="0" indent="0">
              <a:buNone/>
            </a:pPr>
            <a:endParaRPr lang="en-US" sz="2000" dirty="0"/>
          </a:p>
        </p:txBody>
      </p:sp>
      <p:sp>
        <p:nvSpPr>
          <p:cNvPr id="2" name="Date Placeholder 1"/>
          <p:cNvSpPr>
            <a:spLocks noGrp="1"/>
          </p:cNvSpPr>
          <p:nvPr>
            <p:ph type="dt" sz="half" idx="10"/>
          </p:nvPr>
        </p:nvSpPr>
        <p:spPr/>
        <p:txBody>
          <a:bodyPr/>
          <a:lstStyle/>
          <a:p>
            <a:r>
              <a:rPr lang="en-US" altLang="en-US" smtClean="0"/>
              <a:t>ADO.NET 4 C#, C1</a:t>
            </a:r>
            <a:endParaRPr lang="en-US" altLang="en-US"/>
          </a:p>
        </p:txBody>
      </p:sp>
      <p:sp>
        <p:nvSpPr>
          <p:cNvPr id="3" name="Footer Placeholder 2"/>
          <p:cNvSpPr>
            <a:spLocks noGrp="1"/>
          </p:cNvSpPr>
          <p:nvPr>
            <p:ph type="ftr" sz="quarter" idx="11"/>
          </p:nvPr>
        </p:nvSpPr>
        <p:spPr/>
        <p:txBody>
          <a:bodyPr/>
          <a:lstStyle/>
          <a:p>
            <a:r>
              <a:rPr lang="en-US" altLang="en-US" smtClean="0"/>
              <a:t>© 2011, Mike Murach &amp; Associates, Inc.</a:t>
            </a:r>
            <a:endParaRPr lang="en-US" altLang="en-US"/>
          </a:p>
        </p:txBody>
      </p:sp>
      <p:sp>
        <p:nvSpPr>
          <p:cNvPr id="4" name="Slide Number Placeholder 3"/>
          <p:cNvSpPr>
            <a:spLocks noGrp="1"/>
          </p:cNvSpPr>
          <p:nvPr>
            <p:ph type="sldNum" sz="quarter" idx="12"/>
          </p:nvPr>
        </p:nvSpPr>
        <p:spPr/>
        <p:txBody>
          <a:bodyPr/>
          <a:lstStyle/>
          <a:p>
            <a:endParaRPr lang="en-US" altLang="en-US" sz="1400" smtClean="0">
              <a:latin typeface="Times New Roman" pitchFamily="18" charset="0"/>
            </a:endParaRPr>
          </a:p>
          <a:p>
            <a:pPr algn="r"/>
            <a:r>
              <a:rPr lang="en-US" altLang="en-US" smtClean="0"/>
              <a:t>Slide </a:t>
            </a:r>
            <a:fld id="{B4163273-9F91-4FDD-AB1C-9CA03BCAB715}" type="slidenum">
              <a:rPr lang="en-US" altLang="en-US" smtClean="0"/>
              <a:pPr algn="r"/>
              <a:t>6</a:t>
            </a:fld>
            <a:endParaRPr lang="en-US" altLang="en-US"/>
          </a:p>
        </p:txBody>
      </p:sp>
      <p:sp>
        <p:nvSpPr>
          <p:cNvPr id="7" name="Freeform 6"/>
          <p:cNvSpPr/>
          <p:nvPr/>
        </p:nvSpPr>
        <p:spPr bwMode="auto">
          <a:xfrm>
            <a:off x="6067425" y="4143375"/>
            <a:ext cx="1714500" cy="990600"/>
          </a:xfrm>
          <a:custGeom>
            <a:avLst/>
            <a:gdLst>
              <a:gd name="connsiteX0" fmla="*/ 990600 w 1714500"/>
              <a:gd name="connsiteY0" fmla="*/ 38100 h 990600"/>
              <a:gd name="connsiteX1" fmla="*/ 885825 w 1714500"/>
              <a:gd name="connsiteY1" fmla="*/ 9525 h 990600"/>
              <a:gd name="connsiteX2" fmla="*/ 857250 w 1714500"/>
              <a:gd name="connsiteY2" fmla="*/ 0 h 990600"/>
              <a:gd name="connsiteX3" fmla="*/ 714375 w 1714500"/>
              <a:gd name="connsiteY3" fmla="*/ 9525 h 990600"/>
              <a:gd name="connsiteX4" fmla="*/ 581025 w 1714500"/>
              <a:gd name="connsiteY4" fmla="*/ 47625 h 990600"/>
              <a:gd name="connsiteX5" fmla="*/ 542925 w 1714500"/>
              <a:gd name="connsiteY5" fmla="*/ 66675 h 990600"/>
              <a:gd name="connsiteX6" fmla="*/ 504825 w 1714500"/>
              <a:gd name="connsiteY6" fmla="*/ 76200 h 990600"/>
              <a:gd name="connsiteX7" fmla="*/ 447675 w 1714500"/>
              <a:gd name="connsiteY7" fmla="*/ 95250 h 990600"/>
              <a:gd name="connsiteX8" fmla="*/ 419100 w 1714500"/>
              <a:gd name="connsiteY8" fmla="*/ 104775 h 990600"/>
              <a:gd name="connsiteX9" fmla="*/ 381000 w 1714500"/>
              <a:gd name="connsiteY9" fmla="*/ 114300 h 990600"/>
              <a:gd name="connsiteX10" fmla="*/ 352425 w 1714500"/>
              <a:gd name="connsiteY10" fmla="*/ 133350 h 990600"/>
              <a:gd name="connsiteX11" fmla="*/ 314325 w 1714500"/>
              <a:gd name="connsiteY11" fmla="*/ 161925 h 990600"/>
              <a:gd name="connsiteX12" fmla="*/ 276225 w 1714500"/>
              <a:gd name="connsiteY12" fmla="*/ 180975 h 990600"/>
              <a:gd name="connsiteX13" fmla="*/ 247650 w 1714500"/>
              <a:gd name="connsiteY13" fmla="*/ 200025 h 990600"/>
              <a:gd name="connsiteX14" fmla="*/ 219075 w 1714500"/>
              <a:gd name="connsiteY14" fmla="*/ 209550 h 990600"/>
              <a:gd name="connsiteX15" fmla="*/ 133350 w 1714500"/>
              <a:gd name="connsiteY15" fmla="*/ 257175 h 990600"/>
              <a:gd name="connsiteX16" fmla="*/ 66675 w 1714500"/>
              <a:gd name="connsiteY16" fmla="*/ 333375 h 990600"/>
              <a:gd name="connsiteX17" fmla="*/ 47625 w 1714500"/>
              <a:gd name="connsiteY17" fmla="*/ 361950 h 990600"/>
              <a:gd name="connsiteX18" fmla="*/ 0 w 1714500"/>
              <a:gd name="connsiteY18" fmla="*/ 419100 h 990600"/>
              <a:gd name="connsiteX19" fmla="*/ 9525 w 1714500"/>
              <a:gd name="connsiteY19" fmla="*/ 609600 h 990600"/>
              <a:gd name="connsiteX20" fmla="*/ 47625 w 1714500"/>
              <a:gd name="connsiteY20" fmla="*/ 676275 h 990600"/>
              <a:gd name="connsiteX21" fmla="*/ 57150 w 1714500"/>
              <a:gd name="connsiteY21" fmla="*/ 704850 h 990600"/>
              <a:gd name="connsiteX22" fmla="*/ 95250 w 1714500"/>
              <a:gd name="connsiteY22" fmla="*/ 771525 h 990600"/>
              <a:gd name="connsiteX23" fmla="*/ 123825 w 1714500"/>
              <a:gd name="connsiteY23" fmla="*/ 809625 h 990600"/>
              <a:gd name="connsiteX24" fmla="*/ 152400 w 1714500"/>
              <a:gd name="connsiteY24" fmla="*/ 838200 h 990600"/>
              <a:gd name="connsiteX25" fmla="*/ 180975 w 1714500"/>
              <a:gd name="connsiteY25" fmla="*/ 847725 h 990600"/>
              <a:gd name="connsiteX26" fmla="*/ 295275 w 1714500"/>
              <a:gd name="connsiteY26" fmla="*/ 914400 h 990600"/>
              <a:gd name="connsiteX27" fmla="*/ 342900 w 1714500"/>
              <a:gd name="connsiteY27" fmla="*/ 942975 h 990600"/>
              <a:gd name="connsiteX28" fmla="*/ 390525 w 1714500"/>
              <a:gd name="connsiteY28" fmla="*/ 952500 h 990600"/>
              <a:gd name="connsiteX29" fmla="*/ 485775 w 1714500"/>
              <a:gd name="connsiteY29" fmla="*/ 981075 h 990600"/>
              <a:gd name="connsiteX30" fmla="*/ 571500 w 1714500"/>
              <a:gd name="connsiteY30" fmla="*/ 990600 h 990600"/>
              <a:gd name="connsiteX31" fmla="*/ 1076325 w 1714500"/>
              <a:gd name="connsiteY31" fmla="*/ 981075 h 990600"/>
              <a:gd name="connsiteX32" fmla="*/ 1171575 w 1714500"/>
              <a:gd name="connsiteY32" fmla="*/ 962025 h 990600"/>
              <a:gd name="connsiteX33" fmla="*/ 1314450 w 1714500"/>
              <a:gd name="connsiteY33" fmla="*/ 942975 h 990600"/>
              <a:gd name="connsiteX34" fmla="*/ 1371600 w 1714500"/>
              <a:gd name="connsiteY34" fmla="*/ 923925 h 990600"/>
              <a:gd name="connsiteX35" fmla="*/ 1400175 w 1714500"/>
              <a:gd name="connsiteY35" fmla="*/ 914400 h 990600"/>
              <a:gd name="connsiteX36" fmla="*/ 1438275 w 1714500"/>
              <a:gd name="connsiteY36" fmla="*/ 904875 h 990600"/>
              <a:gd name="connsiteX37" fmla="*/ 1476375 w 1714500"/>
              <a:gd name="connsiteY37" fmla="*/ 876300 h 990600"/>
              <a:gd name="connsiteX38" fmla="*/ 1504950 w 1714500"/>
              <a:gd name="connsiteY38" fmla="*/ 866775 h 990600"/>
              <a:gd name="connsiteX39" fmla="*/ 1562100 w 1714500"/>
              <a:gd name="connsiteY39" fmla="*/ 828675 h 990600"/>
              <a:gd name="connsiteX40" fmla="*/ 1619250 w 1714500"/>
              <a:gd name="connsiteY40" fmla="*/ 771525 h 990600"/>
              <a:gd name="connsiteX41" fmla="*/ 1647825 w 1714500"/>
              <a:gd name="connsiteY41" fmla="*/ 752475 h 990600"/>
              <a:gd name="connsiteX42" fmla="*/ 1676400 w 1714500"/>
              <a:gd name="connsiteY42" fmla="*/ 723900 h 990600"/>
              <a:gd name="connsiteX43" fmla="*/ 1685925 w 1714500"/>
              <a:gd name="connsiteY43" fmla="*/ 676275 h 990600"/>
              <a:gd name="connsiteX44" fmla="*/ 1714500 w 1714500"/>
              <a:gd name="connsiteY44" fmla="*/ 552450 h 990600"/>
              <a:gd name="connsiteX45" fmla="*/ 1704975 w 1714500"/>
              <a:gd name="connsiteY45" fmla="*/ 447675 h 990600"/>
              <a:gd name="connsiteX46" fmla="*/ 1685925 w 1714500"/>
              <a:gd name="connsiteY46" fmla="*/ 419100 h 990600"/>
              <a:gd name="connsiteX47" fmla="*/ 1676400 w 1714500"/>
              <a:gd name="connsiteY47" fmla="*/ 390525 h 990600"/>
              <a:gd name="connsiteX48" fmla="*/ 1657350 w 1714500"/>
              <a:gd name="connsiteY48" fmla="*/ 361950 h 990600"/>
              <a:gd name="connsiteX49" fmla="*/ 1609725 w 1714500"/>
              <a:gd name="connsiteY49" fmla="*/ 276225 h 990600"/>
              <a:gd name="connsiteX50" fmla="*/ 1581150 w 1714500"/>
              <a:gd name="connsiteY50" fmla="*/ 247650 h 990600"/>
              <a:gd name="connsiteX51" fmla="*/ 1524000 w 1714500"/>
              <a:gd name="connsiteY51" fmla="*/ 209550 h 990600"/>
              <a:gd name="connsiteX52" fmla="*/ 1495425 w 1714500"/>
              <a:gd name="connsiteY52" fmla="*/ 190500 h 990600"/>
              <a:gd name="connsiteX53" fmla="*/ 1466850 w 1714500"/>
              <a:gd name="connsiteY53" fmla="*/ 171450 h 990600"/>
              <a:gd name="connsiteX54" fmla="*/ 1438275 w 1714500"/>
              <a:gd name="connsiteY54" fmla="*/ 152400 h 990600"/>
              <a:gd name="connsiteX55" fmla="*/ 1390650 w 1714500"/>
              <a:gd name="connsiteY55" fmla="*/ 133350 h 990600"/>
              <a:gd name="connsiteX56" fmla="*/ 1362075 w 1714500"/>
              <a:gd name="connsiteY56" fmla="*/ 123825 h 990600"/>
              <a:gd name="connsiteX57" fmla="*/ 1323975 w 1714500"/>
              <a:gd name="connsiteY57" fmla="*/ 104775 h 990600"/>
              <a:gd name="connsiteX58" fmla="*/ 1200150 w 1714500"/>
              <a:gd name="connsiteY58" fmla="*/ 85725 h 990600"/>
              <a:gd name="connsiteX59" fmla="*/ 1057275 w 1714500"/>
              <a:gd name="connsiteY59" fmla="*/ 76200 h 990600"/>
              <a:gd name="connsiteX60" fmla="*/ 1019175 w 1714500"/>
              <a:gd name="connsiteY60" fmla="*/ 66675 h 990600"/>
              <a:gd name="connsiteX61" fmla="*/ 990600 w 1714500"/>
              <a:gd name="connsiteY61" fmla="*/ 38100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714500" h="990600">
                <a:moveTo>
                  <a:pt x="990600" y="38100"/>
                </a:moveTo>
                <a:cubicBezTo>
                  <a:pt x="923284" y="24637"/>
                  <a:pt x="958334" y="33695"/>
                  <a:pt x="885825" y="9525"/>
                </a:cubicBezTo>
                <a:lnTo>
                  <a:pt x="857250" y="0"/>
                </a:lnTo>
                <a:cubicBezTo>
                  <a:pt x="809625" y="3175"/>
                  <a:pt x="761705" y="3352"/>
                  <a:pt x="714375" y="9525"/>
                </a:cubicBezTo>
                <a:cubicBezTo>
                  <a:pt x="697859" y="11679"/>
                  <a:pt x="602296" y="36989"/>
                  <a:pt x="581025" y="47625"/>
                </a:cubicBezTo>
                <a:cubicBezTo>
                  <a:pt x="568325" y="53975"/>
                  <a:pt x="556220" y="61689"/>
                  <a:pt x="542925" y="66675"/>
                </a:cubicBezTo>
                <a:cubicBezTo>
                  <a:pt x="530668" y="71272"/>
                  <a:pt x="517364" y="72438"/>
                  <a:pt x="504825" y="76200"/>
                </a:cubicBezTo>
                <a:cubicBezTo>
                  <a:pt x="485591" y="81970"/>
                  <a:pt x="466725" y="88900"/>
                  <a:pt x="447675" y="95250"/>
                </a:cubicBezTo>
                <a:cubicBezTo>
                  <a:pt x="438150" y="98425"/>
                  <a:pt x="428840" y="102340"/>
                  <a:pt x="419100" y="104775"/>
                </a:cubicBezTo>
                <a:lnTo>
                  <a:pt x="381000" y="114300"/>
                </a:lnTo>
                <a:cubicBezTo>
                  <a:pt x="371475" y="120650"/>
                  <a:pt x="361740" y="126696"/>
                  <a:pt x="352425" y="133350"/>
                </a:cubicBezTo>
                <a:cubicBezTo>
                  <a:pt x="339507" y="142577"/>
                  <a:pt x="327787" y="153511"/>
                  <a:pt x="314325" y="161925"/>
                </a:cubicBezTo>
                <a:cubicBezTo>
                  <a:pt x="302284" y="169450"/>
                  <a:pt x="288553" y="173930"/>
                  <a:pt x="276225" y="180975"/>
                </a:cubicBezTo>
                <a:cubicBezTo>
                  <a:pt x="266286" y="186655"/>
                  <a:pt x="257889" y="194905"/>
                  <a:pt x="247650" y="200025"/>
                </a:cubicBezTo>
                <a:cubicBezTo>
                  <a:pt x="238670" y="204515"/>
                  <a:pt x="227852" y="204674"/>
                  <a:pt x="219075" y="209550"/>
                </a:cubicBezTo>
                <a:cubicBezTo>
                  <a:pt x="120819" y="264137"/>
                  <a:pt x="198008" y="235622"/>
                  <a:pt x="133350" y="257175"/>
                </a:cubicBezTo>
                <a:cubicBezTo>
                  <a:pt x="88900" y="323850"/>
                  <a:pt x="114300" y="301625"/>
                  <a:pt x="66675" y="333375"/>
                </a:cubicBezTo>
                <a:cubicBezTo>
                  <a:pt x="60325" y="342900"/>
                  <a:pt x="54954" y="353156"/>
                  <a:pt x="47625" y="361950"/>
                </a:cubicBezTo>
                <a:cubicBezTo>
                  <a:pt x="-13491" y="435289"/>
                  <a:pt x="47298" y="348154"/>
                  <a:pt x="0" y="419100"/>
                </a:cubicBezTo>
                <a:cubicBezTo>
                  <a:pt x="3175" y="482600"/>
                  <a:pt x="1639" y="546512"/>
                  <a:pt x="9525" y="609600"/>
                </a:cubicBezTo>
                <a:cubicBezTo>
                  <a:pt x="12308" y="631865"/>
                  <a:pt x="37941" y="656907"/>
                  <a:pt x="47625" y="676275"/>
                </a:cubicBezTo>
                <a:cubicBezTo>
                  <a:pt x="52115" y="685255"/>
                  <a:pt x="53195" y="695622"/>
                  <a:pt x="57150" y="704850"/>
                </a:cubicBezTo>
                <a:cubicBezTo>
                  <a:pt x="69109" y="732755"/>
                  <a:pt x="78168" y="747610"/>
                  <a:pt x="95250" y="771525"/>
                </a:cubicBezTo>
                <a:cubicBezTo>
                  <a:pt x="104477" y="784443"/>
                  <a:pt x="113494" y="797572"/>
                  <a:pt x="123825" y="809625"/>
                </a:cubicBezTo>
                <a:cubicBezTo>
                  <a:pt x="132591" y="819852"/>
                  <a:pt x="141192" y="830728"/>
                  <a:pt x="152400" y="838200"/>
                </a:cubicBezTo>
                <a:cubicBezTo>
                  <a:pt x="160754" y="843769"/>
                  <a:pt x="171450" y="844550"/>
                  <a:pt x="180975" y="847725"/>
                </a:cubicBezTo>
                <a:cubicBezTo>
                  <a:pt x="275483" y="918606"/>
                  <a:pt x="144610" y="824001"/>
                  <a:pt x="295275" y="914400"/>
                </a:cubicBezTo>
                <a:cubicBezTo>
                  <a:pt x="311150" y="923925"/>
                  <a:pt x="325711" y="936099"/>
                  <a:pt x="342900" y="942975"/>
                </a:cubicBezTo>
                <a:cubicBezTo>
                  <a:pt x="357931" y="948988"/>
                  <a:pt x="374906" y="948240"/>
                  <a:pt x="390525" y="952500"/>
                </a:cubicBezTo>
                <a:cubicBezTo>
                  <a:pt x="424121" y="961663"/>
                  <a:pt x="451645" y="975824"/>
                  <a:pt x="485775" y="981075"/>
                </a:cubicBezTo>
                <a:cubicBezTo>
                  <a:pt x="514192" y="985447"/>
                  <a:pt x="542925" y="987425"/>
                  <a:pt x="571500" y="990600"/>
                </a:cubicBezTo>
                <a:lnTo>
                  <a:pt x="1076325" y="981075"/>
                </a:lnTo>
                <a:cubicBezTo>
                  <a:pt x="1136053" y="979050"/>
                  <a:pt x="1121744" y="969691"/>
                  <a:pt x="1171575" y="962025"/>
                </a:cubicBezTo>
                <a:cubicBezTo>
                  <a:pt x="1212801" y="955683"/>
                  <a:pt x="1271725" y="953656"/>
                  <a:pt x="1314450" y="942975"/>
                </a:cubicBezTo>
                <a:cubicBezTo>
                  <a:pt x="1333931" y="938105"/>
                  <a:pt x="1352550" y="930275"/>
                  <a:pt x="1371600" y="923925"/>
                </a:cubicBezTo>
                <a:cubicBezTo>
                  <a:pt x="1381125" y="920750"/>
                  <a:pt x="1390435" y="916835"/>
                  <a:pt x="1400175" y="914400"/>
                </a:cubicBezTo>
                <a:lnTo>
                  <a:pt x="1438275" y="904875"/>
                </a:lnTo>
                <a:cubicBezTo>
                  <a:pt x="1450975" y="895350"/>
                  <a:pt x="1462592" y="884176"/>
                  <a:pt x="1476375" y="876300"/>
                </a:cubicBezTo>
                <a:cubicBezTo>
                  <a:pt x="1485092" y="871319"/>
                  <a:pt x="1496173" y="871651"/>
                  <a:pt x="1504950" y="866775"/>
                </a:cubicBezTo>
                <a:cubicBezTo>
                  <a:pt x="1524964" y="855656"/>
                  <a:pt x="1543784" y="842412"/>
                  <a:pt x="1562100" y="828675"/>
                </a:cubicBezTo>
                <a:cubicBezTo>
                  <a:pt x="1686616" y="735288"/>
                  <a:pt x="1535682" y="855093"/>
                  <a:pt x="1619250" y="771525"/>
                </a:cubicBezTo>
                <a:cubicBezTo>
                  <a:pt x="1627345" y="763430"/>
                  <a:pt x="1639031" y="759804"/>
                  <a:pt x="1647825" y="752475"/>
                </a:cubicBezTo>
                <a:cubicBezTo>
                  <a:pt x="1658173" y="743851"/>
                  <a:pt x="1666875" y="733425"/>
                  <a:pt x="1676400" y="723900"/>
                </a:cubicBezTo>
                <a:cubicBezTo>
                  <a:pt x="1679575" y="708025"/>
                  <a:pt x="1682285" y="692050"/>
                  <a:pt x="1685925" y="676275"/>
                </a:cubicBezTo>
                <a:cubicBezTo>
                  <a:pt x="1720390" y="526928"/>
                  <a:pt x="1692737" y="661267"/>
                  <a:pt x="1714500" y="552450"/>
                </a:cubicBezTo>
                <a:cubicBezTo>
                  <a:pt x="1711325" y="517525"/>
                  <a:pt x="1712323" y="481966"/>
                  <a:pt x="1704975" y="447675"/>
                </a:cubicBezTo>
                <a:cubicBezTo>
                  <a:pt x="1702576" y="436481"/>
                  <a:pt x="1691045" y="429339"/>
                  <a:pt x="1685925" y="419100"/>
                </a:cubicBezTo>
                <a:cubicBezTo>
                  <a:pt x="1681435" y="410120"/>
                  <a:pt x="1680890" y="399505"/>
                  <a:pt x="1676400" y="390525"/>
                </a:cubicBezTo>
                <a:cubicBezTo>
                  <a:pt x="1671280" y="380286"/>
                  <a:pt x="1662470" y="372189"/>
                  <a:pt x="1657350" y="361950"/>
                </a:cubicBezTo>
                <a:cubicBezTo>
                  <a:pt x="1633395" y="314040"/>
                  <a:pt x="1669790" y="336290"/>
                  <a:pt x="1609725" y="276225"/>
                </a:cubicBezTo>
                <a:cubicBezTo>
                  <a:pt x="1600200" y="266700"/>
                  <a:pt x="1591783" y="255920"/>
                  <a:pt x="1581150" y="247650"/>
                </a:cubicBezTo>
                <a:cubicBezTo>
                  <a:pt x="1563078" y="233594"/>
                  <a:pt x="1543050" y="222250"/>
                  <a:pt x="1524000" y="209550"/>
                </a:cubicBezTo>
                <a:lnTo>
                  <a:pt x="1495425" y="190500"/>
                </a:lnTo>
                <a:lnTo>
                  <a:pt x="1466850" y="171450"/>
                </a:lnTo>
                <a:cubicBezTo>
                  <a:pt x="1457325" y="165100"/>
                  <a:pt x="1448904" y="156652"/>
                  <a:pt x="1438275" y="152400"/>
                </a:cubicBezTo>
                <a:cubicBezTo>
                  <a:pt x="1422400" y="146050"/>
                  <a:pt x="1406659" y="139353"/>
                  <a:pt x="1390650" y="133350"/>
                </a:cubicBezTo>
                <a:cubicBezTo>
                  <a:pt x="1381249" y="129825"/>
                  <a:pt x="1371303" y="127780"/>
                  <a:pt x="1362075" y="123825"/>
                </a:cubicBezTo>
                <a:cubicBezTo>
                  <a:pt x="1349024" y="118232"/>
                  <a:pt x="1337270" y="109761"/>
                  <a:pt x="1323975" y="104775"/>
                </a:cubicBezTo>
                <a:cubicBezTo>
                  <a:pt x="1290547" y="92239"/>
                  <a:pt x="1227367" y="87993"/>
                  <a:pt x="1200150" y="85725"/>
                </a:cubicBezTo>
                <a:cubicBezTo>
                  <a:pt x="1152584" y="81761"/>
                  <a:pt x="1104900" y="79375"/>
                  <a:pt x="1057275" y="76200"/>
                </a:cubicBezTo>
                <a:cubicBezTo>
                  <a:pt x="1044575" y="73025"/>
                  <a:pt x="1031714" y="70437"/>
                  <a:pt x="1019175" y="66675"/>
                </a:cubicBezTo>
                <a:cubicBezTo>
                  <a:pt x="999941" y="60905"/>
                  <a:pt x="962025" y="47625"/>
                  <a:pt x="990600" y="38100"/>
                </a:cubicBezTo>
                <a:close/>
              </a:path>
            </a:pathLst>
          </a:cu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897106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smtClean="0">
                <a:latin typeface="Arial" panose="020B0604020202020204" pitchFamily="34" charset="0"/>
                <a:cs typeface="Arial" panose="020B0604020202020204" pitchFamily="34" charset="0"/>
              </a:rPr>
              <a:t>Now, Need to add the Vendor Entity to our </a:t>
            </a:r>
            <a:br>
              <a:rPr lang="en-US" sz="2800" dirty="0" smtClean="0">
                <a:latin typeface="Arial" panose="020B0604020202020204" pitchFamily="34" charset="0"/>
                <a:cs typeface="Arial" panose="020B0604020202020204" pitchFamily="34" charset="0"/>
              </a:rPr>
            </a:br>
            <a:r>
              <a:rPr lang="en-US" sz="2800" dirty="0">
                <a:solidFill>
                  <a:srgbClr val="000000"/>
                </a:solidFill>
                <a:highlight>
                  <a:srgbClr val="FFFFFF"/>
                </a:highlight>
                <a:latin typeface="Arial" panose="020B0604020202020204" pitchFamily="34" charset="0"/>
                <a:cs typeface="Arial" panose="020B0604020202020204" pitchFamily="34" charset="0"/>
              </a:rPr>
              <a:t> </a:t>
            </a:r>
            <a:r>
              <a:rPr lang="en-US" sz="2800" dirty="0" err="1">
                <a:solidFill>
                  <a:srgbClr val="2B91AF"/>
                </a:solidFill>
                <a:highlight>
                  <a:srgbClr val="FFFFFF"/>
                </a:highlight>
                <a:latin typeface="Arial" panose="020B0604020202020204" pitchFamily="34" charset="0"/>
                <a:cs typeface="Arial" panose="020B0604020202020204" pitchFamily="34" charset="0"/>
              </a:rPr>
              <a:t>PayablesEntities</a:t>
            </a:r>
            <a:r>
              <a:rPr lang="en-US" sz="2800" dirty="0">
                <a:solidFill>
                  <a:srgbClr val="000000"/>
                </a:solidFill>
                <a:highlight>
                  <a:srgbClr val="FFFFFF"/>
                </a:highlight>
                <a:latin typeface="Arial" panose="020B0604020202020204" pitchFamily="34" charset="0"/>
                <a:cs typeface="Arial" panose="020B0604020202020204" pitchFamily="34" charset="0"/>
              </a:rPr>
              <a:t> payables</a:t>
            </a:r>
            <a:endParaRPr lang="en-US" sz="2800"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p:txBody>
          <a:bodyPr/>
          <a:lstStyle/>
          <a:p>
            <a:r>
              <a:rPr lang="en-US" sz="2800" dirty="0" smtClean="0">
                <a:latin typeface="Arial" panose="020B0604020202020204" pitchFamily="34" charset="0"/>
                <a:cs typeface="Arial" panose="020B0604020202020204" pitchFamily="34" charset="0"/>
              </a:rPr>
              <a:t>Can’t just drag in a table from the database</a:t>
            </a:r>
          </a:p>
          <a:p>
            <a:r>
              <a:rPr lang="en-US" sz="2800" dirty="0" smtClean="0">
                <a:latin typeface="Arial" panose="020B0604020202020204" pitchFamily="34" charset="0"/>
                <a:cs typeface="Arial" panose="020B0604020202020204" pitchFamily="34" charset="0"/>
              </a:rPr>
              <a:t>Right click on Payables Model, select Update Model from Database</a:t>
            </a:r>
          </a:p>
          <a:p>
            <a:pPr lvl="1"/>
            <a:r>
              <a:rPr lang="en-US" sz="2400" dirty="0" smtClean="0">
                <a:latin typeface="Arial" panose="020B0604020202020204" pitchFamily="34" charset="0"/>
                <a:cs typeface="Arial" panose="020B0604020202020204" pitchFamily="34" charset="0"/>
              </a:rPr>
              <a:t>Expand tables</a:t>
            </a:r>
          </a:p>
          <a:p>
            <a:pPr lvl="1"/>
            <a:r>
              <a:rPr lang="en-US" sz="2400" dirty="0" smtClean="0">
                <a:latin typeface="Arial" panose="020B0604020202020204" pitchFamily="34" charset="0"/>
                <a:cs typeface="Arial" panose="020B0604020202020204" pitchFamily="34" charset="0"/>
              </a:rPr>
              <a:t>Expand </a:t>
            </a:r>
            <a:r>
              <a:rPr lang="en-US" sz="2400" dirty="0" err="1" smtClean="0">
                <a:latin typeface="Arial" panose="020B0604020202020204" pitchFamily="34" charset="0"/>
                <a:cs typeface="Arial" panose="020B0604020202020204" pitchFamily="34" charset="0"/>
              </a:rPr>
              <a:t>dbo</a:t>
            </a:r>
            <a:endParaRPr lang="en-US" sz="2400" dirty="0" smtClean="0">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Select Vendors table</a:t>
            </a:r>
          </a:p>
          <a:p>
            <a:pPr lvl="1"/>
            <a:r>
              <a:rPr lang="en-US" sz="2400" dirty="0" smtClean="0">
                <a:latin typeface="Arial" panose="020B0604020202020204" pitchFamily="34" charset="0"/>
                <a:cs typeface="Arial" panose="020B0604020202020204" pitchFamily="34" charset="0"/>
              </a:rPr>
              <a:t>Click finish, and save</a:t>
            </a:r>
          </a:p>
          <a:p>
            <a:pPr lvl="1"/>
            <a:endParaRPr lang="en-US" sz="1050"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Now look at next 2 pages while looking at project code.</a:t>
            </a:r>
            <a:endParaRPr lang="en-US"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r>
              <a:rPr lang="en-US" altLang="en-US" dirty="0" smtClean="0"/>
              <a:t>ADO.NET 4 C#, C1</a:t>
            </a:r>
            <a:endParaRPr lang="en-US" altLang="en-US" dirty="0"/>
          </a:p>
        </p:txBody>
      </p:sp>
      <p:sp>
        <p:nvSpPr>
          <p:cNvPr id="3" name="Footer Placeholder 2"/>
          <p:cNvSpPr>
            <a:spLocks noGrp="1"/>
          </p:cNvSpPr>
          <p:nvPr>
            <p:ph type="ftr" sz="quarter" idx="11"/>
          </p:nvPr>
        </p:nvSpPr>
        <p:spPr/>
        <p:txBody>
          <a:bodyPr/>
          <a:lstStyle/>
          <a:p>
            <a:r>
              <a:rPr lang="en-US" altLang="en-US" smtClean="0"/>
              <a:t>© 2011, Mike Murach &amp; Associates, Inc.</a:t>
            </a:r>
            <a:endParaRPr lang="en-US" altLang="en-US"/>
          </a:p>
        </p:txBody>
      </p:sp>
      <p:sp>
        <p:nvSpPr>
          <p:cNvPr id="4" name="Slide Number Placeholder 3"/>
          <p:cNvSpPr>
            <a:spLocks noGrp="1"/>
          </p:cNvSpPr>
          <p:nvPr>
            <p:ph type="sldNum" sz="quarter" idx="12"/>
          </p:nvPr>
        </p:nvSpPr>
        <p:spPr/>
        <p:txBody>
          <a:bodyPr/>
          <a:lstStyle/>
          <a:p>
            <a:endParaRPr lang="en-US" altLang="en-US" sz="1400" smtClean="0">
              <a:latin typeface="Times New Roman" pitchFamily="18" charset="0"/>
            </a:endParaRPr>
          </a:p>
          <a:p>
            <a:pPr algn="r"/>
            <a:r>
              <a:rPr lang="en-US" altLang="en-US" smtClean="0"/>
              <a:t>Slide </a:t>
            </a:r>
            <a:fld id="{B4163273-9F91-4FDD-AB1C-9CA03BCAB715}" type="slidenum">
              <a:rPr lang="en-US" altLang="en-US" smtClean="0"/>
              <a:pPr algn="r"/>
              <a:t>7</a:t>
            </a:fld>
            <a:endParaRPr lang="en-US" altLang="en-US"/>
          </a:p>
        </p:txBody>
      </p:sp>
    </p:spTree>
    <p:extLst>
      <p:ext uri="{BB962C8B-B14F-4D97-AF65-F5344CB8AC3E}">
        <p14:creationId xmlns:p14="http://schemas.microsoft.com/office/powerpoint/2010/main" val="4132627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ADO.NET 4 C#, C1</a:t>
            </a:r>
          </a:p>
        </p:txBody>
      </p:sp>
      <p:sp>
        <p:nvSpPr>
          <p:cNvPr id="4" name="Footer Placeholder 2"/>
          <p:cNvSpPr>
            <a:spLocks noGrp="1"/>
          </p:cNvSpPr>
          <p:nvPr>
            <p:ph type="ftr" sz="quarter" idx="11"/>
          </p:nvPr>
        </p:nvSpPr>
        <p:spPr/>
        <p:txBody>
          <a:bodyPr/>
          <a:lstStyle/>
          <a:p>
            <a:r>
              <a:rPr lang="en-US" altLang="en-US"/>
              <a:t>© 2011, Mike Murach &amp; Associates, Inc.</a:t>
            </a:r>
          </a:p>
        </p:txBody>
      </p:sp>
      <p:sp>
        <p:nvSpPr>
          <p:cNvPr id="5" name="Slide Number Placeholder 3"/>
          <p:cNvSpPr>
            <a:spLocks noGrp="1"/>
          </p:cNvSpPr>
          <p:nvPr>
            <p:ph type="sldNum" sz="quarter" idx="12"/>
          </p:nvPr>
        </p:nvSpPr>
        <p:spPr/>
        <p:txBody>
          <a:bodyPr/>
          <a:lstStyle/>
          <a:p>
            <a:endParaRPr lang="en-US" altLang="en-US" sz="1400">
              <a:latin typeface="Times New Roman" pitchFamily="18" charset="0"/>
            </a:endParaRPr>
          </a:p>
          <a:p>
            <a:pPr algn="r"/>
            <a:r>
              <a:rPr lang="en-US" altLang="en-US"/>
              <a:t>Slide </a:t>
            </a:r>
            <a:fld id="{2F05591F-F397-4FDA-BF1B-94355EED2E43}" type="slidenum">
              <a:rPr lang="en-US" altLang="en-US"/>
              <a:pPr algn="r"/>
              <a:t>8</a:t>
            </a:fld>
            <a:endParaRPr lang="en-US" altLang="en-US"/>
          </a:p>
        </p:txBody>
      </p:sp>
      <p:graphicFrame>
        <p:nvGraphicFramePr>
          <p:cNvPr id="237570" name="Object 2"/>
          <p:cNvGraphicFramePr>
            <a:graphicFrameLocks noChangeAspect="1"/>
          </p:cNvGraphicFramePr>
          <p:nvPr>
            <p:extLst>
              <p:ext uri="{D42A27DB-BD31-4B8C-83A1-F6EECF244321}">
                <p14:modId xmlns:p14="http://schemas.microsoft.com/office/powerpoint/2010/main" val="3753710640"/>
              </p:ext>
            </p:extLst>
          </p:nvPr>
        </p:nvGraphicFramePr>
        <p:xfrm>
          <a:off x="914400" y="687388"/>
          <a:ext cx="7269163" cy="3921125"/>
        </p:xfrm>
        <a:graphic>
          <a:graphicData uri="http://schemas.openxmlformats.org/presentationml/2006/ole">
            <mc:AlternateContent xmlns:mc="http://schemas.openxmlformats.org/markup-compatibility/2006">
              <mc:Choice xmlns:v="urn:schemas-microsoft-com:vml" Requires="v">
                <p:oleObj spid="_x0000_s237613" name="Document" r:id="rId4" imgW="7419991" imgH="4010672" progId="Word.Document.8">
                  <p:embed/>
                </p:oleObj>
              </mc:Choice>
              <mc:Fallback>
                <p:oleObj name="Document" r:id="rId4" imgW="7419991" imgH="4010672" progId="Word.Document.8">
                  <p:embed/>
                  <p:pic>
                    <p:nvPicPr>
                      <p:cNvPr id="0" name="Object 2"/>
                      <p:cNvPicPr>
                        <a:picLocks noChangeAspect="1" noChangeArrowheads="1"/>
                      </p:cNvPicPr>
                      <p:nvPr/>
                    </p:nvPicPr>
                    <p:blipFill>
                      <a:blip r:embed="rId5"/>
                      <a:srcRect/>
                      <a:stretch>
                        <a:fillRect/>
                      </a:stretch>
                    </p:blipFill>
                    <p:spPr bwMode="auto">
                      <a:xfrm>
                        <a:off x="914400" y="687388"/>
                        <a:ext cx="7269163" cy="3921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384561" y="4802736"/>
            <a:ext cx="8229600" cy="1569660"/>
          </a:xfrm>
          <a:prstGeom prst="rect">
            <a:avLst/>
          </a:prstGeom>
          <a:noFill/>
        </p:spPr>
        <p:txBody>
          <a:bodyPr wrap="square" rtlCol="0">
            <a:spAutoFit/>
          </a:bodyPr>
          <a:lstStyle/>
          <a:p>
            <a:r>
              <a:rPr lang="en-US" dirty="0"/>
              <a:t>We can use the Vendor object’s </a:t>
            </a:r>
            <a:r>
              <a:rPr lang="en-US" b="1" dirty="0">
                <a:solidFill>
                  <a:srgbClr val="FF0000"/>
                </a:solidFill>
              </a:rPr>
              <a:t>navigation property </a:t>
            </a:r>
            <a:r>
              <a:rPr lang="en-US" dirty="0"/>
              <a:t>(note the “s” in Invoices, this is the </a:t>
            </a:r>
            <a:r>
              <a:rPr lang="en-US" dirty="0" err="1"/>
              <a:t>nav</a:t>
            </a:r>
            <a:r>
              <a:rPr lang="en-US" dirty="0"/>
              <a:t> property, not the Invoices Entity) to get to the related row</a:t>
            </a:r>
            <a:r>
              <a:rPr lang="en-US" b="1" i="1" u="sng" dirty="0">
                <a:solidFill>
                  <a:srgbClr val="0070C0"/>
                </a:solidFill>
              </a:rPr>
              <a:t>s</a:t>
            </a:r>
            <a:r>
              <a:rPr lang="en-US" dirty="0"/>
              <a:t> in the Invoices Entity by getting that data by including it as a data source in the 2</a:t>
            </a:r>
            <a:r>
              <a:rPr lang="en-US" baseline="30000" dirty="0"/>
              <a:t>nd</a:t>
            </a:r>
            <a:r>
              <a:rPr lang="en-US" dirty="0"/>
              <a:t> from clause.</a:t>
            </a:r>
          </a:p>
        </p:txBody>
      </p:sp>
      <p:cxnSp>
        <p:nvCxnSpPr>
          <p:cNvPr id="7" name="Straight Arrow Connector 6"/>
          <p:cNvCxnSpPr/>
          <p:nvPr/>
        </p:nvCxnSpPr>
        <p:spPr bwMode="auto">
          <a:xfrm flipH="1">
            <a:off x="7334250" y="219075"/>
            <a:ext cx="923925" cy="914400"/>
          </a:xfrm>
          <a:prstGeom prst="straightConnector1">
            <a:avLst/>
          </a:prstGeom>
          <a:solidFill>
            <a:schemeClr val="bg1"/>
          </a:solidFill>
          <a:ln w="57150" cap="flat" cmpd="sng" algn="ctr">
            <a:solidFill>
              <a:srgbClr val="FF0000"/>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ADO.NET 4 C#, C1</a:t>
            </a:r>
          </a:p>
        </p:txBody>
      </p:sp>
      <p:sp>
        <p:nvSpPr>
          <p:cNvPr id="4" name="Footer Placeholder 2"/>
          <p:cNvSpPr>
            <a:spLocks noGrp="1"/>
          </p:cNvSpPr>
          <p:nvPr>
            <p:ph type="ftr" sz="quarter" idx="11"/>
          </p:nvPr>
        </p:nvSpPr>
        <p:spPr/>
        <p:txBody>
          <a:bodyPr/>
          <a:lstStyle/>
          <a:p>
            <a:r>
              <a:rPr lang="en-US" altLang="en-US"/>
              <a:t>© 2011, Mike Murach &amp; Associates, Inc.</a:t>
            </a:r>
          </a:p>
        </p:txBody>
      </p:sp>
      <p:sp>
        <p:nvSpPr>
          <p:cNvPr id="5" name="Slide Number Placeholder 3"/>
          <p:cNvSpPr>
            <a:spLocks noGrp="1"/>
          </p:cNvSpPr>
          <p:nvPr>
            <p:ph type="sldNum" sz="quarter" idx="12"/>
          </p:nvPr>
        </p:nvSpPr>
        <p:spPr/>
        <p:txBody>
          <a:bodyPr/>
          <a:lstStyle/>
          <a:p>
            <a:endParaRPr lang="en-US" altLang="en-US" sz="1400">
              <a:latin typeface="Times New Roman" pitchFamily="18" charset="0"/>
            </a:endParaRPr>
          </a:p>
          <a:p>
            <a:pPr algn="r"/>
            <a:r>
              <a:rPr lang="en-US" altLang="en-US"/>
              <a:t>Slide </a:t>
            </a:r>
            <a:fld id="{BA6C8069-14FD-4C64-9AF7-18E132BC1880}" type="slidenum">
              <a:rPr lang="en-US" altLang="en-US"/>
              <a:pPr algn="r"/>
              <a:t>9</a:t>
            </a:fld>
            <a:endParaRPr lang="en-US" altLang="en-US"/>
          </a:p>
        </p:txBody>
      </p:sp>
      <p:graphicFrame>
        <p:nvGraphicFramePr>
          <p:cNvPr id="235522" name="Object 2"/>
          <p:cNvGraphicFramePr>
            <a:graphicFrameLocks noChangeAspect="1"/>
          </p:cNvGraphicFramePr>
          <p:nvPr>
            <p:extLst>
              <p:ext uri="{D42A27DB-BD31-4B8C-83A1-F6EECF244321}">
                <p14:modId xmlns:p14="http://schemas.microsoft.com/office/powerpoint/2010/main" val="1560006260"/>
              </p:ext>
            </p:extLst>
          </p:nvPr>
        </p:nvGraphicFramePr>
        <p:xfrm>
          <a:off x="914400" y="685800"/>
          <a:ext cx="7458075" cy="3543300"/>
        </p:xfrm>
        <a:graphic>
          <a:graphicData uri="http://schemas.openxmlformats.org/presentationml/2006/ole">
            <mc:AlternateContent xmlns:mc="http://schemas.openxmlformats.org/markup-compatibility/2006">
              <mc:Choice xmlns:v="urn:schemas-microsoft-com:vml" Requires="v">
                <p:oleObj spid="_x0000_s235563" name="Document" r:id="rId4" imgW="7419991" imgH="3548499" progId="Word.Document.8">
                  <p:embed/>
                </p:oleObj>
              </mc:Choice>
              <mc:Fallback>
                <p:oleObj name="Document" r:id="rId4" imgW="7419991" imgH="3548499" progId="Word.Document.8">
                  <p:embed/>
                  <p:pic>
                    <p:nvPicPr>
                      <p:cNvPr id="0" name="Object 2"/>
                      <p:cNvPicPr>
                        <a:picLocks noChangeAspect="1" noChangeArrowheads="1"/>
                      </p:cNvPicPr>
                      <p:nvPr/>
                    </p:nvPicPr>
                    <p:blipFill>
                      <a:blip r:embed="rId5"/>
                      <a:srcRect/>
                      <a:stretch>
                        <a:fillRect/>
                      </a:stretch>
                    </p:blipFill>
                    <p:spPr bwMode="auto">
                      <a:xfrm>
                        <a:off x="914400" y="685800"/>
                        <a:ext cx="7458075" cy="3543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558456" y="4094849"/>
            <a:ext cx="7499169" cy="707886"/>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Since not getting a many from one, don’t need the second “from”</a:t>
            </a:r>
          </a:p>
          <a:p>
            <a:r>
              <a:rPr lang="en-US" sz="2000" dirty="0" smtClean="0">
                <a:latin typeface="Arial" panose="020B0604020202020204" pitchFamily="34" charset="0"/>
                <a:cs typeface="Arial" panose="020B0604020202020204" pitchFamily="34" charset="0"/>
              </a:rPr>
              <a:t>Can get the one from many,  </a:t>
            </a:r>
            <a:r>
              <a:rPr lang="en-US" sz="2000" dirty="0" err="1" smtClean="0">
                <a:latin typeface="Arial" panose="020B0604020202020204" pitchFamily="34" charset="0"/>
                <a:cs typeface="Arial" panose="020B0604020202020204" pitchFamily="34" charset="0"/>
              </a:rPr>
              <a:t>invoice.realtionship.property</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a:off x="558456" y="5361709"/>
            <a:ext cx="6947736" cy="461665"/>
          </a:xfrm>
          <a:prstGeom prst="rect">
            <a:avLst/>
          </a:prstGeom>
          <a:noFill/>
        </p:spPr>
        <p:txBody>
          <a:bodyPr wrap="none" rtlCol="0">
            <a:spAutoFit/>
          </a:bodyPr>
          <a:lstStyle/>
          <a:p>
            <a:r>
              <a:rPr lang="en-US" dirty="0" smtClean="0"/>
              <a:t>Code for 3</a:t>
            </a:r>
            <a:r>
              <a:rPr lang="en-US" baseline="30000" dirty="0" smtClean="0"/>
              <a:t>rd</a:t>
            </a:r>
            <a:r>
              <a:rPr lang="en-US" dirty="0" smtClean="0"/>
              <a:t> and 4</a:t>
            </a:r>
            <a:r>
              <a:rPr lang="en-US" baseline="30000" dirty="0" smtClean="0"/>
              <a:t>th</a:t>
            </a:r>
            <a:r>
              <a:rPr lang="en-US" dirty="0" smtClean="0"/>
              <a:t> button methods are in next </a:t>
            </a:r>
            <a:r>
              <a:rPr lang="en-US" smtClean="0"/>
              <a:t>2 slides</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ster slides">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aster slid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5100</TotalTime>
  <Words>1097</Words>
  <Application>Microsoft Office PowerPoint</Application>
  <PresentationFormat>On-screen Show (4:3)</PresentationFormat>
  <Paragraphs>163</Paragraphs>
  <Slides>11</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Arial Narrow</vt:lpstr>
      <vt:lpstr>Consolas</vt:lpstr>
      <vt:lpstr>Times New Roman</vt:lpstr>
      <vt:lpstr>Master slides</vt:lpstr>
      <vt:lpstr>Document</vt:lpstr>
      <vt:lpstr>Using LINQ to Entities</vt:lpstr>
      <vt:lpstr>PowerPoint Presentation</vt:lpstr>
      <vt:lpstr>PowerPoint Presentation</vt:lpstr>
      <vt:lpstr>PowerPoint Presentation</vt:lpstr>
      <vt:lpstr>PowerPoint Presentation</vt:lpstr>
      <vt:lpstr>Quick note about binding to dataGridView</vt:lpstr>
      <vt:lpstr>Now, Need to add the Vendor Entity to our   PayablesEntities payables</vt:lpstr>
      <vt:lpstr>PowerPoint Presentation</vt:lpstr>
      <vt:lpstr>PowerPoint Presentation</vt:lpstr>
      <vt:lpstr>PowerPoint Presentation</vt:lpstr>
      <vt:lpstr>PowerPoint Presentation</vt:lpstr>
    </vt:vector>
  </TitlesOfParts>
  <Company>Mike Murach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dc:creator>
  <cp:lastModifiedBy>Kurt Friedrich</cp:lastModifiedBy>
  <cp:revision>59</cp:revision>
  <dcterms:created xsi:type="dcterms:W3CDTF">2011-02-08T23:20:43Z</dcterms:created>
  <dcterms:modified xsi:type="dcterms:W3CDTF">2018-01-30T00:17:09Z</dcterms:modified>
</cp:coreProperties>
</file>