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sldIdLst>
    <p:sldId id="256" r:id="rId3"/>
    <p:sldId id="296" r:id="rId4"/>
    <p:sldId id="300" r:id="rId5"/>
    <p:sldId id="297" r:id="rId6"/>
    <p:sldId id="299" r:id="rId7"/>
    <p:sldId id="278" r:id="rId8"/>
    <p:sldId id="298" r:id="rId9"/>
    <p:sldId id="267" r:id="rId10"/>
    <p:sldId id="268" r:id="rId11"/>
    <p:sldId id="306" r:id="rId12"/>
    <p:sldId id="269" r:id="rId13"/>
    <p:sldId id="286" r:id="rId14"/>
    <p:sldId id="287" r:id="rId15"/>
    <p:sldId id="288" r:id="rId16"/>
    <p:sldId id="289" r:id="rId17"/>
    <p:sldId id="290" r:id="rId18"/>
    <p:sldId id="292" r:id="rId19"/>
    <p:sldId id="293" r:id="rId20"/>
    <p:sldId id="294" r:id="rId21"/>
    <p:sldId id="295" r:id="rId22"/>
    <p:sldId id="29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7" d="100"/>
          <a:sy n="137" d="100"/>
        </p:scale>
        <p:origin x="678" y="13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0B77B0-AA3C-40D0-9ADF-76E090B0B156}" type="datetimeFigureOut">
              <a:rPr lang="en-US" smtClean="0"/>
              <a:t>5/18/2020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8EA6D0-6A24-4AC2-B879-12DF3A94B5BC}" type="slidenum">
              <a:rPr lang="en-US" smtClean="0"/>
              <a:t>‹#›</a:t>
            </a:fld>
            <a:endParaRPr lang="en-US"/>
          </a:p>
        </p:txBody>
      </p:sp>
    </p:spTree>
    <p:extLst>
      <p:ext uri="{BB962C8B-B14F-4D97-AF65-F5344CB8AC3E}">
        <p14:creationId xmlns:p14="http://schemas.microsoft.com/office/powerpoint/2010/main" val="3753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F0C08-3ACE-4AC2-B747-969B93677B91}" type="slidenum">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410" name="Rectangle 2"/>
          <p:cNvSpPr>
            <a:spLocks noGrp="1" noRot="1" noChangeAspect="1" noChangeArrowheads="1" noTextEdit="1"/>
          </p:cNvSpPr>
          <p:nvPr>
            <p:ph type="sldImg"/>
          </p:nvPr>
        </p:nvSpPr>
        <p:spPr>
          <a:xfrm>
            <a:off x="2909888" y="225425"/>
            <a:ext cx="3644900" cy="2733675"/>
          </a:xfrm>
          <a:ln/>
        </p:spPr>
      </p:sp>
      <p:sp>
        <p:nvSpPr>
          <p:cNvPr id="17411" name="Rectangle 3"/>
          <p:cNvSpPr>
            <a:spLocks noGrp="1" noChangeArrowheads="1"/>
          </p:cNvSpPr>
          <p:nvPr>
            <p:ph type="body" idx="1"/>
          </p:nvPr>
        </p:nvSpPr>
        <p:spPr>
          <a:xfrm>
            <a:off x="252413" y="3200400"/>
            <a:ext cx="6291262" cy="5621338"/>
          </a:xfrm>
        </p:spPr>
        <p:txBody>
          <a:bodyPr/>
          <a:lstStyle/>
          <a:p>
            <a:endParaRPr lang="de-DE" altLang="en-US"/>
          </a:p>
        </p:txBody>
      </p:sp>
    </p:spTree>
    <p:extLst>
      <p:ext uri="{BB962C8B-B14F-4D97-AF65-F5344CB8AC3E}">
        <p14:creationId xmlns:p14="http://schemas.microsoft.com/office/powerpoint/2010/main" val="2682884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integration integrates</a:t>
            </a:r>
            <a:r>
              <a:rPr lang="en-US" baseline="0" dirty="0"/>
              <a:t> and cleanses data from multiple sources</a:t>
            </a:r>
          </a:p>
          <a:p>
            <a:r>
              <a:rPr lang="en-US" baseline="0" dirty="0"/>
              <a:t>Data warehousing (as a broad category) stores integrated data</a:t>
            </a:r>
          </a:p>
          <a:p>
            <a:r>
              <a:rPr lang="en-US" baseline="0" dirty="0"/>
              <a:t>Business Intelligence presents and analyzes information.</a:t>
            </a:r>
            <a:endParaRPr lang="en-US" dirty="0"/>
          </a:p>
        </p:txBody>
      </p:sp>
      <p:sp>
        <p:nvSpPr>
          <p:cNvPr id="4" name="Slide Number Placeholder 3"/>
          <p:cNvSpPr>
            <a:spLocks noGrp="1"/>
          </p:cNvSpPr>
          <p:nvPr>
            <p:ph type="sldNum" sz="quarter" idx="10"/>
          </p:nvPr>
        </p:nvSpPr>
        <p:spPr/>
        <p:txBody>
          <a:bodyPr/>
          <a:lstStyle/>
          <a:p>
            <a:fld id="{9A496EB7-F2EE-4893-83AD-E782DD1927C7}" type="slidenum">
              <a:rPr lang="en-US" smtClean="0"/>
              <a:t>4</a:t>
            </a:fld>
            <a:endParaRPr lang="en-US"/>
          </a:p>
        </p:txBody>
      </p:sp>
    </p:spTree>
    <p:extLst>
      <p:ext uri="{BB962C8B-B14F-4D97-AF65-F5344CB8AC3E}">
        <p14:creationId xmlns:p14="http://schemas.microsoft.com/office/powerpoint/2010/main" val="683052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42A3F05-1E56-41FD-8B47-EADA3141F8BF}"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55102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2A3F05-1E56-41FD-8B47-EADA3141F8BF}"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702464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2A3F05-1E56-41FD-8B47-EADA3141F8BF}"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219175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E225091-CBB2-49D5-A8A7-7F556C00A86A}" type="datetime1">
              <a:rPr lang="en-US" smtClean="0"/>
              <a:t>5/18/2020</a:t>
            </a:fld>
            <a:endParaRPr lang="en-US"/>
          </a:p>
        </p:txBody>
      </p:sp>
      <p:sp>
        <p:nvSpPr>
          <p:cNvPr id="5" name="Footer Placeholder 4"/>
          <p:cNvSpPr>
            <a:spLocks noGrp="1"/>
          </p:cNvSpPr>
          <p:nvPr>
            <p:ph type="ftr" sz="quarter" idx="11"/>
          </p:nvPr>
        </p:nvSpPr>
        <p:spPr/>
        <p:txBody>
          <a:bodyPr/>
          <a:lstStyle/>
          <a:p>
            <a:r>
              <a:rPr lang="en-US"/>
              <a:t>BUSIT 103 Page # of 10</a:t>
            </a:r>
          </a:p>
        </p:txBody>
      </p:sp>
      <p:sp>
        <p:nvSpPr>
          <p:cNvPr id="6" name="Slide Number Placeholder 5"/>
          <p:cNvSpPr>
            <a:spLocks noGrp="1"/>
          </p:cNvSpPr>
          <p:nvPr>
            <p:ph type="sldNum" sz="quarter" idx="12"/>
          </p:nvPr>
        </p:nvSpPr>
        <p:spPr/>
        <p:txBody>
          <a:bodyPr/>
          <a:lstStyle/>
          <a:p>
            <a:fld id="{8F2D6E27-F22B-41BB-A42B-60C86F2396D8}" type="slidenum">
              <a:rPr lang="en-US" smtClean="0"/>
              <a:t>‹#›</a:t>
            </a:fld>
            <a:endParaRPr lang="en-US"/>
          </a:p>
        </p:txBody>
      </p:sp>
    </p:spTree>
    <p:extLst>
      <p:ext uri="{BB962C8B-B14F-4D97-AF65-F5344CB8AC3E}">
        <p14:creationId xmlns:p14="http://schemas.microsoft.com/office/powerpoint/2010/main" val="318297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CBACF-5289-46BB-875F-8F5B04C7C65C}" type="datetime1">
              <a:rPr lang="en-US" smtClean="0"/>
              <a:t>5/18/2020</a:t>
            </a:fld>
            <a:endParaRPr lang="en-US"/>
          </a:p>
        </p:txBody>
      </p:sp>
      <p:sp>
        <p:nvSpPr>
          <p:cNvPr id="5" name="Footer Placeholder 4"/>
          <p:cNvSpPr>
            <a:spLocks noGrp="1"/>
          </p:cNvSpPr>
          <p:nvPr>
            <p:ph type="ftr" sz="quarter" idx="11"/>
          </p:nvPr>
        </p:nvSpPr>
        <p:spPr/>
        <p:txBody>
          <a:bodyPr/>
          <a:lstStyle/>
          <a:p>
            <a:r>
              <a:rPr lang="en-US"/>
              <a:t>BUSIT 103 Page # of 10</a:t>
            </a:r>
          </a:p>
        </p:txBody>
      </p:sp>
      <p:sp>
        <p:nvSpPr>
          <p:cNvPr id="6" name="Slide Number Placeholder 5"/>
          <p:cNvSpPr>
            <a:spLocks noGrp="1"/>
          </p:cNvSpPr>
          <p:nvPr>
            <p:ph type="sldNum" sz="quarter" idx="12"/>
          </p:nvPr>
        </p:nvSpPr>
        <p:spPr/>
        <p:txBody>
          <a:bodyPr/>
          <a:lstStyle/>
          <a:p>
            <a:fld id="{8F2D6E27-F22B-41BB-A42B-60C86F2396D8}" type="slidenum">
              <a:rPr lang="en-US" smtClean="0"/>
              <a:t>‹#›</a:t>
            </a:fld>
            <a:endParaRPr lang="en-US"/>
          </a:p>
        </p:txBody>
      </p:sp>
    </p:spTree>
    <p:extLst>
      <p:ext uri="{BB962C8B-B14F-4D97-AF65-F5344CB8AC3E}">
        <p14:creationId xmlns:p14="http://schemas.microsoft.com/office/powerpoint/2010/main" val="3222385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613CF6-A15B-4763-973F-F7BF9DF3E2A2}" type="datetime1">
              <a:rPr lang="en-US" smtClean="0"/>
              <a:t>5/18/2020</a:t>
            </a:fld>
            <a:endParaRPr lang="en-US"/>
          </a:p>
        </p:txBody>
      </p:sp>
      <p:sp>
        <p:nvSpPr>
          <p:cNvPr id="5" name="Footer Placeholder 4"/>
          <p:cNvSpPr>
            <a:spLocks noGrp="1"/>
          </p:cNvSpPr>
          <p:nvPr>
            <p:ph type="ftr" sz="quarter" idx="11"/>
          </p:nvPr>
        </p:nvSpPr>
        <p:spPr/>
        <p:txBody>
          <a:bodyPr/>
          <a:lstStyle/>
          <a:p>
            <a:r>
              <a:rPr lang="en-US"/>
              <a:t>BUSIT 103 Page # of 10</a:t>
            </a:r>
          </a:p>
        </p:txBody>
      </p:sp>
      <p:sp>
        <p:nvSpPr>
          <p:cNvPr id="6" name="Slide Number Placeholder 5"/>
          <p:cNvSpPr>
            <a:spLocks noGrp="1"/>
          </p:cNvSpPr>
          <p:nvPr>
            <p:ph type="sldNum" sz="quarter" idx="12"/>
          </p:nvPr>
        </p:nvSpPr>
        <p:spPr/>
        <p:txBody>
          <a:bodyPr/>
          <a:lstStyle/>
          <a:p>
            <a:fld id="{8F2D6E27-F22B-41BB-A42B-60C86F2396D8}" type="slidenum">
              <a:rPr lang="en-US" smtClean="0"/>
              <a:t>‹#›</a:t>
            </a:fld>
            <a:endParaRPr lang="en-US"/>
          </a:p>
        </p:txBody>
      </p:sp>
    </p:spTree>
    <p:extLst>
      <p:ext uri="{BB962C8B-B14F-4D97-AF65-F5344CB8AC3E}">
        <p14:creationId xmlns:p14="http://schemas.microsoft.com/office/powerpoint/2010/main" val="2678644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78BA0B-1618-402C-BAC5-0886C2148F0F}" type="datetime1">
              <a:rPr lang="en-US" smtClean="0"/>
              <a:t>5/18/2020</a:t>
            </a:fld>
            <a:endParaRPr lang="en-US"/>
          </a:p>
        </p:txBody>
      </p:sp>
      <p:sp>
        <p:nvSpPr>
          <p:cNvPr id="6" name="Footer Placeholder 5"/>
          <p:cNvSpPr>
            <a:spLocks noGrp="1"/>
          </p:cNvSpPr>
          <p:nvPr>
            <p:ph type="ftr" sz="quarter" idx="11"/>
          </p:nvPr>
        </p:nvSpPr>
        <p:spPr/>
        <p:txBody>
          <a:bodyPr/>
          <a:lstStyle/>
          <a:p>
            <a:r>
              <a:rPr lang="en-US"/>
              <a:t>BUSIT 103 Page # of 10</a:t>
            </a:r>
          </a:p>
        </p:txBody>
      </p:sp>
      <p:sp>
        <p:nvSpPr>
          <p:cNvPr id="7" name="Slide Number Placeholder 6"/>
          <p:cNvSpPr>
            <a:spLocks noGrp="1"/>
          </p:cNvSpPr>
          <p:nvPr>
            <p:ph type="sldNum" sz="quarter" idx="12"/>
          </p:nvPr>
        </p:nvSpPr>
        <p:spPr/>
        <p:txBody>
          <a:bodyPr/>
          <a:lstStyle/>
          <a:p>
            <a:fld id="{8F2D6E27-F22B-41BB-A42B-60C86F2396D8}" type="slidenum">
              <a:rPr lang="en-US" smtClean="0"/>
              <a:t>‹#›</a:t>
            </a:fld>
            <a:endParaRPr lang="en-US"/>
          </a:p>
        </p:txBody>
      </p:sp>
    </p:spTree>
    <p:extLst>
      <p:ext uri="{BB962C8B-B14F-4D97-AF65-F5344CB8AC3E}">
        <p14:creationId xmlns:p14="http://schemas.microsoft.com/office/powerpoint/2010/main" val="1319872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970B2D-9390-4F57-B8FF-1FA10B86D0D2}" type="datetime1">
              <a:rPr lang="en-US" smtClean="0"/>
              <a:t>5/18/2020</a:t>
            </a:fld>
            <a:endParaRPr lang="en-US"/>
          </a:p>
        </p:txBody>
      </p:sp>
      <p:sp>
        <p:nvSpPr>
          <p:cNvPr id="8" name="Footer Placeholder 7"/>
          <p:cNvSpPr>
            <a:spLocks noGrp="1"/>
          </p:cNvSpPr>
          <p:nvPr>
            <p:ph type="ftr" sz="quarter" idx="11"/>
          </p:nvPr>
        </p:nvSpPr>
        <p:spPr/>
        <p:txBody>
          <a:bodyPr/>
          <a:lstStyle/>
          <a:p>
            <a:r>
              <a:rPr lang="en-US"/>
              <a:t>BUSIT 103 Page # of 10</a:t>
            </a:r>
          </a:p>
        </p:txBody>
      </p:sp>
      <p:sp>
        <p:nvSpPr>
          <p:cNvPr id="9" name="Slide Number Placeholder 8"/>
          <p:cNvSpPr>
            <a:spLocks noGrp="1"/>
          </p:cNvSpPr>
          <p:nvPr>
            <p:ph type="sldNum" sz="quarter" idx="12"/>
          </p:nvPr>
        </p:nvSpPr>
        <p:spPr/>
        <p:txBody>
          <a:bodyPr/>
          <a:lstStyle/>
          <a:p>
            <a:fld id="{8F2D6E27-F22B-41BB-A42B-60C86F2396D8}" type="slidenum">
              <a:rPr lang="en-US" smtClean="0"/>
              <a:t>‹#›</a:t>
            </a:fld>
            <a:endParaRPr lang="en-US"/>
          </a:p>
        </p:txBody>
      </p:sp>
    </p:spTree>
    <p:extLst>
      <p:ext uri="{BB962C8B-B14F-4D97-AF65-F5344CB8AC3E}">
        <p14:creationId xmlns:p14="http://schemas.microsoft.com/office/powerpoint/2010/main" val="3130889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C86E380-3A86-44DD-A54A-01256F84E3D2}" type="datetime1">
              <a:rPr lang="en-US" smtClean="0"/>
              <a:t>5/18/2020</a:t>
            </a:fld>
            <a:endParaRPr lang="en-US"/>
          </a:p>
        </p:txBody>
      </p:sp>
      <p:sp>
        <p:nvSpPr>
          <p:cNvPr id="4" name="Footer Placeholder 3"/>
          <p:cNvSpPr>
            <a:spLocks noGrp="1"/>
          </p:cNvSpPr>
          <p:nvPr>
            <p:ph type="ftr" sz="quarter" idx="11"/>
          </p:nvPr>
        </p:nvSpPr>
        <p:spPr/>
        <p:txBody>
          <a:bodyPr/>
          <a:lstStyle/>
          <a:p>
            <a:r>
              <a:rPr lang="en-US"/>
              <a:t>BUSIT 103 Page # of 10</a:t>
            </a:r>
          </a:p>
        </p:txBody>
      </p:sp>
      <p:sp>
        <p:nvSpPr>
          <p:cNvPr id="5" name="Slide Number Placeholder 4"/>
          <p:cNvSpPr>
            <a:spLocks noGrp="1"/>
          </p:cNvSpPr>
          <p:nvPr>
            <p:ph type="sldNum" sz="quarter" idx="12"/>
          </p:nvPr>
        </p:nvSpPr>
        <p:spPr/>
        <p:txBody>
          <a:bodyPr/>
          <a:lstStyle/>
          <a:p>
            <a:fld id="{8F2D6E27-F22B-41BB-A42B-60C86F2396D8}" type="slidenum">
              <a:rPr lang="en-US" smtClean="0"/>
              <a:t>‹#›</a:t>
            </a:fld>
            <a:endParaRPr lang="en-US"/>
          </a:p>
        </p:txBody>
      </p:sp>
    </p:spTree>
    <p:extLst>
      <p:ext uri="{BB962C8B-B14F-4D97-AF65-F5344CB8AC3E}">
        <p14:creationId xmlns:p14="http://schemas.microsoft.com/office/powerpoint/2010/main" val="12608140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59BEA-5F85-40CB-86C1-AD74ECB97036}" type="datetime1">
              <a:rPr lang="en-US" smtClean="0"/>
              <a:t>5/18/2020</a:t>
            </a:fld>
            <a:endParaRPr lang="en-US"/>
          </a:p>
        </p:txBody>
      </p:sp>
      <p:sp>
        <p:nvSpPr>
          <p:cNvPr id="3" name="Footer Placeholder 2"/>
          <p:cNvSpPr>
            <a:spLocks noGrp="1"/>
          </p:cNvSpPr>
          <p:nvPr>
            <p:ph type="ftr" sz="quarter" idx="11"/>
          </p:nvPr>
        </p:nvSpPr>
        <p:spPr/>
        <p:txBody>
          <a:bodyPr/>
          <a:lstStyle/>
          <a:p>
            <a:r>
              <a:rPr lang="en-US"/>
              <a:t>BUSIT 103 Page # of 10</a:t>
            </a:r>
          </a:p>
        </p:txBody>
      </p:sp>
      <p:sp>
        <p:nvSpPr>
          <p:cNvPr id="4" name="Slide Number Placeholder 3"/>
          <p:cNvSpPr>
            <a:spLocks noGrp="1"/>
          </p:cNvSpPr>
          <p:nvPr>
            <p:ph type="sldNum" sz="quarter" idx="12"/>
          </p:nvPr>
        </p:nvSpPr>
        <p:spPr/>
        <p:txBody>
          <a:bodyPr/>
          <a:lstStyle/>
          <a:p>
            <a:fld id="{8F2D6E27-F22B-41BB-A42B-60C86F2396D8}" type="slidenum">
              <a:rPr lang="en-US" smtClean="0"/>
              <a:t>‹#›</a:t>
            </a:fld>
            <a:endParaRPr lang="en-US"/>
          </a:p>
        </p:txBody>
      </p:sp>
    </p:spTree>
    <p:extLst>
      <p:ext uri="{BB962C8B-B14F-4D97-AF65-F5344CB8AC3E}">
        <p14:creationId xmlns:p14="http://schemas.microsoft.com/office/powerpoint/2010/main" val="814465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8C290F-F9A0-40AB-A9D2-260E4FA79663}" type="datetime1">
              <a:rPr lang="en-US" smtClean="0"/>
              <a:t>5/18/2020</a:t>
            </a:fld>
            <a:endParaRPr lang="en-US"/>
          </a:p>
        </p:txBody>
      </p:sp>
      <p:sp>
        <p:nvSpPr>
          <p:cNvPr id="6" name="Footer Placeholder 5"/>
          <p:cNvSpPr>
            <a:spLocks noGrp="1"/>
          </p:cNvSpPr>
          <p:nvPr>
            <p:ph type="ftr" sz="quarter" idx="11"/>
          </p:nvPr>
        </p:nvSpPr>
        <p:spPr/>
        <p:txBody>
          <a:bodyPr/>
          <a:lstStyle/>
          <a:p>
            <a:r>
              <a:rPr lang="en-US"/>
              <a:t>BUSIT 103 Page # of 10</a:t>
            </a:r>
          </a:p>
        </p:txBody>
      </p:sp>
      <p:sp>
        <p:nvSpPr>
          <p:cNvPr id="7" name="Slide Number Placeholder 6"/>
          <p:cNvSpPr>
            <a:spLocks noGrp="1"/>
          </p:cNvSpPr>
          <p:nvPr>
            <p:ph type="sldNum" sz="quarter" idx="12"/>
          </p:nvPr>
        </p:nvSpPr>
        <p:spPr/>
        <p:txBody>
          <a:bodyPr/>
          <a:lstStyle/>
          <a:p>
            <a:fld id="{8F2D6E27-F22B-41BB-A42B-60C86F2396D8}" type="slidenum">
              <a:rPr lang="en-US" smtClean="0"/>
              <a:t>‹#›</a:t>
            </a:fld>
            <a:endParaRPr lang="en-US"/>
          </a:p>
        </p:txBody>
      </p:sp>
    </p:spTree>
    <p:extLst>
      <p:ext uri="{BB962C8B-B14F-4D97-AF65-F5344CB8AC3E}">
        <p14:creationId xmlns:p14="http://schemas.microsoft.com/office/powerpoint/2010/main" val="792787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2A3F05-1E56-41FD-8B47-EADA3141F8BF}"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42885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665C05-2FDE-4EF1-95DF-398723F9E19D}" type="datetime1">
              <a:rPr lang="en-US" smtClean="0"/>
              <a:t>5/18/2020</a:t>
            </a:fld>
            <a:endParaRPr lang="en-US"/>
          </a:p>
        </p:txBody>
      </p:sp>
      <p:sp>
        <p:nvSpPr>
          <p:cNvPr id="6" name="Footer Placeholder 5"/>
          <p:cNvSpPr>
            <a:spLocks noGrp="1"/>
          </p:cNvSpPr>
          <p:nvPr>
            <p:ph type="ftr" sz="quarter" idx="11"/>
          </p:nvPr>
        </p:nvSpPr>
        <p:spPr/>
        <p:txBody>
          <a:bodyPr/>
          <a:lstStyle/>
          <a:p>
            <a:r>
              <a:rPr lang="en-US"/>
              <a:t>BUSIT 103 Page # of 10</a:t>
            </a:r>
          </a:p>
        </p:txBody>
      </p:sp>
      <p:sp>
        <p:nvSpPr>
          <p:cNvPr id="7" name="Slide Number Placeholder 6"/>
          <p:cNvSpPr>
            <a:spLocks noGrp="1"/>
          </p:cNvSpPr>
          <p:nvPr>
            <p:ph type="sldNum" sz="quarter" idx="12"/>
          </p:nvPr>
        </p:nvSpPr>
        <p:spPr/>
        <p:txBody>
          <a:bodyPr/>
          <a:lstStyle/>
          <a:p>
            <a:fld id="{8F2D6E27-F22B-41BB-A42B-60C86F2396D8}" type="slidenum">
              <a:rPr lang="en-US" smtClean="0"/>
              <a:t>‹#›</a:t>
            </a:fld>
            <a:endParaRPr lang="en-US"/>
          </a:p>
        </p:txBody>
      </p:sp>
    </p:spTree>
    <p:extLst>
      <p:ext uri="{BB962C8B-B14F-4D97-AF65-F5344CB8AC3E}">
        <p14:creationId xmlns:p14="http://schemas.microsoft.com/office/powerpoint/2010/main" val="25986397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31E50B-D638-45C6-9B18-BDBD210FB783}" type="datetime1">
              <a:rPr lang="en-US" smtClean="0"/>
              <a:t>5/18/2020</a:t>
            </a:fld>
            <a:endParaRPr lang="en-US"/>
          </a:p>
        </p:txBody>
      </p:sp>
      <p:sp>
        <p:nvSpPr>
          <p:cNvPr id="5" name="Footer Placeholder 4"/>
          <p:cNvSpPr>
            <a:spLocks noGrp="1"/>
          </p:cNvSpPr>
          <p:nvPr>
            <p:ph type="ftr" sz="quarter" idx="11"/>
          </p:nvPr>
        </p:nvSpPr>
        <p:spPr/>
        <p:txBody>
          <a:bodyPr/>
          <a:lstStyle/>
          <a:p>
            <a:r>
              <a:rPr lang="en-US"/>
              <a:t>BUSIT 103 Page # of 10</a:t>
            </a:r>
          </a:p>
        </p:txBody>
      </p:sp>
      <p:sp>
        <p:nvSpPr>
          <p:cNvPr id="6" name="Slide Number Placeholder 5"/>
          <p:cNvSpPr>
            <a:spLocks noGrp="1"/>
          </p:cNvSpPr>
          <p:nvPr>
            <p:ph type="sldNum" sz="quarter" idx="12"/>
          </p:nvPr>
        </p:nvSpPr>
        <p:spPr/>
        <p:txBody>
          <a:bodyPr/>
          <a:lstStyle/>
          <a:p>
            <a:fld id="{8F2D6E27-F22B-41BB-A42B-60C86F2396D8}" type="slidenum">
              <a:rPr lang="en-US" smtClean="0"/>
              <a:t>‹#›</a:t>
            </a:fld>
            <a:endParaRPr lang="en-US"/>
          </a:p>
        </p:txBody>
      </p:sp>
    </p:spTree>
    <p:extLst>
      <p:ext uri="{BB962C8B-B14F-4D97-AF65-F5344CB8AC3E}">
        <p14:creationId xmlns:p14="http://schemas.microsoft.com/office/powerpoint/2010/main" val="21737239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31214C-8943-40C6-9367-EEFBC5A1A034}" type="datetime1">
              <a:rPr lang="en-US" smtClean="0"/>
              <a:t>5/18/2020</a:t>
            </a:fld>
            <a:endParaRPr lang="en-US"/>
          </a:p>
        </p:txBody>
      </p:sp>
      <p:sp>
        <p:nvSpPr>
          <p:cNvPr id="5" name="Footer Placeholder 4"/>
          <p:cNvSpPr>
            <a:spLocks noGrp="1"/>
          </p:cNvSpPr>
          <p:nvPr>
            <p:ph type="ftr" sz="quarter" idx="11"/>
          </p:nvPr>
        </p:nvSpPr>
        <p:spPr/>
        <p:txBody>
          <a:bodyPr/>
          <a:lstStyle/>
          <a:p>
            <a:r>
              <a:rPr lang="en-US"/>
              <a:t>BUSIT 103 Page # of 10</a:t>
            </a:r>
          </a:p>
        </p:txBody>
      </p:sp>
      <p:sp>
        <p:nvSpPr>
          <p:cNvPr id="6" name="Slide Number Placeholder 5"/>
          <p:cNvSpPr>
            <a:spLocks noGrp="1"/>
          </p:cNvSpPr>
          <p:nvPr>
            <p:ph type="sldNum" sz="quarter" idx="12"/>
          </p:nvPr>
        </p:nvSpPr>
        <p:spPr/>
        <p:txBody>
          <a:bodyPr/>
          <a:lstStyle/>
          <a:p>
            <a:fld id="{8F2D6E27-F22B-41BB-A42B-60C86F2396D8}" type="slidenum">
              <a:rPr lang="en-US" smtClean="0"/>
              <a:t>‹#›</a:t>
            </a:fld>
            <a:endParaRPr lang="en-US"/>
          </a:p>
        </p:txBody>
      </p:sp>
    </p:spTree>
    <p:extLst>
      <p:ext uri="{BB962C8B-B14F-4D97-AF65-F5344CB8AC3E}">
        <p14:creationId xmlns:p14="http://schemas.microsoft.com/office/powerpoint/2010/main" val="33565019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889000" y="304800"/>
            <a:ext cx="7581900" cy="941388"/>
          </a:xfrm>
        </p:spPr>
        <p:txBody>
          <a:bodyPr/>
          <a:lstStyle/>
          <a:p>
            <a:r>
              <a:rPr lang="en-US"/>
              <a:t>Click to edit Master title style</a:t>
            </a:r>
          </a:p>
        </p:txBody>
      </p:sp>
      <p:sp>
        <p:nvSpPr>
          <p:cNvPr id="3" name="Chart Placeholder 2"/>
          <p:cNvSpPr>
            <a:spLocks noGrp="1"/>
          </p:cNvSpPr>
          <p:nvPr>
            <p:ph type="chart" sz="half" idx="1"/>
          </p:nvPr>
        </p:nvSpPr>
        <p:spPr>
          <a:xfrm>
            <a:off x="685800" y="1600200"/>
            <a:ext cx="3692525" cy="4343400"/>
          </a:xfrm>
        </p:spPr>
        <p:txBody>
          <a:bodyPr/>
          <a:lstStyle/>
          <a:p>
            <a:endParaRPr lang="en-US"/>
          </a:p>
        </p:txBody>
      </p:sp>
      <p:sp>
        <p:nvSpPr>
          <p:cNvPr id="4" name="Text Placeholder 3"/>
          <p:cNvSpPr>
            <a:spLocks noGrp="1"/>
          </p:cNvSpPr>
          <p:nvPr>
            <p:ph type="body" sz="half" idx="2"/>
          </p:nvPr>
        </p:nvSpPr>
        <p:spPr>
          <a:xfrm>
            <a:off x="4530725" y="1600200"/>
            <a:ext cx="369252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152400" y="6553200"/>
            <a:ext cx="8839200" cy="152400"/>
          </a:xfrm>
        </p:spPr>
        <p:txBody>
          <a:bodyPr/>
          <a:lstStyle>
            <a:lvl1pPr>
              <a:defRPr/>
            </a:lvl1pPr>
          </a:lstStyle>
          <a:p>
            <a:endParaRPr lang="en-US" altLang="en-US"/>
          </a:p>
        </p:txBody>
      </p:sp>
    </p:spTree>
    <p:extLst>
      <p:ext uri="{BB962C8B-B14F-4D97-AF65-F5344CB8AC3E}">
        <p14:creationId xmlns:p14="http://schemas.microsoft.com/office/powerpoint/2010/main" val="2509852613"/>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2A3F05-1E56-41FD-8B47-EADA3141F8BF}"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4913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2A3F05-1E56-41FD-8B47-EADA3141F8BF}"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528317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2A3F05-1E56-41FD-8B47-EADA3141F8BF}" type="datetimeFigureOut">
              <a:rPr lang="en-US" smtClean="0"/>
              <a:t>5/18/2020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917869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2A3F05-1E56-41FD-8B47-EADA3141F8BF}" type="datetimeFigureOut">
              <a:rPr lang="en-US" smtClean="0"/>
              <a:t>5/18/2020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08486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A3F05-1E56-41FD-8B47-EADA3141F8BF}" type="datetimeFigureOut">
              <a:rPr lang="en-US" smtClean="0"/>
              <a:t>5/18/2020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60599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2A3F05-1E56-41FD-8B47-EADA3141F8BF}"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4243213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2A3F05-1E56-41FD-8B47-EADA3141F8BF}"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411934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2A3F05-1E56-41FD-8B47-EADA3141F8BF}" type="datetimeFigureOut">
              <a:rPr lang="en-US" smtClean="0"/>
              <a:t>5/18/2020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C5ED6-EE02-4A02-8297-1EF4B8CC1219}" type="slidenum">
              <a:rPr lang="en-US" smtClean="0"/>
              <a:t>‹#›</a:t>
            </a:fld>
            <a:endParaRPr lang="en-US"/>
          </a:p>
        </p:txBody>
      </p:sp>
    </p:spTree>
    <p:extLst>
      <p:ext uri="{BB962C8B-B14F-4D97-AF65-F5344CB8AC3E}">
        <p14:creationId xmlns:p14="http://schemas.microsoft.com/office/powerpoint/2010/main" val="359757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F259E-F629-464B-B458-DB23006446C8}" type="datetime1">
              <a:rPr lang="en-US" smtClean="0"/>
              <a:t>5/18/2020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BUSIT 103 Page # of 10</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2D6E27-F22B-41BB-A42B-60C86F2396D8}" type="slidenum">
              <a:rPr lang="en-US" smtClean="0"/>
              <a:t>‹#›</a:t>
            </a:fld>
            <a:endParaRPr lang="en-US"/>
          </a:p>
        </p:txBody>
      </p:sp>
    </p:spTree>
    <p:extLst>
      <p:ext uri="{BB962C8B-B14F-4D97-AF65-F5344CB8AC3E}">
        <p14:creationId xmlns:p14="http://schemas.microsoft.com/office/powerpoint/2010/main" val="25190212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7.xml"/><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youtu.be/mvkNi0rtSk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83459"/>
            <a:ext cx="7924800" cy="1470025"/>
          </a:xfrm>
        </p:spPr>
        <p:txBody>
          <a:bodyPr>
            <a:normAutofit/>
          </a:bodyPr>
          <a:lstStyle/>
          <a:p>
            <a:pPr fontAlgn="base"/>
            <a:r>
              <a:rPr lang="en-US" sz="3200" b="1" dirty="0" err="1"/>
              <a:t>OnLine</a:t>
            </a:r>
            <a:r>
              <a:rPr lang="en-US" sz="3200" b="1" dirty="0"/>
              <a:t> Analytical Processing (OLAP)</a:t>
            </a:r>
            <a:br>
              <a:rPr lang="en-US" sz="3200" b="1" dirty="0"/>
            </a:br>
            <a:r>
              <a:rPr lang="en-US" sz="3200" b="1" dirty="0"/>
              <a:t>and MDB: BI Cubes</a:t>
            </a:r>
          </a:p>
        </p:txBody>
      </p:sp>
      <p:sp>
        <p:nvSpPr>
          <p:cNvPr id="3" name="Subtitle 2"/>
          <p:cNvSpPr>
            <a:spLocks noGrp="1"/>
          </p:cNvSpPr>
          <p:nvPr>
            <p:ph type="subTitle" idx="1"/>
          </p:nvPr>
        </p:nvSpPr>
        <p:spPr>
          <a:xfrm>
            <a:off x="1573036" y="1485554"/>
            <a:ext cx="6400800" cy="636588"/>
          </a:xfrm>
        </p:spPr>
        <p:txBody>
          <a:bodyPr>
            <a:normAutofit/>
          </a:bodyPr>
          <a:lstStyle/>
          <a:p>
            <a:r>
              <a:rPr lang="en-US" sz="2400" dirty="0"/>
              <a:t>Kurt Friedrich     Spring 2020   Part 1</a:t>
            </a:r>
          </a:p>
        </p:txBody>
      </p:sp>
      <p:pic>
        <p:nvPicPr>
          <p:cNvPr id="1026" name="Picture 2" descr="See the source image">
            <a:extLst>
              <a:ext uri="{FF2B5EF4-FFF2-40B4-BE49-F238E27FC236}">
                <a16:creationId xmlns:a16="http://schemas.microsoft.com/office/drawing/2014/main" id="{1AB0A1ED-967C-4E85-8FF8-CDECEA94723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1400" y="2362200"/>
            <a:ext cx="2384072" cy="304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C57584D-FC75-47F0-8DEB-D2086111A2F4}"/>
              </a:ext>
            </a:extLst>
          </p:cNvPr>
          <p:cNvSpPr txBox="1"/>
          <p:nvPr/>
        </p:nvSpPr>
        <p:spPr>
          <a:xfrm>
            <a:off x="1305719" y="5867400"/>
            <a:ext cx="6675097" cy="369332"/>
          </a:xfrm>
          <a:prstGeom prst="rect">
            <a:avLst/>
          </a:prstGeom>
          <a:noFill/>
        </p:spPr>
        <p:txBody>
          <a:bodyPr wrap="none" rtlCol="0">
            <a:spAutoFit/>
          </a:bodyPr>
          <a:lstStyle/>
          <a:p>
            <a:r>
              <a:rPr lang="en-US" dirty="0"/>
              <a:t>Hold one tight, you are about to get a13 week BI course in 2 lectures!</a:t>
            </a:r>
          </a:p>
        </p:txBody>
      </p:sp>
    </p:spTree>
    <p:extLst>
      <p:ext uri="{BB962C8B-B14F-4D97-AF65-F5344CB8AC3E}">
        <p14:creationId xmlns:p14="http://schemas.microsoft.com/office/powerpoint/2010/main" val="1326892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fontScale="90000"/>
          </a:bodyPr>
          <a:lstStyle/>
          <a:p>
            <a:r>
              <a:rPr lang="en-US" sz="3600" dirty="0"/>
              <a:t>Multidimensional Database (MDB)</a:t>
            </a:r>
            <a:br>
              <a:rPr lang="en-US" sz="3600" dirty="0"/>
            </a:br>
            <a:endParaRPr lang="en-US" sz="3600" dirty="0"/>
          </a:p>
        </p:txBody>
      </p:sp>
      <p:sp>
        <p:nvSpPr>
          <p:cNvPr id="3" name="Content Placeholder 2"/>
          <p:cNvSpPr>
            <a:spLocks noGrp="1"/>
          </p:cNvSpPr>
          <p:nvPr>
            <p:ph idx="1"/>
          </p:nvPr>
        </p:nvSpPr>
        <p:spPr>
          <a:xfrm>
            <a:off x="457200" y="1036637"/>
            <a:ext cx="8229600" cy="5211763"/>
          </a:xfrm>
        </p:spPr>
        <p:txBody>
          <a:bodyPr>
            <a:noAutofit/>
          </a:bodyPr>
          <a:lstStyle/>
          <a:p>
            <a:pPr marL="0" indent="0">
              <a:buNone/>
            </a:pPr>
            <a:endParaRPr lang="en-US" sz="1800" dirty="0"/>
          </a:p>
          <a:p>
            <a:r>
              <a:rPr lang="en-US" sz="1800" dirty="0"/>
              <a:t>OLAP consists of 3 operations: consolidation , drill-down, and “slicing and dicing”. </a:t>
            </a:r>
          </a:p>
          <a:p>
            <a:pPr lvl="1"/>
            <a:r>
              <a:rPr lang="en-US" sz="1600" b="1" dirty="0"/>
              <a:t>Consolidation</a:t>
            </a:r>
            <a:r>
              <a:rPr lang="en-US" sz="1600" dirty="0"/>
              <a:t> involves the aggregation of data </a:t>
            </a:r>
            <a:r>
              <a:rPr lang="en-US" sz="1600" i="1" dirty="0"/>
              <a:t>that can be accumulated and computed in one or more dimensions</a:t>
            </a:r>
            <a:r>
              <a:rPr lang="en-US" sz="1600" dirty="0"/>
              <a:t>. For example, all sales offices are rolled up to the sales department to anticipate sales trends.  (The structure used is generally a “cube”.)</a:t>
            </a:r>
          </a:p>
          <a:p>
            <a:pPr lvl="2"/>
            <a:r>
              <a:rPr lang="en-US" sz="1600" dirty="0"/>
              <a:t>This step takes selected (filter) subsets of data from the DW,</a:t>
            </a:r>
          </a:p>
          <a:p>
            <a:pPr lvl="2"/>
            <a:r>
              <a:rPr lang="en-US" sz="1600" dirty="0"/>
              <a:t>And effectively does many pre-joins of some of the data</a:t>
            </a:r>
          </a:p>
          <a:p>
            <a:pPr lvl="2"/>
            <a:r>
              <a:rPr lang="en-US" sz="1600" dirty="0"/>
              <a:t>To translate a giant DW down to an optimized subset of the data targeted for some particular analysis.</a:t>
            </a:r>
          </a:p>
          <a:p>
            <a:pPr lvl="2"/>
            <a:r>
              <a:rPr lang="en-US" sz="1600" dirty="0"/>
              <a:t>Different Dept’s, and even different groups in 1 Dept would have a batch process to load up unique cubes every Sunday, or every night at midnight etc.  If you make a cube too flexible (too many dimensions) it becomes too slow.</a:t>
            </a:r>
          </a:p>
          <a:p>
            <a:pPr lvl="2"/>
            <a:endParaRPr lang="en-US" sz="1200" dirty="0"/>
          </a:p>
          <a:p>
            <a:pPr lvl="1"/>
            <a:r>
              <a:rPr lang="en-US" sz="1600" b="1" dirty="0"/>
              <a:t>Drill-down</a:t>
            </a:r>
            <a:r>
              <a:rPr lang="en-US" sz="1600" dirty="0"/>
              <a:t> is a technique that allows users to navigate through the details. For instance, users can view the sales by individual products that make up a region’s sales. </a:t>
            </a:r>
          </a:p>
          <a:p>
            <a:pPr lvl="1"/>
            <a:r>
              <a:rPr lang="en-US" sz="1600" b="1" dirty="0"/>
              <a:t>Slicing and dicing </a:t>
            </a:r>
            <a:r>
              <a:rPr lang="en-US" sz="1600" dirty="0"/>
              <a:t>is a feature whereby users can take out (slicing) a specific set of data of the OLAP cube and view (dicing) the slices from different viewpoints.</a:t>
            </a:r>
          </a:p>
        </p:txBody>
      </p:sp>
    </p:spTree>
    <p:extLst>
      <p:ext uri="{BB962C8B-B14F-4D97-AF65-F5344CB8AC3E}">
        <p14:creationId xmlns:p14="http://schemas.microsoft.com/office/powerpoint/2010/main" val="2867955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a:t>simple example</a:t>
            </a:r>
          </a:p>
        </p:txBody>
      </p:sp>
      <p:sp>
        <p:nvSpPr>
          <p:cNvPr id="3" name="Content Placeholder 2"/>
          <p:cNvSpPr>
            <a:spLocks noGrp="1"/>
          </p:cNvSpPr>
          <p:nvPr>
            <p:ph idx="1"/>
          </p:nvPr>
        </p:nvSpPr>
        <p:spPr>
          <a:xfrm>
            <a:off x="457200" y="990601"/>
            <a:ext cx="8229600" cy="1219200"/>
          </a:xfrm>
        </p:spPr>
        <p:txBody>
          <a:bodyPr>
            <a:normAutofit fontScale="92500"/>
          </a:bodyPr>
          <a:lstStyle/>
          <a:p>
            <a:r>
              <a:rPr lang="en-US" sz="2400" dirty="0"/>
              <a:t>A cube that contains a store's sales as a </a:t>
            </a:r>
            <a:r>
              <a:rPr lang="en-US" sz="2400" b="1" i="1" dirty="0"/>
              <a:t>measure (fact table)</a:t>
            </a:r>
            <a:r>
              <a:rPr lang="en-US" sz="2400" dirty="0"/>
              <a:t>, and Date/Time and Product as a </a:t>
            </a:r>
            <a:r>
              <a:rPr lang="en-US" sz="2400" b="1" i="1" dirty="0"/>
              <a:t>dimensions</a:t>
            </a:r>
            <a:r>
              <a:rPr lang="en-US" sz="2400" dirty="0"/>
              <a:t>. Each Sale has a Date/Time label, Product, etc that describes more about that sale.</a:t>
            </a:r>
          </a:p>
          <a:p>
            <a:endParaRPr lang="en-US" sz="2400" dirty="0"/>
          </a:p>
          <a:p>
            <a:pPr marL="0" indent="0">
              <a:buNone/>
            </a:pPr>
            <a:endParaRPr lang="en-US" sz="2400" dirty="0"/>
          </a:p>
          <a:p>
            <a:endParaRPr lang="en-US" sz="2400" dirty="0"/>
          </a:p>
          <a:p>
            <a:pPr marL="0" indent="0">
              <a:buNone/>
            </a:pPr>
            <a:endParaRPr lang="en-US" sz="2400" dirty="0"/>
          </a:p>
        </p:txBody>
      </p:sp>
      <p:graphicFrame>
        <p:nvGraphicFramePr>
          <p:cNvPr id="4" name="Table 3"/>
          <p:cNvGraphicFramePr>
            <a:graphicFrameLocks noGrp="1"/>
          </p:cNvGraphicFramePr>
          <p:nvPr/>
        </p:nvGraphicFramePr>
        <p:xfrm>
          <a:off x="2209801" y="2819400"/>
          <a:ext cx="4876799" cy="1483360"/>
        </p:xfrm>
        <a:graphic>
          <a:graphicData uri="http://schemas.openxmlformats.org/drawingml/2006/table">
            <a:tbl>
              <a:tblPr firstRow="1" bandRow="1">
                <a:tableStyleId>{5C22544A-7EE6-4342-B048-85BDC9FD1C3A}</a:tableStyleId>
              </a:tblPr>
              <a:tblGrid>
                <a:gridCol w="914399">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370840">
                <a:tc>
                  <a:txBody>
                    <a:bodyPr/>
                    <a:lstStyle/>
                    <a:p>
                      <a:r>
                        <a:rPr lang="en-US" dirty="0" err="1"/>
                        <a:t>sale_id</a:t>
                      </a:r>
                      <a:endParaRPr lang="en-US" dirty="0"/>
                    </a:p>
                  </a:txBody>
                  <a:tcPr/>
                </a:tc>
                <a:tc>
                  <a:txBody>
                    <a:bodyPr/>
                    <a:lstStyle/>
                    <a:p>
                      <a:r>
                        <a:rPr lang="en-US" dirty="0" err="1"/>
                        <a:t>sale_amount</a:t>
                      </a:r>
                      <a:endParaRPr lang="en-US" dirty="0"/>
                    </a:p>
                  </a:txBody>
                  <a:tcPr/>
                </a:tc>
                <a:tc>
                  <a:txBody>
                    <a:bodyPr/>
                    <a:lstStyle/>
                    <a:p>
                      <a:r>
                        <a:rPr lang="en-US" dirty="0" err="1"/>
                        <a:t>time_id</a:t>
                      </a:r>
                      <a:endParaRPr lang="en-US" dirty="0"/>
                    </a:p>
                  </a:txBody>
                  <a:tcPr/>
                </a:tc>
                <a:tc>
                  <a:txBody>
                    <a:bodyPr/>
                    <a:lstStyle/>
                    <a:p>
                      <a:r>
                        <a:rPr lang="en-US" dirty="0" err="1"/>
                        <a:t>Prod_id</a:t>
                      </a:r>
                      <a:endParaRPr lang="en-US" dirty="0"/>
                    </a:p>
                  </a:txBody>
                  <a:tcPr/>
                </a:tc>
                <a:tc>
                  <a:txBody>
                    <a:bodyPr/>
                    <a:lstStyle/>
                    <a:p>
                      <a:r>
                        <a:rPr lang="en-US" dirty="0"/>
                        <a:t>…</a:t>
                      </a:r>
                    </a:p>
                  </a:txBody>
                  <a:tcPr/>
                </a:tc>
                <a:extLst>
                  <a:ext uri="{0D108BD9-81ED-4DB2-BD59-A6C34878D82A}">
                    <a16:rowId xmlns:a16="http://schemas.microsoft.com/office/drawing/2014/main" val="10000"/>
                  </a:ext>
                </a:extLst>
              </a:tr>
              <a:tr h="370840">
                <a:tc>
                  <a:txBody>
                    <a:bodyPr/>
                    <a:lstStyle/>
                    <a:p>
                      <a:r>
                        <a:rPr lang="en-US" dirty="0"/>
                        <a:t>12134</a:t>
                      </a:r>
                    </a:p>
                  </a:txBody>
                  <a:tcPr/>
                </a:tc>
                <a:tc>
                  <a:txBody>
                    <a:bodyPr/>
                    <a:lstStyle/>
                    <a:p>
                      <a:r>
                        <a:rPr lang="en-US" dirty="0"/>
                        <a:t>208.10</a:t>
                      </a:r>
                    </a:p>
                  </a:txBody>
                  <a:tcPr/>
                </a:tc>
                <a:tc>
                  <a:txBody>
                    <a:bodyPr/>
                    <a:lstStyle/>
                    <a:p>
                      <a:r>
                        <a:rPr lang="en-US" dirty="0"/>
                        <a:t>1364</a:t>
                      </a:r>
                    </a:p>
                  </a:txBody>
                  <a:tcPr/>
                </a:tc>
                <a:tc>
                  <a:txBody>
                    <a:bodyPr/>
                    <a:lstStyle/>
                    <a:p>
                      <a:r>
                        <a:rPr lang="en-US" dirty="0"/>
                        <a:t>789</a:t>
                      </a:r>
                    </a:p>
                  </a:txBody>
                  <a:tcPr/>
                </a:tc>
                <a:tc>
                  <a:txBody>
                    <a:bodyPr/>
                    <a:lstStyle/>
                    <a:p>
                      <a:r>
                        <a:rPr lang="en-US" dirty="0"/>
                        <a:t>…</a:t>
                      </a:r>
                    </a:p>
                  </a:txBody>
                  <a:tcPr/>
                </a:tc>
                <a:extLst>
                  <a:ext uri="{0D108BD9-81ED-4DB2-BD59-A6C34878D82A}">
                    <a16:rowId xmlns:a16="http://schemas.microsoft.com/office/drawing/2014/main" val="10001"/>
                  </a:ext>
                </a:extLst>
              </a:tr>
              <a:tr h="370840">
                <a:tc>
                  <a:txBody>
                    <a:bodyPr/>
                    <a:lstStyle/>
                    <a:p>
                      <a:r>
                        <a:rPr lang="en-US" dirty="0"/>
                        <a:t>12135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600.50</a:t>
                      </a:r>
                    </a:p>
                  </a:txBody>
                  <a:tcPr/>
                </a:tc>
                <a:tc>
                  <a:txBody>
                    <a:bodyPr/>
                    <a:lstStyle/>
                    <a:p>
                      <a:r>
                        <a:rPr lang="en-US" dirty="0"/>
                        <a:t>1456</a:t>
                      </a:r>
                    </a:p>
                  </a:txBody>
                  <a:tcPr/>
                </a:tc>
                <a:tc>
                  <a:txBody>
                    <a:bodyPr/>
                    <a:lstStyle/>
                    <a:p>
                      <a:r>
                        <a:rPr lang="en-US" dirty="0"/>
                        <a:t>236</a:t>
                      </a:r>
                    </a:p>
                  </a:txBody>
                  <a:tcPr/>
                </a:tc>
                <a:tc>
                  <a:txBody>
                    <a:bodyPr/>
                    <a:lstStyle/>
                    <a:p>
                      <a:r>
                        <a:rPr lang="en-US" dirty="0"/>
                        <a:t>…</a:t>
                      </a:r>
                    </a:p>
                  </a:txBody>
                  <a:tcPr/>
                </a:tc>
                <a:extLst>
                  <a:ext uri="{0D108BD9-81ED-4DB2-BD59-A6C34878D82A}">
                    <a16:rowId xmlns:a16="http://schemas.microsoft.com/office/drawing/2014/main" val="10002"/>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39388145"/>
              </p:ext>
            </p:extLst>
          </p:nvPr>
        </p:nvGraphicFramePr>
        <p:xfrm>
          <a:off x="152401" y="4993640"/>
          <a:ext cx="3124200" cy="1483360"/>
        </p:xfrm>
        <a:graphic>
          <a:graphicData uri="http://schemas.openxmlformats.org/drawingml/2006/table">
            <a:tbl>
              <a:tblPr firstRow="1" bandRow="1">
                <a:tableStyleId>{5C22544A-7EE6-4342-B048-85BDC9FD1C3A}</a:tableStyleId>
              </a:tblPr>
              <a:tblGrid>
                <a:gridCol w="990599">
                  <a:extLst>
                    <a:ext uri="{9D8B030D-6E8A-4147-A177-3AD203B41FA5}">
                      <a16:colId xmlns:a16="http://schemas.microsoft.com/office/drawing/2014/main" val="20000"/>
                    </a:ext>
                  </a:extLst>
                </a:gridCol>
                <a:gridCol w="2133601">
                  <a:extLst>
                    <a:ext uri="{9D8B030D-6E8A-4147-A177-3AD203B41FA5}">
                      <a16:colId xmlns:a16="http://schemas.microsoft.com/office/drawing/2014/main" val="20001"/>
                    </a:ext>
                  </a:extLst>
                </a:gridCol>
              </a:tblGrid>
              <a:tr h="370840">
                <a:tc>
                  <a:txBody>
                    <a:bodyPr/>
                    <a:lstStyle/>
                    <a:p>
                      <a:r>
                        <a:rPr lang="en-US" dirty="0" err="1"/>
                        <a:t>time_id</a:t>
                      </a:r>
                      <a:endParaRPr lang="en-US" dirty="0"/>
                    </a:p>
                  </a:txBody>
                  <a:tcPr/>
                </a:tc>
                <a:tc>
                  <a:txBody>
                    <a:bodyPr/>
                    <a:lstStyle/>
                    <a:p>
                      <a:r>
                        <a:rPr lang="en-US" dirty="0"/>
                        <a:t>timestamp </a:t>
                      </a:r>
                    </a:p>
                  </a:txBody>
                  <a:tcPr/>
                </a:tc>
                <a:extLst>
                  <a:ext uri="{0D108BD9-81ED-4DB2-BD59-A6C34878D82A}">
                    <a16:rowId xmlns:a16="http://schemas.microsoft.com/office/drawing/2014/main" val="10000"/>
                  </a:ext>
                </a:extLst>
              </a:tr>
              <a:tr h="370840">
                <a:tc>
                  <a:txBody>
                    <a:bodyPr/>
                    <a:lstStyle/>
                    <a:p>
                      <a:r>
                        <a:rPr lang="en-US" dirty="0"/>
                        <a:t>1364</a:t>
                      </a:r>
                    </a:p>
                  </a:txBody>
                  <a:tcPr/>
                </a:tc>
                <a:tc>
                  <a:txBody>
                    <a:bodyPr/>
                    <a:lstStyle/>
                    <a:p>
                      <a:r>
                        <a:rPr lang="en-US" dirty="0"/>
                        <a:t>20140209 12:35:43</a:t>
                      </a:r>
                    </a:p>
                  </a:txBody>
                  <a:tcPr/>
                </a:tc>
                <a:extLst>
                  <a:ext uri="{0D108BD9-81ED-4DB2-BD59-A6C34878D82A}">
                    <a16:rowId xmlns:a16="http://schemas.microsoft.com/office/drawing/2014/main" val="10001"/>
                  </a:ext>
                </a:extLst>
              </a:tr>
              <a:tr h="370840">
                <a:tc>
                  <a:txBody>
                    <a:bodyPr/>
                    <a:lstStyle/>
                    <a:p>
                      <a:r>
                        <a:rPr lang="en-US" dirty="0"/>
                        <a:t>1365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20140902 12:37:14</a:t>
                      </a:r>
                    </a:p>
                  </a:txBody>
                  <a:tcPr/>
                </a:tc>
                <a:extLst>
                  <a:ext uri="{0D108BD9-81ED-4DB2-BD59-A6C34878D82A}">
                    <a16:rowId xmlns:a16="http://schemas.microsoft.com/office/drawing/2014/main" val="10002"/>
                  </a:ext>
                </a:extLst>
              </a:tr>
              <a:tr h="370840">
                <a:tc>
                  <a:txBody>
                    <a:bodyPr/>
                    <a:lstStyle/>
                    <a:p>
                      <a:r>
                        <a:rPr lang="en-US"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3124201" y="2362200"/>
            <a:ext cx="1812035" cy="400110"/>
          </a:xfrm>
          <a:prstGeom prst="rect">
            <a:avLst/>
          </a:prstGeom>
          <a:noFill/>
        </p:spPr>
        <p:txBody>
          <a:bodyPr wrap="none" rtlCol="0">
            <a:spAutoFit/>
          </a:bodyPr>
          <a:lstStyle/>
          <a:p>
            <a:r>
              <a:rPr lang="en-US" sz="2000" dirty="0"/>
              <a:t>Sales Fact Table</a:t>
            </a:r>
          </a:p>
        </p:txBody>
      </p:sp>
      <p:sp>
        <p:nvSpPr>
          <p:cNvPr id="7" name="TextBox 6"/>
          <p:cNvSpPr txBox="1"/>
          <p:nvPr/>
        </p:nvSpPr>
        <p:spPr>
          <a:xfrm>
            <a:off x="838200" y="4612640"/>
            <a:ext cx="1874231" cy="400110"/>
          </a:xfrm>
          <a:prstGeom prst="rect">
            <a:avLst/>
          </a:prstGeom>
          <a:noFill/>
        </p:spPr>
        <p:txBody>
          <a:bodyPr wrap="none" rtlCol="0">
            <a:spAutoFit/>
          </a:bodyPr>
          <a:lstStyle/>
          <a:p>
            <a:r>
              <a:rPr lang="en-US" sz="2000" dirty="0"/>
              <a:t>Time Dimension</a:t>
            </a:r>
          </a:p>
        </p:txBody>
      </p:sp>
      <p:graphicFrame>
        <p:nvGraphicFramePr>
          <p:cNvPr id="8" name="Table 7"/>
          <p:cNvGraphicFramePr>
            <a:graphicFrameLocks noGrp="1"/>
          </p:cNvGraphicFramePr>
          <p:nvPr/>
        </p:nvGraphicFramePr>
        <p:xfrm>
          <a:off x="3810002" y="4953000"/>
          <a:ext cx="4953001" cy="2291080"/>
        </p:xfrm>
        <a:graphic>
          <a:graphicData uri="http://schemas.openxmlformats.org/drawingml/2006/table">
            <a:tbl>
              <a:tblPr firstRow="1" bandRow="1">
                <a:tableStyleId>{5C22544A-7EE6-4342-B048-85BDC9FD1C3A}</a:tableStyleId>
              </a:tblPr>
              <a:tblGrid>
                <a:gridCol w="763184">
                  <a:extLst>
                    <a:ext uri="{9D8B030D-6E8A-4147-A177-3AD203B41FA5}">
                      <a16:colId xmlns:a16="http://schemas.microsoft.com/office/drawing/2014/main" val="20000"/>
                    </a:ext>
                  </a:extLst>
                </a:gridCol>
                <a:gridCol w="1522814">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533403">
                  <a:extLst>
                    <a:ext uri="{9D8B030D-6E8A-4147-A177-3AD203B41FA5}">
                      <a16:colId xmlns:a16="http://schemas.microsoft.com/office/drawing/2014/main" val="20004"/>
                    </a:ext>
                  </a:extLst>
                </a:gridCol>
              </a:tblGrid>
              <a:tr h="370840">
                <a:tc>
                  <a:txBody>
                    <a:bodyPr/>
                    <a:lstStyle/>
                    <a:p>
                      <a:r>
                        <a:rPr lang="en-US" dirty="0" err="1"/>
                        <a:t>Prod_id</a:t>
                      </a:r>
                      <a:endParaRPr lang="en-US" dirty="0"/>
                    </a:p>
                  </a:txBody>
                  <a:tcPr/>
                </a:tc>
                <a:tc>
                  <a:txBody>
                    <a:bodyPr/>
                    <a:lstStyle/>
                    <a:p>
                      <a:r>
                        <a:rPr lang="en-US" dirty="0"/>
                        <a:t>English </a:t>
                      </a:r>
                      <a:r>
                        <a:rPr lang="en-US" dirty="0" err="1"/>
                        <a:t>Desc</a:t>
                      </a:r>
                      <a:endParaRPr lang="en-US" dirty="0"/>
                    </a:p>
                  </a:txBody>
                  <a:tcPr/>
                </a:tc>
                <a:tc>
                  <a:txBody>
                    <a:bodyPr/>
                    <a:lstStyle/>
                    <a:p>
                      <a:r>
                        <a:rPr lang="en-US" dirty="0"/>
                        <a:t>List</a:t>
                      </a:r>
                      <a:r>
                        <a:rPr lang="en-US" baseline="0" dirty="0"/>
                        <a:t> Price</a:t>
                      </a:r>
                      <a:endParaRPr lang="en-US" dirty="0"/>
                    </a:p>
                  </a:txBody>
                  <a:tcPr/>
                </a:tc>
                <a:tc>
                  <a:txBody>
                    <a:bodyPr/>
                    <a:lstStyle/>
                    <a:p>
                      <a:r>
                        <a:rPr lang="en-US" dirty="0"/>
                        <a:t>Color</a:t>
                      </a:r>
                    </a:p>
                  </a:txBody>
                  <a:tcPr/>
                </a:tc>
                <a:tc>
                  <a:txBody>
                    <a:bodyPr/>
                    <a:lstStyle/>
                    <a:p>
                      <a:r>
                        <a:rPr lang="en-US" dirty="0"/>
                        <a:t>…</a:t>
                      </a:r>
                    </a:p>
                  </a:txBody>
                  <a:tcPr/>
                </a:tc>
                <a:extLst>
                  <a:ext uri="{0D108BD9-81ED-4DB2-BD59-A6C34878D82A}">
                    <a16:rowId xmlns:a16="http://schemas.microsoft.com/office/drawing/2014/main" val="10000"/>
                  </a:ext>
                </a:extLst>
              </a:tr>
              <a:tr h="370840">
                <a:tc>
                  <a:txBody>
                    <a:bodyPr/>
                    <a:lstStyle/>
                    <a:p>
                      <a:r>
                        <a:rPr lang="en-US" dirty="0"/>
                        <a:t>789</a:t>
                      </a:r>
                    </a:p>
                  </a:txBody>
                  <a:tcPr/>
                </a:tc>
                <a:tc>
                  <a:txBody>
                    <a:bodyPr/>
                    <a:lstStyle/>
                    <a:p>
                      <a:r>
                        <a:rPr lang="en-US" dirty="0"/>
                        <a:t>Xbox 360 Console</a:t>
                      </a:r>
                    </a:p>
                  </a:txBody>
                  <a:tcPr/>
                </a:tc>
                <a:tc>
                  <a:txBody>
                    <a:bodyPr/>
                    <a:lstStyle/>
                    <a:p>
                      <a:r>
                        <a:rPr lang="en-US" dirty="0"/>
                        <a:t>240.00</a:t>
                      </a:r>
                    </a:p>
                  </a:txBody>
                  <a:tcPr/>
                </a:tc>
                <a:tc>
                  <a:txBody>
                    <a:bodyPr/>
                    <a:lstStyle/>
                    <a:p>
                      <a:r>
                        <a:rPr lang="en-US" dirty="0"/>
                        <a:t>Black</a:t>
                      </a:r>
                    </a:p>
                  </a:txBody>
                  <a:tcPr/>
                </a:tc>
                <a:tc>
                  <a:txBody>
                    <a:bodyPr/>
                    <a:lstStyle/>
                    <a:p>
                      <a:r>
                        <a:rPr lang="en-US" dirty="0"/>
                        <a:t>…</a:t>
                      </a:r>
                    </a:p>
                  </a:txBody>
                  <a:tcPr/>
                </a:tc>
                <a:extLst>
                  <a:ext uri="{0D108BD9-81ED-4DB2-BD59-A6C34878D82A}">
                    <a16:rowId xmlns:a16="http://schemas.microsoft.com/office/drawing/2014/main" val="10001"/>
                  </a:ext>
                </a:extLst>
              </a:tr>
              <a:tr h="370840">
                <a:tc>
                  <a:txBody>
                    <a:bodyPr/>
                    <a:lstStyle/>
                    <a:p>
                      <a:r>
                        <a:rPr lang="en-US" dirty="0"/>
                        <a:t>790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Xbox 360 Controller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24.99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White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extLst>
                  <a:ext uri="{0D108BD9-81ED-4DB2-BD59-A6C34878D82A}">
                    <a16:rowId xmlns:a16="http://schemas.microsoft.com/office/drawing/2014/main" val="10002"/>
                  </a:ext>
                </a:extLst>
              </a:tr>
              <a:tr h="370840">
                <a:tc>
                  <a:txBody>
                    <a:bodyPr/>
                    <a:lstStyle/>
                    <a:p>
                      <a:r>
                        <a:rPr lang="en-US"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extLst>
                  <a:ext uri="{0D108BD9-81ED-4DB2-BD59-A6C34878D82A}">
                    <a16:rowId xmlns:a16="http://schemas.microsoft.com/office/drawing/2014/main" val="10003"/>
                  </a:ext>
                </a:extLst>
              </a:tr>
            </a:tbl>
          </a:graphicData>
        </a:graphic>
      </p:graphicFrame>
      <p:sp>
        <p:nvSpPr>
          <p:cNvPr id="9" name="TextBox 8"/>
          <p:cNvSpPr txBox="1"/>
          <p:nvPr/>
        </p:nvSpPr>
        <p:spPr>
          <a:xfrm>
            <a:off x="5714999" y="4572000"/>
            <a:ext cx="2174698" cy="400110"/>
          </a:xfrm>
          <a:prstGeom prst="rect">
            <a:avLst/>
          </a:prstGeom>
          <a:noFill/>
        </p:spPr>
        <p:txBody>
          <a:bodyPr wrap="none" rtlCol="0">
            <a:spAutoFit/>
          </a:bodyPr>
          <a:lstStyle/>
          <a:p>
            <a:r>
              <a:rPr lang="en-US" sz="2000" dirty="0"/>
              <a:t>Product Dimension</a:t>
            </a:r>
          </a:p>
        </p:txBody>
      </p:sp>
      <p:cxnSp>
        <p:nvCxnSpPr>
          <p:cNvPr id="11" name="Straight Arrow Connector 10"/>
          <p:cNvCxnSpPr/>
          <p:nvPr/>
        </p:nvCxnSpPr>
        <p:spPr>
          <a:xfrm flipH="1">
            <a:off x="4267200" y="3505200"/>
            <a:ext cx="1447800" cy="220980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838200" y="3505200"/>
            <a:ext cx="3810000" cy="198120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p:cNvCxnSpPr>
          <p:nvPr/>
        </p:nvCxnSpPr>
        <p:spPr>
          <a:xfrm flipV="1">
            <a:off x="6896100" y="3030220"/>
            <a:ext cx="1104900" cy="1778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2504387">
            <a:off x="8284385" y="157793"/>
            <a:ext cx="843757" cy="369332"/>
          </a:xfrm>
          <a:prstGeom prst="rect">
            <a:avLst/>
          </a:prstGeom>
          <a:noFill/>
        </p:spPr>
        <p:txBody>
          <a:bodyPr wrap="none" rtlCol="0">
            <a:spAutoFit/>
          </a:bodyPr>
          <a:lstStyle/>
          <a:p>
            <a:r>
              <a:rPr lang="en-US" dirty="0">
                <a:solidFill>
                  <a:srgbClr val="FF0000"/>
                </a:solidFill>
              </a:rPr>
              <a:t>Repeat</a:t>
            </a:r>
          </a:p>
        </p:txBody>
      </p:sp>
      <p:sp>
        <p:nvSpPr>
          <p:cNvPr id="10" name="TextBox 9">
            <a:extLst>
              <a:ext uri="{FF2B5EF4-FFF2-40B4-BE49-F238E27FC236}">
                <a16:creationId xmlns:a16="http://schemas.microsoft.com/office/drawing/2014/main" id="{CF0F9EC1-685F-45ED-B7EA-54F15262EBEF}"/>
              </a:ext>
            </a:extLst>
          </p:cNvPr>
          <p:cNvSpPr txBox="1"/>
          <p:nvPr/>
        </p:nvSpPr>
        <p:spPr>
          <a:xfrm>
            <a:off x="7870638" y="2782669"/>
            <a:ext cx="1257075" cy="646331"/>
          </a:xfrm>
          <a:prstGeom prst="rect">
            <a:avLst/>
          </a:prstGeom>
          <a:noFill/>
        </p:spPr>
        <p:txBody>
          <a:bodyPr wrap="none" rtlCol="0">
            <a:spAutoFit/>
          </a:bodyPr>
          <a:lstStyle/>
          <a:p>
            <a:pPr algn="ctr"/>
            <a:r>
              <a:rPr lang="en-US" dirty="0"/>
              <a:t>More</a:t>
            </a:r>
          </a:p>
          <a:p>
            <a:pPr algn="ctr"/>
            <a:r>
              <a:rPr lang="en-US" dirty="0"/>
              <a:t>dimensions</a:t>
            </a:r>
          </a:p>
        </p:txBody>
      </p:sp>
    </p:spTree>
    <p:extLst>
      <p:ext uri="{BB962C8B-B14F-4D97-AF65-F5344CB8AC3E}">
        <p14:creationId xmlns:p14="http://schemas.microsoft.com/office/powerpoint/2010/main" val="4174233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 a multi-dimension database system</a:t>
            </a:r>
          </a:p>
        </p:txBody>
      </p:sp>
      <p:pic>
        <p:nvPicPr>
          <p:cNvPr id="2050" name="Picture 2" descr="http://www.alphadevx.com/tk/pG6OlY9RWZHc-e8jODXspn53By7CJJwe2IeUOioTpJzRM7vErOaql2gJuQcsg3uTwP70l0IClneyEYSHQAtkMBH246va3516H8VRE_DqCjDMNphRIJxnPurSfHxUB6kiPTPqwk5XIoZe917TFQlIvCrTfNfC7_LhzpWQYWIoPR6z1aSzg9kYcQdm4UHWreK35NefBcJOO6sM4ASrsISp14kQT9yzqHFox2m4e9hYnNppGByATSb_wLkgR4Wb2WmPkaz2ugGCnDr1focFeo5JEk1ZySn48MwVMO6rAgtldUVHVy8xDd9ID6vaUaDte4i4R-MNHpEwIUBxxOJHvM8cUIn9c889e8YQa9sfLug8X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3048000"/>
            <a:ext cx="3810000" cy="33051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 y="1295400"/>
            <a:ext cx="4617719" cy="5078313"/>
          </a:xfrm>
          <a:prstGeom prst="rect">
            <a:avLst/>
          </a:prstGeom>
          <a:noFill/>
        </p:spPr>
        <p:txBody>
          <a:bodyPr wrap="square" rtlCol="0">
            <a:spAutoFit/>
          </a:bodyPr>
          <a:lstStyle/>
          <a:p>
            <a:r>
              <a:rPr lang="en-US" dirty="0"/>
              <a:t>the data is presented to the user in such a way as to represent a hypercube, or multi-dimensional array, where each individual data value is contained within a cell accessible by multiple indexes. Here  is a  simple example showing  exam results in a MDB. This database contains three dimensions, namely  </a:t>
            </a:r>
            <a:r>
              <a:rPr lang="en-US" b="1" dirty="0"/>
              <a:t>Result</a:t>
            </a:r>
            <a:r>
              <a:rPr lang="en-US" dirty="0"/>
              <a:t>, </a:t>
            </a:r>
            <a:r>
              <a:rPr lang="en-US" b="1" dirty="0"/>
              <a:t>Student Name</a:t>
            </a:r>
            <a:r>
              <a:rPr lang="en-US" dirty="0"/>
              <a:t> and </a:t>
            </a:r>
            <a:r>
              <a:rPr lang="en-US" b="1" dirty="0"/>
              <a:t>Exam</a:t>
            </a:r>
            <a:r>
              <a:rPr lang="en-US" dirty="0"/>
              <a:t>. </a:t>
            </a:r>
          </a:p>
          <a:p>
            <a:r>
              <a:rPr lang="en-US" dirty="0"/>
              <a:t>An individual student may have their exam results for several exams compared over a period of time, for example a four-year undergraduate course. This ability to present data in such a top level view is unique to multi-dimensional systems.</a:t>
            </a:r>
          </a:p>
          <a:p>
            <a:r>
              <a:rPr lang="en-US" dirty="0"/>
              <a:t>The measure/fact data is inside the intersections in the small cubes, having been pre-computed and loaded when the cube was built.  Cubes are read only.</a:t>
            </a:r>
          </a:p>
        </p:txBody>
      </p:sp>
      <p:sp>
        <p:nvSpPr>
          <p:cNvPr id="5" name="TextBox 4"/>
          <p:cNvSpPr txBox="1"/>
          <p:nvPr/>
        </p:nvSpPr>
        <p:spPr>
          <a:xfrm>
            <a:off x="5562600" y="1752600"/>
            <a:ext cx="2030812" cy="923330"/>
          </a:xfrm>
          <a:prstGeom prst="rect">
            <a:avLst/>
          </a:prstGeom>
          <a:noFill/>
        </p:spPr>
        <p:txBody>
          <a:bodyPr wrap="none" rtlCol="0">
            <a:spAutoFit/>
          </a:bodyPr>
          <a:lstStyle/>
          <a:p>
            <a:r>
              <a:rPr lang="en-US" dirty="0"/>
              <a:t>Fact: Results</a:t>
            </a:r>
          </a:p>
          <a:p>
            <a:r>
              <a:rPr lang="en-US" dirty="0"/>
              <a:t>Dim: Student Name</a:t>
            </a:r>
          </a:p>
          <a:p>
            <a:r>
              <a:rPr lang="en-US" dirty="0"/>
              <a:t>Dim: Exam</a:t>
            </a:r>
          </a:p>
        </p:txBody>
      </p:sp>
    </p:spTree>
    <p:extLst>
      <p:ext uri="{BB962C8B-B14F-4D97-AF65-F5344CB8AC3E}">
        <p14:creationId xmlns:p14="http://schemas.microsoft.com/office/powerpoint/2010/main" val="2625543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a:t>4 dimensional </a:t>
            </a:r>
          </a:p>
        </p:txBody>
      </p:sp>
      <p:pic>
        <p:nvPicPr>
          <p:cNvPr id="3074" name="Picture 2" descr="http://www.alphadevx.com/tk/pG6OlY9RWZHc-e8jODXspn53By7CJJwe2IeUOioTpJzRM7vErOaql2gJuQcsg3uTwP70l0IClneyEYSHQAtkME932UGs3dLXMgtczWu8T-oUxYkAUFRPVOrSfHxUB6kiPTPqwk5XIoZe917TFQlIvCrTfNfC7_LhzpWQYWIoPR6z1aSzg9kYcQdm4UHWreK35NefBcJOO6sM4ASrsISp14kQT9yzqHFox2m4e9hYnNppGByATSb_wLkgR4Wb2WmPkaz2ugGCnDr1focFeo5JEk1ZySn48MwVMO6rAgtldUVHVy8xDd9ID6vaUaDte4i4R-MNHpEwIUBxxOJHvM8cUIn9c889e8YQa9sfLug8X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962400"/>
            <a:ext cx="6019800" cy="27146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5800" y="1143000"/>
            <a:ext cx="7696199" cy="2585323"/>
          </a:xfrm>
          <a:prstGeom prst="rect">
            <a:avLst/>
          </a:prstGeom>
          <a:noFill/>
        </p:spPr>
        <p:txBody>
          <a:bodyPr wrap="square" rtlCol="0">
            <a:spAutoFit/>
          </a:bodyPr>
          <a:lstStyle/>
          <a:p>
            <a:r>
              <a:rPr lang="en-US" dirty="0"/>
              <a:t>A multi-dimensional system is not limited to three dimensions , but when we go to 4, 5, 10 dimensions, it becomes more difficult to present such structures in a pictorial view. Using the previous example; let us now add a fourth dimension called </a:t>
            </a:r>
            <a:r>
              <a:rPr lang="en-US" b="1" dirty="0"/>
              <a:t>Subject</a:t>
            </a:r>
            <a:r>
              <a:rPr lang="en-US" dirty="0"/>
              <a:t>. Let us assume our students study computer science, with subjects in </a:t>
            </a:r>
            <a:r>
              <a:rPr lang="en-US" b="1" dirty="0"/>
              <a:t>Databases</a:t>
            </a:r>
            <a:r>
              <a:rPr lang="en-US" dirty="0"/>
              <a:t>, </a:t>
            </a:r>
            <a:r>
              <a:rPr lang="en-US" b="1" dirty="0"/>
              <a:t>Programming</a:t>
            </a:r>
            <a:r>
              <a:rPr lang="en-US" dirty="0"/>
              <a:t> and </a:t>
            </a:r>
            <a:r>
              <a:rPr lang="en-US" b="1" dirty="0"/>
              <a:t>Software Engineering</a:t>
            </a:r>
            <a:r>
              <a:rPr lang="en-US" dirty="0"/>
              <a:t>. If we imagine this new dimension as being a box containing our previous three dimensions, then we would have three such boxes, namely one for each subject that our students were tested on. But this diagram doesn’t convey the independence of each of the 4 dimensions as seemed more obvious in the 3d model.</a:t>
            </a:r>
          </a:p>
        </p:txBody>
      </p:sp>
    </p:spTree>
    <p:extLst>
      <p:ext uri="{BB962C8B-B14F-4D97-AF65-F5344CB8AC3E}">
        <p14:creationId xmlns:p14="http://schemas.microsoft.com/office/powerpoint/2010/main" val="1196019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Advantages of Multi-Dimensional Databases over Relational Databases</a:t>
            </a:r>
          </a:p>
        </p:txBody>
      </p:sp>
      <p:sp>
        <p:nvSpPr>
          <p:cNvPr id="3" name="Content Placeholder 2"/>
          <p:cNvSpPr>
            <a:spLocks noGrp="1"/>
          </p:cNvSpPr>
          <p:nvPr>
            <p:ph idx="1"/>
          </p:nvPr>
        </p:nvSpPr>
        <p:spPr/>
        <p:txBody>
          <a:bodyPr>
            <a:normAutofit fontScale="62500" lnSpcReduction="20000"/>
          </a:bodyPr>
          <a:lstStyle/>
          <a:p>
            <a:r>
              <a:rPr lang="en-US" dirty="0"/>
              <a:t>Sticking with the student exam result dataset, assume that the rate of change of the data is not extremely high, and the primary use of the data is to analyze it, not so much change it.</a:t>
            </a:r>
          </a:p>
          <a:p>
            <a:r>
              <a:rPr lang="en-US" dirty="0"/>
              <a:t>If so, then there are reasons why it is more efficient to represent our dataset with a multi-dimensional array rather than a relational table. </a:t>
            </a:r>
          </a:p>
          <a:p>
            <a:pPr lvl="1"/>
            <a:r>
              <a:rPr lang="en-US" dirty="0"/>
              <a:t>All similar information is lined up in a single dimension, like </a:t>
            </a:r>
            <a:r>
              <a:rPr lang="en-US" b="1" dirty="0"/>
              <a:t>Results</a:t>
            </a:r>
            <a:r>
              <a:rPr lang="en-US" dirty="0"/>
              <a:t>, so that data can be very quickly summed up to a total or quickly compared to get an immediate idea of how student results are fairing this semester.</a:t>
            </a:r>
          </a:p>
          <a:p>
            <a:pPr lvl="1"/>
            <a:r>
              <a:rPr lang="en-US" dirty="0"/>
              <a:t>The multi-dimensional array structure represents a higher level of organization than the relational table (which we normalized, destroying the obvious relationship among the columns in several tables.)</a:t>
            </a:r>
          </a:p>
          <a:p>
            <a:pPr lvl="1"/>
            <a:r>
              <a:rPr lang="en-US" dirty="0"/>
              <a:t>The structure itself represents a more intelligent view of the data it contains, because our perspectives of this data (how we chose to think about it) are embedded directly into the structure as dimensions as the cube was constructed, as opposed to being placed into fields.  Building a Cube is akin to a very large complex query that outputs just the data we want to analyze, with some pre-accumulations done.</a:t>
            </a:r>
          </a:p>
        </p:txBody>
      </p:sp>
    </p:spTree>
    <p:extLst>
      <p:ext uri="{BB962C8B-B14F-4D97-AF65-F5344CB8AC3E}">
        <p14:creationId xmlns:p14="http://schemas.microsoft.com/office/powerpoint/2010/main" val="2445906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Example, if we design a relational table for  student results, it might look like:</a:t>
            </a:r>
          </a:p>
        </p:txBody>
      </p:sp>
      <p:graphicFrame>
        <p:nvGraphicFramePr>
          <p:cNvPr id="7" name="Content Placeholder 3"/>
          <p:cNvGraphicFramePr>
            <a:graphicFrameLocks noGrp="1"/>
          </p:cNvGraphicFramePr>
          <p:nvPr>
            <p:ph idx="1"/>
          </p:nvPr>
        </p:nvGraphicFramePr>
        <p:xfrm>
          <a:off x="838200" y="1676400"/>
          <a:ext cx="3733800" cy="3568698"/>
        </p:xfrm>
        <a:graphic>
          <a:graphicData uri="http://schemas.openxmlformats.org/drawingml/2006/table">
            <a:tbl>
              <a:tblPr/>
              <a:tblGrid>
                <a:gridCol w="1244600">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tblGrid>
              <a:tr h="312420">
                <a:tc>
                  <a:txBody>
                    <a:bodyPr/>
                    <a:lstStyle/>
                    <a:p>
                      <a:pPr algn="ctr"/>
                      <a:r>
                        <a:rPr lang="en-US" sz="1400">
                          <a:solidFill>
                            <a:srgbClr val="FFFFFF"/>
                          </a:solidFill>
                          <a:effectLst/>
                          <a:latin typeface="arial" panose="020B0604020202020204" pitchFamily="34" charset="0"/>
                        </a:rPr>
                        <a:t>Student Name</a:t>
                      </a:r>
                    </a:p>
                  </a:txBody>
                  <a:tcPr marL="33867" marR="33867" marT="16933" marB="16933"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575656"/>
                    </a:solidFill>
                  </a:tcPr>
                </a:tc>
                <a:tc>
                  <a:txBody>
                    <a:bodyPr/>
                    <a:lstStyle/>
                    <a:p>
                      <a:pPr algn="ctr"/>
                      <a:r>
                        <a:rPr lang="en-US" sz="1400" dirty="0">
                          <a:solidFill>
                            <a:srgbClr val="FFFFFF"/>
                          </a:solidFill>
                          <a:effectLst/>
                          <a:latin typeface="arial" panose="020B0604020202020204" pitchFamily="34" charset="0"/>
                        </a:rPr>
                        <a:t>Exam</a:t>
                      </a:r>
                    </a:p>
                  </a:txBody>
                  <a:tcPr marL="33867" marR="33867" marT="16933" marB="16933"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575656"/>
                    </a:solidFill>
                  </a:tcPr>
                </a:tc>
                <a:tc>
                  <a:txBody>
                    <a:bodyPr/>
                    <a:lstStyle/>
                    <a:p>
                      <a:pPr algn="ctr"/>
                      <a:r>
                        <a:rPr lang="en-US" sz="1400">
                          <a:solidFill>
                            <a:srgbClr val="FFFFFF"/>
                          </a:solidFill>
                          <a:effectLst/>
                          <a:latin typeface="arial" panose="020B0604020202020204" pitchFamily="34" charset="0"/>
                        </a:rPr>
                        <a:t>Result</a:t>
                      </a:r>
                    </a:p>
                  </a:txBody>
                  <a:tcPr marL="33867" marR="33867" marT="16933" marB="16933"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575656"/>
                    </a:solidFill>
                  </a:tcPr>
                </a:tc>
                <a:extLst>
                  <a:ext uri="{0D108BD9-81ED-4DB2-BD59-A6C34878D82A}">
                    <a16:rowId xmlns:a16="http://schemas.microsoft.com/office/drawing/2014/main" val="10000"/>
                  </a:ext>
                </a:extLst>
              </a:tr>
              <a:tr h="312420">
                <a:tc>
                  <a:txBody>
                    <a:bodyPr/>
                    <a:lstStyle/>
                    <a:p>
                      <a:r>
                        <a:rPr lang="en-US" sz="1400">
                          <a:effectLst/>
                        </a:rPr>
                        <a:t>John Collins</a:t>
                      </a:r>
                    </a:p>
                  </a:txBody>
                  <a:tcPr marL="33867" marR="33867" marT="16933" marB="16933"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r>
                        <a:rPr lang="en-US" sz="1400">
                          <a:effectLst/>
                        </a:rPr>
                        <a:t>Databases</a:t>
                      </a:r>
                    </a:p>
                  </a:txBody>
                  <a:tcPr marL="33867" marR="33867" marT="16933" marB="16933"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r>
                        <a:rPr lang="en-US" sz="1400">
                          <a:effectLst/>
                        </a:rPr>
                        <a:t>70</a:t>
                      </a:r>
                    </a:p>
                  </a:txBody>
                  <a:tcPr marL="33867" marR="33867" marT="16933" marB="16933"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extLst>
                  <a:ext uri="{0D108BD9-81ED-4DB2-BD59-A6C34878D82A}">
                    <a16:rowId xmlns:a16="http://schemas.microsoft.com/office/drawing/2014/main" val="10001"/>
                  </a:ext>
                </a:extLst>
              </a:tr>
              <a:tr h="312420">
                <a:tc>
                  <a:txBody>
                    <a:bodyPr/>
                    <a:lstStyle/>
                    <a:p>
                      <a:r>
                        <a:rPr lang="en-US" sz="1400">
                          <a:effectLst/>
                        </a:rPr>
                        <a:t>John Collins</a:t>
                      </a:r>
                    </a:p>
                  </a:txBody>
                  <a:tcPr marL="33867" marR="33867" marT="16933" marB="16933"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r>
                        <a:rPr lang="en-US" sz="1400">
                          <a:effectLst/>
                        </a:rPr>
                        <a:t>Programming</a:t>
                      </a:r>
                    </a:p>
                  </a:txBody>
                  <a:tcPr marL="33867" marR="33867" marT="16933" marB="16933"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r>
                        <a:rPr lang="en-US" sz="1400">
                          <a:effectLst/>
                        </a:rPr>
                        <a:t>72</a:t>
                      </a:r>
                    </a:p>
                  </a:txBody>
                  <a:tcPr marL="33867" marR="33867" marT="16933" marB="16933"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extLst>
                  <a:ext uri="{0D108BD9-81ED-4DB2-BD59-A6C34878D82A}">
                    <a16:rowId xmlns:a16="http://schemas.microsoft.com/office/drawing/2014/main" val="10002"/>
                  </a:ext>
                </a:extLst>
              </a:tr>
              <a:tr h="312420">
                <a:tc>
                  <a:txBody>
                    <a:bodyPr/>
                    <a:lstStyle/>
                    <a:p>
                      <a:r>
                        <a:rPr lang="en-US" sz="1400">
                          <a:effectLst/>
                        </a:rPr>
                        <a:t>John Collins</a:t>
                      </a:r>
                    </a:p>
                  </a:txBody>
                  <a:tcPr marL="33867" marR="33867" marT="16933" marB="16933"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r>
                        <a:rPr lang="en-US" sz="1400">
                          <a:effectLst/>
                        </a:rPr>
                        <a:t>Operating Systems</a:t>
                      </a:r>
                    </a:p>
                  </a:txBody>
                  <a:tcPr marL="33867" marR="33867" marT="16933" marB="16933"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r>
                        <a:rPr lang="en-US" sz="1400">
                          <a:effectLst/>
                        </a:rPr>
                        <a:t>60</a:t>
                      </a:r>
                    </a:p>
                  </a:txBody>
                  <a:tcPr marL="33867" marR="33867" marT="16933" marB="16933"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extLst>
                  <a:ext uri="{0D108BD9-81ED-4DB2-BD59-A6C34878D82A}">
                    <a16:rowId xmlns:a16="http://schemas.microsoft.com/office/drawing/2014/main" val="10003"/>
                  </a:ext>
                </a:extLst>
              </a:tr>
              <a:tr h="312420">
                <a:tc>
                  <a:txBody>
                    <a:bodyPr/>
                    <a:lstStyle/>
                    <a:p>
                      <a:r>
                        <a:rPr lang="en-US" sz="1400">
                          <a:effectLst/>
                        </a:rPr>
                        <a:t>Larry Wall</a:t>
                      </a:r>
                    </a:p>
                  </a:txBody>
                  <a:tcPr marL="33867" marR="33867" marT="16933" marB="16933"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r>
                        <a:rPr lang="en-US" sz="1400">
                          <a:effectLst/>
                        </a:rPr>
                        <a:t>Databases</a:t>
                      </a:r>
                    </a:p>
                  </a:txBody>
                  <a:tcPr marL="33867" marR="33867" marT="16933" marB="16933"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r>
                        <a:rPr lang="en-US" sz="1400">
                          <a:effectLst/>
                        </a:rPr>
                        <a:t>80</a:t>
                      </a:r>
                    </a:p>
                  </a:txBody>
                  <a:tcPr marL="33867" marR="33867" marT="16933" marB="16933"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extLst>
                  <a:ext uri="{0D108BD9-81ED-4DB2-BD59-A6C34878D82A}">
                    <a16:rowId xmlns:a16="http://schemas.microsoft.com/office/drawing/2014/main" val="10004"/>
                  </a:ext>
                </a:extLst>
              </a:tr>
              <a:tr h="312420">
                <a:tc>
                  <a:txBody>
                    <a:bodyPr/>
                    <a:lstStyle/>
                    <a:p>
                      <a:r>
                        <a:rPr lang="en-US" sz="1400">
                          <a:effectLst/>
                        </a:rPr>
                        <a:t>Larry Wall</a:t>
                      </a:r>
                    </a:p>
                  </a:txBody>
                  <a:tcPr marL="33867" marR="33867" marT="16933" marB="16933"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r>
                        <a:rPr lang="en-US" sz="1400">
                          <a:effectLst/>
                        </a:rPr>
                        <a:t>Programming</a:t>
                      </a:r>
                    </a:p>
                  </a:txBody>
                  <a:tcPr marL="33867" marR="33867" marT="16933" marB="16933"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r>
                        <a:rPr lang="en-US" sz="1400">
                          <a:effectLst/>
                        </a:rPr>
                        <a:t>99</a:t>
                      </a:r>
                    </a:p>
                  </a:txBody>
                  <a:tcPr marL="33867" marR="33867" marT="16933" marB="16933"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extLst>
                  <a:ext uri="{0D108BD9-81ED-4DB2-BD59-A6C34878D82A}">
                    <a16:rowId xmlns:a16="http://schemas.microsoft.com/office/drawing/2014/main" val="10005"/>
                  </a:ext>
                </a:extLst>
              </a:tr>
              <a:tr h="312420">
                <a:tc>
                  <a:txBody>
                    <a:bodyPr/>
                    <a:lstStyle/>
                    <a:p>
                      <a:r>
                        <a:rPr lang="en-US" sz="1400">
                          <a:effectLst/>
                        </a:rPr>
                        <a:t>Larry Wall</a:t>
                      </a:r>
                    </a:p>
                  </a:txBody>
                  <a:tcPr marL="33867" marR="33867" marT="16933" marB="16933"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r>
                        <a:rPr lang="en-US" sz="1400">
                          <a:effectLst/>
                        </a:rPr>
                        <a:t>Operating Systems</a:t>
                      </a:r>
                    </a:p>
                  </a:txBody>
                  <a:tcPr marL="33867" marR="33867" marT="16933" marB="16933"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r>
                        <a:rPr lang="en-US" sz="1400">
                          <a:effectLst/>
                        </a:rPr>
                        <a:t>70</a:t>
                      </a:r>
                    </a:p>
                  </a:txBody>
                  <a:tcPr marL="33867" marR="33867" marT="16933" marB="16933"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extLst>
                  <a:ext uri="{0D108BD9-81ED-4DB2-BD59-A6C34878D82A}">
                    <a16:rowId xmlns:a16="http://schemas.microsoft.com/office/drawing/2014/main" val="10006"/>
                  </a:ext>
                </a:extLst>
              </a:tr>
              <a:tr h="312420">
                <a:tc>
                  <a:txBody>
                    <a:bodyPr/>
                    <a:lstStyle/>
                    <a:p>
                      <a:r>
                        <a:rPr lang="en-US" sz="1400">
                          <a:effectLst/>
                        </a:rPr>
                        <a:t>Linus Torvalds</a:t>
                      </a:r>
                    </a:p>
                  </a:txBody>
                  <a:tcPr marL="33867" marR="33867" marT="16933" marB="16933"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r>
                        <a:rPr lang="en-US" sz="1400">
                          <a:effectLst/>
                        </a:rPr>
                        <a:t>Databases</a:t>
                      </a:r>
                    </a:p>
                  </a:txBody>
                  <a:tcPr marL="33867" marR="33867" marT="16933" marB="16933"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r>
                        <a:rPr lang="en-US" sz="1400">
                          <a:effectLst/>
                        </a:rPr>
                        <a:t>80</a:t>
                      </a:r>
                    </a:p>
                  </a:txBody>
                  <a:tcPr marL="33867" marR="33867" marT="16933" marB="16933"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extLst>
                  <a:ext uri="{0D108BD9-81ED-4DB2-BD59-A6C34878D82A}">
                    <a16:rowId xmlns:a16="http://schemas.microsoft.com/office/drawing/2014/main" val="10007"/>
                  </a:ext>
                </a:extLst>
              </a:tr>
              <a:tr h="312420">
                <a:tc>
                  <a:txBody>
                    <a:bodyPr/>
                    <a:lstStyle/>
                    <a:p>
                      <a:r>
                        <a:rPr lang="en-US" sz="1400">
                          <a:effectLst/>
                        </a:rPr>
                        <a:t>Linus Torvalds</a:t>
                      </a:r>
                    </a:p>
                  </a:txBody>
                  <a:tcPr marL="33867" marR="33867" marT="16933" marB="16933"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r>
                        <a:rPr lang="en-US" sz="1400">
                          <a:effectLst/>
                        </a:rPr>
                        <a:t>Programming</a:t>
                      </a:r>
                    </a:p>
                  </a:txBody>
                  <a:tcPr marL="33867" marR="33867" marT="16933" marB="16933"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r>
                        <a:rPr lang="en-US" sz="1400">
                          <a:effectLst/>
                        </a:rPr>
                        <a:t>90</a:t>
                      </a:r>
                    </a:p>
                  </a:txBody>
                  <a:tcPr marL="33867" marR="33867" marT="16933" marB="16933"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extLst>
                  <a:ext uri="{0D108BD9-81ED-4DB2-BD59-A6C34878D82A}">
                    <a16:rowId xmlns:a16="http://schemas.microsoft.com/office/drawing/2014/main" val="10008"/>
                  </a:ext>
                </a:extLst>
              </a:tr>
              <a:tr h="312420">
                <a:tc>
                  <a:txBody>
                    <a:bodyPr/>
                    <a:lstStyle/>
                    <a:p>
                      <a:r>
                        <a:rPr lang="en-US" sz="1400">
                          <a:effectLst/>
                        </a:rPr>
                        <a:t>Linus Torvalds</a:t>
                      </a:r>
                    </a:p>
                  </a:txBody>
                  <a:tcPr marL="33867" marR="33867" marT="16933" marB="16933"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r>
                        <a:rPr lang="en-US" sz="1400">
                          <a:effectLst/>
                        </a:rPr>
                        <a:t>Operating Systems</a:t>
                      </a:r>
                    </a:p>
                  </a:txBody>
                  <a:tcPr marL="33867" marR="33867" marT="16933" marB="16933"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r>
                        <a:rPr lang="en-US" sz="1400" dirty="0">
                          <a:effectLst/>
                        </a:rPr>
                        <a:t>99</a:t>
                      </a:r>
                    </a:p>
                  </a:txBody>
                  <a:tcPr marL="33867" marR="33867" marT="16933" marB="16933"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extLst>
                  <a:ext uri="{0D108BD9-81ED-4DB2-BD59-A6C34878D82A}">
                    <a16:rowId xmlns:a16="http://schemas.microsoft.com/office/drawing/2014/main" val="10009"/>
                  </a:ext>
                </a:extLst>
              </a:tr>
            </a:tbl>
          </a:graphicData>
        </a:graphic>
      </p:graphicFrame>
      <p:sp>
        <p:nvSpPr>
          <p:cNvPr id="8" name="TextBox 7"/>
          <p:cNvSpPr txBox="1"/>
          <p:nvPr/>
        </p:nvSpPr>
        <p:spPr>
          <a:xfrm>
            <a:off x="4953000" y="1752600"/>
            <a:ext cx="3657600" cy="3139321"/>
          </a:xfrm>
          <a:prstGeom prst="rect">
            <a:avLst/>
          </a:prstGeom>
          <a:noFill/>
        </p:spPr>
        <p:txBody>
          <a:bodyPr wrap="square" rtlCol="0">
            <a:spAutoFit/>
          </a:bodyPr>
          <a:lstStyle/>
          <a:p>
            <a:r>
              <a:rPr lang="en-US" dirty="0"/>
              <a:t>The structure of this relationship table tells us nothing of the nature of the contents of these fields, only that there are three fields </a:t>
            </a:r>
            <a:r>
              <a:rPr lang="en-US" b="1" dirty="0"/>
              <a:t>Student Name</a:t>
            </a:r>
            <a:r>
              <a:rPr lang="en-US" dirty="0"/>
              <a:t>, </a:t>
            </a:r>
            <a:r>
              <a:rPr lang="en-US" b="1" dirty="0"/>
              <a:t>Exam</a:t>
            </a:r>
            <a:r>
              <a:rPr lang="en-US" dirty="0"/>
              <a:t> and </a:t>
            </a:r>
            <a:r>
              <a:rPr lang="en-US" b="1" dirty="0"/>
              <a:t>Result</a:t>
            </a:r>
            <a:r>
              <a:rPr lang="en-US" dirty="0"/>
              <a:t>, and there are nine records.</a:t>
            </a:r>
          </a:p>
          <a:p>
            <a:endParaRPr lang="en-US" dirty="0"/>
          </a:p>
          <a:p>
            <a:r>
              <a:rPr lang="en-US" dirty="0"/>
              <a:t>In fact, this table would likely be the result of a join across 3 tables, making the relationships even more obscure.</a:t>
            </a:r>
          </a:p>
        </p:txBody>
      </p:sp>
    </p:spTree>
    <p:extLst>
      <p:ext uri="{BB962C8B-B14F-4D97-AF65-F5344CB8AC3E}">
        <p14:creationId xmlns:p14="http://schemas.microsoft.com/office/powerpoint/2010/main" val="1028559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92162"/>
          </a:xfrm>
        </p:spPr>
        <p:txBody>
          <a:bodyPr>
            <a:noAutofit/>
          </a:bodyPr>
          <a:lstStyle/>
          <a:p>
            <a:r>
              <a:rPr lang="en-US" sz="2000" dirty="0"/>
              <a:t>If we were to present a three-dimensional view of this data, while adding a third dimension called </a:t>
            </a:r>
            <a:r>
              <a:rPr lang="en-US" sz="2000" b="1" dirty="0"/>
              <a:t>Semester</a:t>
            </a:r>
            <a:r>
              <a:rPr lang="en-US" sz="2000" dirty="0"/>
              <a:t>, </a:t>
            </a:r>
          </a:p>
        </p:txBody>
      </p:sp>
      <p:pic>
        <p:nvPicPr>
          <p:cNvPr id="5122" name="Picture 2" descr="http://www.alphadevx.com/tk/pG6OlY9RWZHc-e8jODXspn53By7CJJwe2IeUOioTpJzRM7vErOaql2gJuQcsg3uTwP70l0IClneyEYSHQAtkMFhHWGbn72f-7z948sbwq3MOzQxk4YhXmOrSfHxUB6kiPTPqwk5XIoZe917TFQlIvCrTfNfC7_LhzpWQYWIoPR6z1aSzg9kYcQdm4UHWreK35NefBcJOO6sM4ASrsISp14kQT9yzqHFox2m4e9hYnNppGByATSb_wLkgR4Wb2WmPkaz2ugGCnDr1focFeo5JEk1ZySn48MwVMO6rAgtldUVHVy8xDd9ID6vaUaDte4i4R-MNHpEwIUBxxOJHvM8cUIn9c889e8YQa9sfLug8X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2590800"/>
            <a:ext cx="4676775" cy="4029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1000" y="990600"/>
            <a:ext cx="7772400" cy="1815882"/>
          </a:xfrm>
          <a:prstGeom prst="rect">
            <a:avLst/>
          </a:prstGeom>
          <a:noFill/>
        </p:spPr>
        <p:txBody>
          <a:bodyPr wrap="square" rtlCol="0">
            <a:spAutoFit/>
          </a:bodyPr>
          <a:lstStyle/>
          <a:p>
            <a:r>
              <a:rPr lang="en-US" sz="1600" dirty="0"/>
              <a:t>There is no need to have </a:t>
            </a:r>
            <a:r>
              <a:rPr lang="en-US" sz="1600" b="1" dirty="0"/>
              <a:t>Result</a:t>
            </a:r>
            <a:r>
              <a:rPr lang="en-US" sz="1600" dirty="0"/>
              <a:t> as a dimension, the exam results are contained within the cells (small cubes) of the database structure. </a:t>
            </a:r>
          </a:p>
          <a:p>
            <a:r>
              <a:rPr lang="en-US" sz="1600" dirty="0"/>
              <a:t>Another advantage is the removal of the duplication in the relational table, where each student name was repeated three times for each exam that they participated in. In the multi-dimensional view, the </a:t>
            </a:r>
            <a:r>
              <a:rPr lang="en-US" sz="1600" b="1" dirty="0"/>
              <a:t>Student Name</a:t>
            </a:r>
            <a:r>
              <a:rPr lang="en-US" sz="1600" dirty="0"/>
              <a:t> and the </a:t>
            </a:r>
            <a:r>
              <a:rPr lang="en-US" sz="1600" b="1" dirty="0"/>
              <a:t>Exam</a:t>
            </a:r>
            <a:r>
              <a:rPr lang="en-US" sz="1600" dirty="0"/>
              <a:t> become dimensions, or in effect indexes into that data, so having duplicates does not make any sense.</a:t>
            </a:r>
          </a:p>
          <a:p>
            <a:endParaRPr lang="en-US" sz="1600" dirty="0"/>
          </a:p>
        </p:txBody>
      </p:sp>
      <p:sp>
        <p:nvSpPr>
          <p:cNvPr id="5" name="TextBox 4"/>
          <p:cNvSpPr txBox="1"/>
          <p:nvPr/>
        </p:nvSpPr>
        <p:spPr>
          <a:xfrm>
            <a:off x="304800" y="2743200"/>
            <a:ext cx="3505199" cy="3539430"/>
          </a:xfrm>
          <a:prstGeom prst="rect">
            <a:avLst/>
          </a:prstGeom>
          <a:noFill/>
        </p:spPr>
        <p:txBody>
          <a:bodyPr wrap="square" rtlCol="0">
            <a:spAutoFit/>
          </a:bodyPr>
          <a:lstStyle/>
          <a:p>
            <a:r>
              <a:rPr lang="en-US" sz="1600" dirty="0"/>
              <a:t>Notice all related information lines up in this 3d view,</a:t>
            </a:r>
          </a:p>
          <a:p>
            <a:r>
              <a:rPr lang="en-US" sz="1600" dirty="0"/>
              <a:t>- Programming results for John Collins over all 3 semesters lines up along the </a:t>
            </a:r>
            <a:r>
              <a:rPr lang="en-US" sz="1600" b="1" dirty="0">
                <a:solidFill>
                  <a:schemeClr val="accent1">
                    <a:lumMod val="75000"/>
                  </a:schemeClr>
                </a:solidFill>
              </a:rPr>
              <a:t>z-axis</a:t>
            </a:r>
            <a:r>
              <a:rPr lang="en-US" sz="1600" b="1" dirty="0"/>
              <a:t> </a:t>
            </a:r>
          </a:p>
          <a:p>
            <a:r>
              <a:rPr lang="en-US" sz="1600" dirty="0"/>
              <a:t>- Exam results for Linus Torvalds in all subjects lines up on the </a:t>
            </a:r>
            <a:r>
              <a:rPr lang="en-US" sz="1600" b="1" dirty="0">
                <a:solidFill>
                  <a:schemeClr val="accent6">
                    <a:lumMod val="75000"/>
                  </a:schemeClr>
                </a:solidFill>
              </a:rPr>
              <a:t>x-axis</a:t>
            </a:r>
            <a:r>
              <a:rPr lang="en-US" sz="1600" b="1" dirty="0"/>
              <a:t>  </a:t>
            </a:r>
          </a:p>
          <a:p>
            <a:r>
              <a:rPr lang="en-US" sz="1600" dirty="0"/>
              <a:t>- Databases results for all students line up on the </a:t>
            </a:r>
            <a:r>
              <a:rPr lang="en-US" sz="1600" b="1" dirty="0">
                <a:solidFill>
                  <a:schemeClr val="accent3">
                    <a:lumMod val="75000"/>
                  </a:schemeClr>
                </a:solidFill>
              </a:rPr>
              <a:t>y-axis</a:t>
            </a:r>
          </a:p>
          <a:p>
            <a:endParaRPr lang="en-US" sz="1600" dirty="0"/>
          </a:p>
          <a:p>
            <a:r>
              <a:rPr lang="en-US" sz="1600" dirty="0"/>
              <a:t>If using Relational tables, such views of specific data would require writing complex SQL queries.</a:t>
            </a:r>
          </a:p>
          <a:p>
            <a:endParaRPr lang="en-US" sz="1600" dirty="0"/>
          </a:p>
        </p:txBody>
      </p:sp>
      <p:sp>
        <p:nvSpPr>
          <p:cNvPr id="7" name="Freeform 6"/>
          <p:cNvSpPr/>
          <p:nvPr/>
        </p:nvSpPr>
        <p:spPr>
          <a:xfrm>
            <a:off x="4485561" y="3971925"/>
            <a:ext cx="2496264" cy="742950"/>
          </a:xfrm>
          <a:custGeom>
            <a:avLst/>
            <a:gdLst>
              <a:gd name="connsiteX0" fmla="*/ 2381964 w 2496264"/>
              <a:gd name="connsiteY0" fmla="*/ 0 h 742950"/>
              <a:gd name="connsiteX1" fmla="*/ 2334339 w 2496264"/>
              <a:gd name="connsiteY1" fmla="*/ 28575 h 742950"/>
              <a:gd name="connsiteX2" fmla="*/ 2305764 w 2496264"/>
              <a:gd name="connsiteY2" fmla="*/ 47625 h 742950"/>
              <a:gd name="connsiteX3" fmla="*/ 2286714 w 2496264"/>
              <a:gd name="connsiteY3" fmla="*/ 76200 h 742950"/>
              <a:gd name="connsiteX4" fmla="*/ 2229564 w 2496264"/>
              <a:gd name="connsiteY4" fmla="*/ 95250 h 742950"/>
              <a:gd name="connsiteX5" fmla="*/ 2172414 w 2496264"/>
              <a:gd name="connsiteY5" fmla="*/ 123825 h 742950"/>
              <a:gd name="connsiteX6" fmla="*/ 2115264 w 2496264"/>
              <a:gd name="connsiteY6" fmla="*/ 152400 h 742950"/>
              <a:gd name="connsiteX7" fmla="*/ 1248489 w 2496264"/>
              <a:gd name="connsiteY7" fmla="*/ 152400 h 742950"/>
              <a:gd name="connsiteX8" fmla="*/ 1191339 w 2496264"/>
              <a:gd name="connsiteY8" fmla="*/ 161925 h 742950"/>
              <a:gd name="connsiteX9" fmla="*/ 1124664 w 2496264"/>
              <a:gd name="connsiteY9" fmla="*/ 171450 h 742950"/>
              <a:gd name="connsiteX10" fmla="*/ 848439 w 2496264"/>
              <a:gd name="connsiteY10" fmla="*/ 180975 h 742950"/>
              <a:gd name="connsiteX11" fmla="*/ 667464 w 2496264"/>
              <a:gd name="connsiteY11" fmla="*/ 190500 h 742950"/>
              <a:gd name="connsiteX12" fmla="*/ 419814 w 2496264"/>
              <a:gd name="connsiteY12" fmla="*/ 200025 h 742950"/>
              <a:gd name="connsiteX13" fmla="*/ 238839 w 2496264"/>
              <a:gd name="connsiteY13" fmla="*/ 219075 h 742950"/>
              <a:gd name="connsiteX14" fmla="*/ 210264 w 2496264"/>
              <a:gd name="connsiteY14" fmla="*/ 228600 h 742950"/>
              <a:gd name="connsiteX15" fmla="*/ 134064 w 2496264"/>
              <a:gd name="connsiteY15" fmla="*/ 238125 h 742950"/>
              <a:gd name="connsiteX16" fmla="*/ 38814 w 2496264"/>
              <a:gd name="connsiteY16" fmla="*/ 266700 h 742950"/>
              <a:gd name="connsiteX17" fmla="*/ 19764 w 2496264"/>
              <a:gd name="connsiteY17" fmla="*/ 304800 h 742950"/>
              <a:gd name="connsiteX18" fmla="*/ 714 w 2496264"/>
              <a:gd name="connsiteY18" fmla="*/ 333375 h 742950"/>
              <a:gd name="connsiteX19" fmla="*/ 29289 w 2496264"/>
              <a:gd name="connsiteY19" fmla="*/ 428625 h 742950"/>
              <a:gd name="connsiteX20" fmla="*/ 57864 w 2496264"/>
              <a:gd name="connsiteY20" fmla="*/ 447675 h 742950"/>
              <a:gd name="connsiteX21" fmla="*/ 86439 w 2496264"/>
              <a:gd name="connsiteY21" fmla="*/ 457200 h 742950"/>
              <a:gd name="connsiteX22" fmla="*/ 115014 w 2496264"/>
              <a:gd name="connsiteY22" fmla="*/ 476250 h 742950"/>
              <a:gd name="connsiteX23" fmla="*/ 162639 w 2496264"/>
              <a:gd name="connsiteY23" fmla="*/ 485775 h 742950"/>
              <a:gd name="connsiteX24" fmla="*/ 191214 w 2496264"/>
              <a:gd name="connsiteY24" fmla="*/ 495300 h 742950"/>
              <a:gd name="connsiteX25" fmla="*/ 334089 w 2496264"/>
              <a:gd name="connsiteY25" fmla="*/ 514350 h 742950"/>
              <a:gd name="connsiteX26" fmla="*/ 467439 w 2496264"/>
              <a:gd name="connsiteY26" fmla="*/ 504825 h 742950"/>
              <a:gd name="connsiteX27" fmla="*/ 496014 w 2496264"/>
              <a:gd name="connsiteY27" fmla="*/ 495300 h 742950"/>
              <a:gd name="connsiteX28" fmla="*/ 572214 w 2496264"/>
              <a:gd name="connsiteY28" fmla="*/ 476250 h 742950"/>
              <a:gd name="connsiteX29" fmla="*/ 667464 w 2496264"/>
              <a:gd name="connsiteY29" fmla="*/ 447675 h 742950"/>
              <a:gd name="connsiteX30" fmla="*/ 848439 w 2496264"/>
              <a:gd name="connsiteY30" fmla="*/ 457200 h 742950"/>
              <a:gd name="connsiteX31" fmla="*/ 886539 w 2496264"/>
              <a:gd name="connsiteY31" fmla="*/ 514350 h 742950"/>
              <a:gd name="connsiteX32" fmla="*/ 905589 w 2496264"/>
              <a:gd name="connsiteY32" fmla="*/ 600075 h 742950"/>
              <a:gd name="connsiteX33" fmla="*/ 915114 w 2496264"/>
              <a:gd name="connsiteY33" fmla="*/ 628650 h 742950"/>
              <a:gd name="connsiteX34" fmla="*/ 924639 w 2496264"/>
              <a:gd name="connsiteY34" fmla="*/ 666750 h 742950"/>
              <a:gd name="connsiteX35" fmla="*/ 981789 w 2496264"/>
              <a:gd name="connsiteY35" fmla="*/ 704850 h 742950"/>
              <a:gd name="connsiteX36" fmla="*/ 1010364 w 2496264"/>
              <a:gd name="connsiteY36" fmla="*/ 723900 h 742950"/>
              <a:gd name="connsiteX37" fmla="*/ 1077039 w 2496264"/>
              <a:gd name="connsiteY37" fmla="*/ 742950 h 742950"/>
              <a:gd name="connsiteX38" fmla="*/ 1238964 w 2496264"/>
              <a:gd name="connsiteY38" fmla="*/ 733425 h 742950"/>
              <a:gd name="connsiteX39" fmla="*/ 1324689 w 2496264"/>
              <a:gd name="connsiteY39" fmla="*/ 714375 h 742950"/>
              <a:gd name="connsiteX40" fmla="*/ 1381839 w 2496264"/>
              <a:gd name="connsiteY40" fmla="*/ 704850 h 742950"/>
              <a:gd name="connsiteX41" fmla="*/ 1429464 w 2496264"/>
              <a:gd name="connsiteY41" fmla="*/ 695325 h 742950"/>
              <a:gd name="connsiteX42" fmla="*/ 2220039 w 2496264"/>
              <a:gd name="connsiteY42" fmla="*/ 676275 h 742950"/>
              <a:gd name="connsiteX43" fmla="*/ 2248614 w 2496264"/>
              <a:gd name="connsiteY43" fmla="*/ 666750 h 742950"/>
              <a:gd name="connsiteX44" fmla="*/ 2372439 w 2496264"/>
              <a:gd name="connsiteY44" fmla="*/ 647700 h 742950"/>
              <a:gd name="connsiteX45" fmla="*/ 2429589 w 2496264"/>
              <a:gd name="connsiteY45" fmla="*/ 628650 h 742950"/>
              <a:gd name="connsiteX46" fmla="*/ 2486739 w 2496264"/>
              <a:gd name="connsiteY46" fmla="*/ 590550 h 742950"/>
              <a:gd name="connsiteX47" fmla="*/ 2496264 w 2496264"/>
              <a:gd name="connsiteY47" fmla="*/ 561975 h 742950"/>
              <a:gd name="connsiteX48" fmla="*/ 2467689 w 2496264"/>
              <a:gd name="connsiteY48" fmla="*/ 428625 h 742950"/>
              <a:gd name="connsiteX49" fmla="*/ 2448639 w 2496264"/>
              <a:gd name="connsiteY49" fmla="*/ 333375 h 742950"/>
              <a:gd name="connsiteX50" fmla="*/ 2439114 w 2496264"/>
              <a:gd name="connsiteY50" fmla="*/ 171450 h 742950"/>
              <a:gd name="connsiteX51" fmla="*/ 2420064 w 2496264"/>
              <a:gd name="connsiteY51" fmla="*/ 114300 h 742950"/>
              <a:gd name="connsiteX52" fmla="*/ 2401014 w 2496264"/>
              <a:gd name="connsiteY52" fmla="*/ 47625 h 742950"/>
              <a:gd name="connsiteX53" fmla="*/ 2372439 w 2496264"/>
              <a:gd name="connsiteY53" fmla="*/ 38100 h 742950"/>
              <a:gd name="connsiteX54" fmla="*/ 2305764 w 2496264"/>
              <a:gd name="connsiteY54" fmla="*/ 28575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496264" h="742950">
                <a:moveTo>
                  <a:pt x="2381964" y="0"/>
                </a:moveTo>
                <a:cubicBezTo>
                  <a:pt x="2366089" y="9525"/>
                  <a:pt x="2350038" y="18763"/>
                  <a:pt x="2334339" y="28575"/>
                </a:cubicBezTo>
                <a:cubicBezTo>
                  <a:pt x="2324631" y="34642"/>
                  <a:pt x="2313859" y="39530"/>
                  <a:pt x="2305764" y="47625"/>
                </a:cubicBezTo>
                <a:cubicBezTo>
                  <a:pt x="2297669" y="55720"/>
                  <a:pt x="2296422" y="70133"/>
                  <a:pt x="2286714" y="76200"/>
                </a:cubicBezTo>
                <a:cubicBezTo>
                  <a:pt x="2269686" y="86843"/>
                  <a:pt x="2246272" y="84111"/>
                  <a:pt x="2229564" y="95250"/>
                </a:cubicBezTo>
                <a:cubicBezTo>
                  <a:pt x="2147672" y="149845"/>
                  <a:pt x="2251284" y="84390"/>
                  <a:pt x="2172414" y="123825"/>
                </a:cubicBezTo>
                <a:cubicBezTo>
                  <a:pt x="2098556" y="160754"/>
                  <a:pt x="2187088" y="128459"/>
                  <a:pt x="2115264" y="152400"/>
                </a:cubicBezTo>
                <a:cubicBezTo>
                  <a:pt x="1699527" y="140522"/>
                  <a:pt x="1740449" y="136530"/>
                  <a:pt x="1248489" y="152400"/>
                </a:cubicBezTo>
                <a:cubicBezTo>
                  <a:pt x="1229186" y="153023"/>
                  <a:pt x="1210427" y="158988"/>
                  <a:pt x="1191339" y="161925"/>
                </a:cubicBezTo>
                <a:cubicBezTo>
                  <a:pt x="1169149" y="165339"/>
                  <a:pt x="1147080" y="170205"/>
                  <a:pt x="1124664" y="171450"/>
                </a:cubicBezTo>
                <a:cubicBezTo>
                  <a:pt x="1032676" y="176560"/>
                  <a:pt x="940489" y="177140"/>
                  <a:pt x="848439" y="180975"/>
                </a:cubicBezTo>
                <a:cubicBezTo>
                  <a:pt x="788083" y="183490"/>
                  <a:pt x="727813" y="187818"/>
                  <a:pt x="667464" y="190500"/>
                </a:cubicBezTo>
                <a:lnTo>
                  <a:pt x="419814" y="200025"/>
                </a:lnTo>
                <a:cubicBezTo>
                  <a:pt x="384589" y="203227"/>
                  <a:pt x="280463" y="211507"/>
                  <a:pt x="238839" y="219075"/>
                </a:cubicBezTo>
                <a:cubicBezTo>
                  <a:pt x="228961" y="220871"/>
                  <a:pt x="220142" y="226804"/>
                  <a:pt x="210264" y="228600"/>
                </a:cubicBezTo>
                <a:cubicBezTo>
                  <a:pt x="185079" y="233179"/>
                  <a:pt x="159464" y="234950"/>
                  <a:pt x="134064" y="238125"/>
                </a:cubicBezTo>
                <a:cubicBezTo>
                  <a:pt x="64495" y="261315"/>
                  <a:pt x="96395" y="252305"/>
                  <a:pt x="38814" y="266700"/>
                </a:cubicBezTo>
                <a:cubicBezTo>
                  <a:pt x="32464" y="279400"/>
                  <a:pt x="26809" y="292472"/>
                  <a:pt x="19764" y="304800"/>
                </a:cubicBezTo>
                <a:cubicBezTo>
                  <a:pt x="14084" y="314739"/>
                  <a:pt x="1853" y="321984"/>
                  <a:pt x="714" y="333375"/>
                </a:cubicBezTo>
                <a:cubicBezTo>
                  <a:pt x="-2556" y="366077"/>
                  <a:pt x="5135" y="404471"/>
                  <a:pt x="29289" y="428625"/>
                </a:cubicBezTo>
                <a:cubicBezTo>
                  <a:pt x="37384" y="436720"/>
                  <a:pt x="47625" y="442555"/>
                  <a:pt x="57864" y="447675"/>
                </a:cubicBezTo>
                <a:cubicBezTo>
                  <a:pt x="66844" y="452165"/>
                  <a:pt x="77459" y="452710"/>
                  <a:pt x="86439" y="457200"/>
                </a:cubicBezTo>
                <a:cubicBezTo>
                  <a:pt x="96678" y="462320"/>
                  <a:pt x="104295" y="472230"/>
                  <a:pt x="115014" y="476250"/>
                </a:cubicBezTo>
                <a:cubicBezTo>
                  <a:pt x="130173" y="481934"/>
                  <a:pt x="146933" y="481848"/>
                  <a:pt x="162639" y="485775"/>
                </a:cubicBezTo>
                <a:cubicBezTo>
                  <a:pt x="172379" y="488210"/>
                  <a:pt x="181369" y="493331"/>
                  <a:pt x="191214" y="495300"/>
                </a:cubicBezTo>
                <a:cubicBezTo>
                  <a:pt x="213122" y="499682"/>
                  <a:pt x="315546" y="512032"/>
                  <a:pt x="334089" y="514350"/>
                </a:cubicBezTo>
                <a:cubicBezTo>
                  <a:pt x="378539" y="511175"/>
                  <a:pt x="423181" y="510032"/>
                  <a:pt x="467439" y="504825"/>
                </a:cubicBezTo>
                <a:cubicBezTo>
                  <a:pt x="477410" y="503652"/>
                  <a:pt x="486328" y="497942"/>
                  <a:pt x="496014" y="495300"/>
                </a:cubicBezTo>
                <a:cubicBezTo>
                  <a:pt x="521273" y="488411"/>
                  <a:pt x="547376" y="484529"/>
                  <a:pt x="572214" y="476250"/>
                </a:cubicBezTo>
                <a:cubicBezTo>
                  <a:pt x="641783" y="453060"/>
                  <a:pt x="609883" y="462070"/>
                  <a:pt x="667464" y="447675"/>
                </a:cubicBezTo>
                <a:cubicBezTo>
                  <a:pt x="727789" y="450850"/>
                  <a:pt x="790648" y="439611"/>
                  <a:pt x="848439" y="457200"/>
                </a:cubicBezTo>
                <a:cubicBezTo>
                  <a:pt x="870342" y="463866"/>
                  <a:pt x="879299" y="492630"/>
                  <a:pt x="886539" y="514350"/>
                </a:cubicBezTo>
                <a:cubicBezTo>
                  <a:pt x="907981" y="578676"/>
                  <a:pt x="883238" y="499495"/>
                  <a:pt x="905589" y="600075"/>
                </a:cubicBezTo>
                <a:cubicBezTo>
                  <a:pt x="907767" y="609876"/>
                  <a:pt x="912356" y="618996"/>
                  <a:pt x="915114" y="628650"/>
                </a:cubicBezTo>
                <a:cubicBezTo>
                  <a:pt x="918710" y="641237"/>
                  <a:pt x="916019" y="656898"/>
                  <a:pt x="924639" y="666750"/>
                </a:cubicBezTo>
                <a:cubicBezTo>
                  <a:pt x="939716" y="683980"/>
                  <a:pt x="962739" y="692150"/>
                  <a:pt x="981789" y="704850"/>
                </a:cubicBezTo>
                <a:cubicBezTo>
                  <a:pt x="991314" y="711200"/>
                  <a:pt x="999504" y="720280"/>
                  <a:pt x="1010364" y="723900"/>
                </a:cubicBezTo>
                <a:cubicBezTo>
                  <a:pt x="1051358" y="737565"/>
                  <a:pt x="1029199" y="730990"/>
                  <a:pt x="1077039" y="742950"/>
                </a:cubicBezTo>
                <a:cubicBezTo>
                  <a:pt x="1131014" y="739775"/>
                  <a:pt x="1185118" y="738320"/>
                  <a:pt x="1238964" y="733425"/>
                </a:cubicBezTo>
                <a:cubicBezTo>
                  <a:pt x="1269462" y="730652"/>
                  <a:pt x="1295112" y="720290"/>
                  <a:pt x="1324689" y="714375"/>
                </a:cubicBezTo>
                <a:cubicBezTo>
                  <a:pt x="1343627" y="710587"/>
                  <a:pt x="1362838" y="708305"/>
                  <a:pt x="1381839" y="704850"/>
                </a:cubicBezTo>
                <a:cubicBezTo>
                  <a:pt x="1397767" y="701954"/>
                  <a:pt x="1413291" y="696060"/>
                  <a:pt x="1429464" y="695325"/>
                </a:cubicBezTo>
                <a:cubicBezTo>
                  <a:pt x="1494998" y="692346"/>
                  <a:pt x="2179833" y="677189"/>
                  <a:pt x="2220039" y="676275"/>
                </a:cubicBezTo>
                <a:cubicBezTo>
                  <a:pt x="2229564" y="673100"/>
                  <a:pt x="2238874" y="669185"/>
                  <a:pt x="2248614" y="666750"/>
                </a:cubicBezTo>
                <a:cubicBezTo>
                  <a:pt x="2292249" y="655841"/>
                  <a:pt x="2326170" y="653484"/>
                  <a:pt x="2372439" y="647700"/>
                </a:cubicBezTo>
                <a:cubicBezTo>
                  <a:pt x="2391489" y="641350"/>
                  <a:pt x="2412881" y="639789"/>
                  <a:pt x="2429589" y="628650"/>
                </a:cubicBezTo>
                <a:lnTo>
                  <a:pt x="2486739" y="590550"/>
                </a:lnTo>
                <a:cubicBezTo>
                  <a:pt x="2489914" y="581025"/>
                  <a:pt x="2496264" y="572015"/>
                  <a:pt x="2496264" y="561975"/>
                </a:cubicBezTo>
                <a:cubicBezTo>
                  <a:pt x="2496264" y="456722"/>
                  <a:pt x="2485408" y="517219"/>
                  <a:pt x="2467689" y="428625"/>
                </a:cubicBezTo>
                <a:lnTo>
                  <a:pt x="2448639" y="333375"/>
                </a:lnTo>
                <a:cubicBezTo>
                  <a:pt x="2445464" y="279400"/>
                  <a:pt x="2446107" y="225064"/>
                  <a:pt x="2439114" y="171450"/>
                </a:cubicBezTo>
                <a:cubicBezTo>
                  <a:pt x="2436517" y="151538"/>
                  <a:pt x="2424934" y="133781"/>
                  <a:pt x="2420064" y="114300"/>
                </a:cubicBezTo>
                <a:cubicBezTo>
                  <a:pt x="2419982" y="113970"/>
                  <a:pt x="2405569" y="52180"/>
                  <a:pt x="2401014" y="47625"/>
                </a:cubicBezTo>
                <a:cubicBezTo>
                  <a:pt x="2393914" y="40525"/>
                  <a:pt x="2382093" y="40858"/>
                  <a:pt x="2372439" y="38100"/>
                </a:cubicBezTo>
                <a:cubicBezTo>
                  <a:pt x="2331016" y="26265"/>
                  <a:pt x="2343124" y="28575"/>
                  <a:pt x="2305764" y="28575"/>
                </a:cubicBez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4466502" y="2676525"/>
            <a:ext cx="1819998" cy="1000125"/>
          </a:xfrm>
          <a:custGeom>
            <a:avLst/>
            <a:gdLst>
              <a:gd name="connsiteX0" fmla="*/ 1372323 w 1819998"/>
              <a:gd name="connsiteY0" fmla="*/ 590550 h 1000125"/>
              <a:gd name="connsiteX1" fmla="*/ 1419948 w 1819998"/>
              <a:gd name="connsiteY1" fmla="*/ 552450 h 1000125"/>
              <a:gd name="connsiteX2" fmla="*/ 1448523 w 1819998"/>
              <a:gd name="connsiteY2" fmla="*/ 533400 h 1000125"/>
              <a:gd name="connsiteX3" fmla="*/ 1458048 w 1819998"/>
              <a:gd name="connsiteY3" fmla="*/ 504825 h 1000125"/>
              <a:gd name="connsiteX4" fmla="*/ 1505673 w 1819998"/>
              <a:gd name="connsiteY4" fmla="*/ 457200 h 1000125"/>
              <a:gd name="connsiteX5" fmla="*/ 1543773 w 1819998"/>
              <a:gd name="connsiteY5" fmla="*/ 409575 h 1000125"/>
              <a:gd name="connsiteX6" fmla="*/ 1581873 w 1819998"/>
              <a:gd name="connsiteY6" fmla="*/ 352425 h 1000125"/>
              <a:gd name="connsiteX7" fmla="*/ 1600923 w 1819998"/>
              <a:gd name="connsiteY7" fmla="*/ 323850 h 1000125"/>
              <a:gd name="connsiteX8" fmla="*/ 1629498 w 1819998"/>
              <a:gd name="connsiteY8" fmla="*/ 295275 h 1000125"/>
              <a:gd name="connsiteX9" fmla="*/ 1648548 w 1819998"/>
              <a:gd name="connsiteY9" fmla="*/ 266700 h 1000125"/>
              <a:gd name="connsiteX10" fmla="*/ 1658073 w 1819998"/>
              <a:gd name="connsiteY10" fmla="*/ 238125 h 1000125"/>
              <a:gd name="connsiteX11" fmla="*/ 1686648 w 1819998"/>
              <a:gd name="connsiteY11" fmla="*/ 219075 h 1000125"/>
              <a:gd name="connsiteX12" fmla="*/ 1753323 w 1819998"/>
              <a:gd name="connsiteY12" fmla="*/ 142875 h 1000125"/>
              <a:gd name="connsiteX13" fmla="*/ 1791423 w 1819998"/>
              <a:gd name="connsiteY13" fmla="*/ 85725 h 1000125"/>
              <a:gd name="connsiteX14" fmla="*/ 1810473 w 1819998"/>
              <a:gd name="connsiteY14" fmla="*/ 57150 h 1000125"/>
              <a:gd name="connsiteX15" fmla="*/ 1819998 w 1819998"/>
              <a:gd name="connsiteY15" fmla="*/ 28575 h 1000125"/>
              <a:gd name="connsiteX16" fmla="*/ 1648548 w 1819998"/>
              <a:gd name="connsiteY16" fmla="*/ 0 h 1000125"/>
              <a:gd name="connsiteX17" fmla="*/ 1543773 w 1819998"/>
              <a:gd name="connsiteY17" fmla="*/ 9525 h 1000125"/>
              <a:gd name="connsiteX18" fmla="*/ 1515198 w 1819998"/>
              <a:gd name="connsiteY18" fmla="*/ 19050 h 1000125"/>
              <a:gd name="connsiteX19" fmla="*/ 1467573 w 1819998"/>
              <a:gd name="connsiteY19" fmla="*/ 28575 h 1000125"/>
              <a:gd name="connsiteX20" fmla="*/ 1429473 w 1819998"/>
              <a:gd name="connsiteY20" fmla="*/ 38100 h 1000125"/>
              <a:gd name="connsiteX21" fmla="*/ 1391373 w 1819998"/>
              <a:gd name="connsiteY21" fmla="*/ 66675 h 1000125"/>
              <a:gd name="connsiteX22" fmla="*/ 1362798 w 1819998"/>
              <a:gd name="connsiteY22" fmla="*/ 85725 h 1000125"/>
              <a:gd name="connsiteX23" fmla="*/ 1334223 w 1819998"/>
              <a:gd name="connsiteY23" fmla="*/ 114300 h 1000125"/>
              <a:gd name="connsiteX24" fmla="*/ 1315173 w 1819998"/>
              <a:gd name="connsiteY24" fmla="*/ 142875 h 1000125"/>
              <a:gd name="connsiteX25" fmla="*/ 1286598 w 1819998"/>
              <a:gd name="connsiteY25" fmla="*/ 152400 h 1000125"/>
              <a:gd name="connsiteX26" fmla="*/ 1258023 w 1819998"/>
              <a:gd name="connsiteY26" fmla="*/ 180975 h 1000125"/>
              <a:gd name="connsiteX27" fmla="*/ 1229448 w 1819998"/>
              <a:gd name="connsiteY27" fmla="*/ 200025 h 1000125"/>
              <a:gd name="connsiteX28" fmla="*/ 1172298 w 1819998"/>
              <a:gd name="connsiteY28" fmla="*/ 257175 h 1000125"/>
              <a:gd name="connsiteX29" fmla="*/ 1153248 w 1819998"/>
              <a:gd name="connsiteY29" fmla="*/ 285750 h 1000125"/>
              <a:gd name="connsiteX30" fmla="*/ 1124673 w 1819998"/>
              <a:gd name="connsiteY30" fmla="*/ 304800 h 1000125"/>
              <a:gd name="connsiteX31" fmla="*/ 1086573 w 1819998"/>
              <a:gd name="connsiteY31" fmla="*/ 342900 h 1000125"/>
              <a:gd name="connsiteX32" fmla="*/ 1057998 w 1819998"/>
              <a:gd name="connsiteY32" fmla="*/ 371475 h 1000125"/>
              <a:gd name="connsiteX33" fmla="*/ 1000848 w 1819998"/>
              <a:gd name="connsiteY33" fmla="*/ 409575 h 1000125"/>
              <a:gd name="connsiteX34" fmla="*/ 981798 w 1819998"/>
              <a:gd name="connsiteY34" fmla="*/ 438150 h 1000125"/>
              <a:gd name="connsiteX35" fmla="*/ 953223 w 1819998"/>
              <a:gd name="connsiteY35" fmla="*/ 466725 h 1000125"/>
              <a:gd name="connsiteX36" fmla="*/ 905598 w 1819998"/>
              <a:gd name="connsiteY36" fmla="*/ 514350 h 1000125"/>
              <a:gd name="connsiteX37" fmla="*/ 886548 w 1819998"/>
              <a:gd name="connsiteY37" fmla="*/ 590550 h 1000125"/>
              <a:gd name="connsiteX38" fmla="*/ 848448 w 1819998"/>
              <a:gd name="connsiteY38" fmla="*/ 647700 h 1000125"/>
              <a:gd name="connsiteX39" fmla="*/ 810348 w 1819998"/>
              <a:gd name="connsiteY39" fmla="*/ 704850 h 1000125"/>
              <a:gd name="connsiteX40" fmla="*/ 762723 w 1819998"/>
              <a:gd name="connsiteY40" fmla="*/ 695325 h 1000125"/>
              <a:gd name="connsiteX41" fmla="*/ 629373 w 1819998"/>
              <a:gd name="connsiteY41" fmla="*/ 676275 h 1000125"/>
              <a:gd name="connsiteX42" fmla="*/ 600798 w 1819998"/>
              <a:gd name="connsiteY42" fmla="*/ 666750 h 1000125"/>
              <a:gd name="connsiteX43" fmla="*/ 229323 w 1819998"/>
              <a:gd name="connsiteY43" fmla="*/ 685800 h 1000125"/>
              <a:gd name="connsiteX44" fmla="*/ 200748 w 1819998"/>
              <a:gd name="connsiteY44" fmla="*/ 695325 h 1000125"/>
              <a:gd name="connsiteX45" fmla="*/ 162648 w 1819998"/>
              <a:gd name="connsiteY45" fmla="*/ 704850 h 1000125"/>
              <a:gd name="connsiteX46" fmla="*/ 134073 w 1819998"/>
              <a:gd name="connsiteY46" fmla="*/ 723900 h 1000125"/>
              <a:gd name="connsiteX47" fmla="*/ 105498 w 1819998"/>
              <a:gd name="connsiteY47" fmla="*/ 733425 h 1000125"/>
              <a:gd name="connsiteX48" fmla="*/ 48348 w 1819998"/>
              <a:gd name="connsiteY48" fmla="*/ 771525 h 1000125"/>
              <a:gd name="connsiteX49" fmla="*/ 19773 w 1819998"/>
              <a:gd name="connsiteY49" fmla="*/ 790575 h 1000125"/>
              <a:gd name="connsiteX50" fmla="*/ 723 w 1819998"/>
              <a:gd name="connsiteY50" fmla="*/ 819150 h 1000125"/>
              <a:gd name="connsiteX51" fmla="*/ 67398 w 1819998"/>
              <a:gd name="connsiteY51" fmla="*/ 876300 h 1000125"/>
              <a:gd name="connsiteX52" fmla="*/ 276948 w 1819998"/>
              <a:gd name="connsiteY52" fmla="*/ 885825 h 1000125"/>
              <a:gd name="connsiteX53" fmla="*/ 638898 w 1819998"/>
              <a:gd name="connsiteY53" fmla="*/ 885825 h 1000125"/>
              <a:gd name="connsiteX54" fmla="*/ 696048 w 1819998"/>
              <a:gd name="connsiteY54" fmla="*/ 866775 h 1000125"/>
              <a:gd name="connsiteX55" fmla="*/ 791298 w 1819998"/>
              <a:gd name="connsiteY55" fmla="*/ 876300 h 1000125"/>
              <a:gd name="connsiteX56" fmla="*/ 819873 w 1819998"/>
              <a:gd name="connsiteY56" fmla="*/ 962025 h 1000125"/>
              <a:gd name="connsiteX57" fmla="*/ 877023 w 1819998"/>
              <a:gd name="connsiteY57" fmla="*/ 1000125 h 1000125"/>
              <a:gd name="connsiteX58" fmla="*/ 1438998 w 1819998"/>
              <a:gd name="connsiteY58" fmla="*/ 990600 h 1000125"/>
              <a:gd name="connsiteX59" fmla="*/ 1429473 w 1819998"/>
              <a:gd name="connsiteY59" fmla="*/ 942975 h 1000125"/>
              <a:gd name="connsiteX60" fmla="*/ 1410423 w 1819998"/>
              <a:gd name="connsiteY60" fmla="*/ 866775 h 1000125"/>
              <a:gd name="connsiteX61" fmla="*/ 1400898 w 1819998"/>
              <a:gd name="connsiteY61" fmla="*/ 733425 h 1000125"/>
              <a:gd name="connsiteX62" fmla="*/ 1391373 w 1819998"/>
              <a:gd name="connsiteY62" fmla="*/ 685800 h 1000125"/>
              <a:gd name="connsiteX63" fmla="*/ 1372323 w 1819998"/>
              <a:gd name="connsiteY63" fmla="*/ 590550 h 100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819998" h="1000125">
                <a:moveTo>
                  <a:pt x="1372323" y="590550"/>
                </a:moveTo>
                <a:cubicBezTo>
                  <a:pt x="1377086" y="568325"/>
                  <a:pt x="1403684" y="564648"/>
                  <a:pt x="1419948" y="552450"/>
                </a:cubicBezTo>
                <a:cubicBezTo>
                  <a:pt x="1429106" y="545581"/>
                  <a:pt x="1441372" y="542339"/>
                  <a:pt x="1448523" y="533400"/>
                </a:cubicBezTo>
                <a:cubicBezTo>
                  <a:pt x="1454795" y="525560"/>
                  <a:pt x="1453558" y="513805"/>
                  <a:pt x="1458048" y="504825"/>
                </a:cubicBezTo>
                <a:cubicBezTo>
                  <a:pt x="1473923" y="473075"/>
                  <a:pt x="1477098" y="476250"/>
                  <a:pt x="1505673" y="457200"/>
                </a:cubicBezTo>
                <a:cubicBezTo>
                  <a:pt x="1527123" y="392850"/>
                  <a:pt x="1497375" y="462601"/>
                  <a:pt x="1543773" y="409575"/>
                </a:cubicBezTo>
                <a:cubicBezTo>
                  <a:pt x="1558850" y="392345"/>
                  <a:pt x="1569173" y="371475"/>
                  <a:pt x="1581873" y="352425"/>
                </a:cubicBezTo>
                <a:cubicBezTo>
                  <a:pt x="1588223" y="342900"/>
                  <a:pt x="1592828" y="331945"/>
                  <a:pt x="1600923" y="323850"/>
                </a:cubicBezTo>
                <a:cubicBezTo>
                  <a:pt x="1610448" y="314325"/>
                  <a:pt x="1620874" y="305623"/>
                  <a:pt x="1629498" y="295275"/>
                </a:cubicBezTo>
                <a:cubicBezTo>
                  <a:pt x="1636827" y="286481"/>
                  <a:pt x="1643428" y="276939"/>
                  <a:pt x="1648548" y="266700"/>
                </a:cubicBezTo>
                <a:cubicBezTo>
                  <a:pt x="1653038" y="257720"/>
                  <a:pt x="1651801" y="245965"/>
                  <a:pt x="1658073" y="238125"/>
                </a:cubicBezTo>
                <a:cubicBezTo>
                  <a:pt x="1665224" y="229186"/>
                  <a:pt x="1677123" y="225425"/>
                  <a:pt x="1686648" y="219075"/>
                </a:cubicBezTo>
                <a:cubicBezTo>
                  <a:pt x="1731098" y="152400"/>
                  <a:pt x="1705698" y="174625"/>
                  <a:pt x="1753323" y="142875"/>
                </a:cubicBezTo>
                <a:lnTo>
                  <a:pt x="1791423" y="85725"/>
                </a:lnTo>
                <a:cubicBezTo>
                  <a:pt x="1797773" y="76200"/>
                  <a:pt x="1806853" y="68010"/>
                  <a:pt x="1810473" y="57150"/>
                </a:cubicBezTo>
                <a:lnTo>
                  <a:pt x="1819998" y="28575"/>
                </a:lnTo>
                <a:cubicBezTo>
                  <a:pt x="1726578" y="-2565"/>
                  <a:pt x="1782859" y="11193"/>
                  <a:pt x="1648548" y="0"/>
                </a:cubicBezTo>
                <a:cubicBezTo>
                  <a:pt x="1613623" y="3175"/>
                  <a:pt x="1578490" y="4565"/>
                  <a:pt x="1543773" y="9525"/>
                </a:cubicBezTo>
                <a:cubicBezTo>
                  <a:pt x="1533834" y="10945"/>
                  <a:pt x="1524938" y="16615"/>
                  <a:pt x="1515198" y="19050"/>
                </a:cubicBezTo>
                <a:cubicBezTo>
                  <a:pt x="1499492" y="22977"/>
                  <a:pt x="1483377" y="25063"/>
                  <a:pt x="1467573" y="28575"/>
                </a:cubicBezTo>
                <a:cubicBezTo>
                  <a:pt x="1454794" y="31415"/>
                  <a:pt x="1442173" y="34925"/>
                  <a:pt x="1429473" y="38100"/>
                </a:cubicBezTo>
                <a:cubicBezTo>
                  <a:pt x="1416773" y="47625"/>
                  <a:pt x="1404291" y="57448"/>
                  <a:pt x="1391373" y="66675"/>
                </a:cubicBezTo>
                <a:cubicBezTo>
                  <a:pt x="1382058" y="73329"/>
                  <a:pt x="1371592" y="78396"/>
                  <a:pt x="1362798" y="85725"/>
                </a:cubicBezTo>
                <a:cubicBezTo>
                  <a:pt x="1352450" y="94349"/>
                  <a:pt x="1342847" y="103952"/>
                  <a:pt x="1334223" y="114300"/>
                </a:cubicBezTo>
                <a:cubicBezTo>
                  <a:pt x="1326894" y="123094"/>
                  <a:pt x="1324112" y="135724"/>
                  <a:pt x="1315173" y="142875"/>
                </a:cubicBezTo>
                <a:cubicBezTo>
                  <a:pt x="1307333" y="149147"/>
                  <a:pt x="1296123" y="149225"/>
                  <a:pt x="1286598" y="152400"/>
                </a:cubicBezTo>
                <a:cubicBezTo>
                  <a:pt x="1277073" y="161925"/>
                  <a:pt x="1268371" y="172351"/>
                  <a:pt x="1258023" y="180975"/>
                </a:cubicBezTo>
                <a:cubicBezTo>
                  <a:pt x="1249229" y="188304"/>
                  <a:pt x="1238004" y="192420"/>
                  <a:pt x="1229448" y="200025"/>
                </a:cubicBezTo>
                <a:cubicBezTo>
                  <a:pt x="1209312" y="217923"/>
                  <a:pt x="1187242" y="234759"/>
                  <a:pt x="1172298" y="257175"/>
                </a:cubicBezTo>
                <a:cubicBezTo>
                  <a:pt x="1165948" y="266700"/>
                  <a:pt x="1161343" y="277655"/>
                  <a:pt x="1153248" y="285750"/>
                </a:cubicBezTo>
                <a:cubicBezTo>
                  <a:pt x="1145153" y="293845"/>
                  <a:pt x="1134198" y="298450"/>
                  <a:pt x="1124673" y="304800"/>
                </a:cubicBezTo>
                <a:cubicBezTo>
                  <a:pt x="1106530" y="359229"/>
                  <a:pt x="1130116" y="313871"/>
                  <a:pt x="1086573" y="342900"/>
                </a:cubicBezTo>
                <a:cubicBezTo>
                  <a:pt x="1075365" y="350372"/>
                  <a:pt x="1068631" y="363205"/>
                  <a:pt x="1057998" y="371475"/>
                </a:cubicBezTo>
                <a:cubicBezTo>
                  <a:pt x="1039926" y="385531"/>
                  <a:pt x="1000848" y="409575"/>
                  <a:pt x="1000848" y="409575"/>
                </a:cubicBezTo>
                <a:cubicBezTo>
                  <a:pt x="994498" y="419100"/>
                  <a:pt x="989127" y="429356"/>
                  <a:pt x="981798" y="438150"/>
                </a:cubicBezTo>
                <a:cubicBezTo>
                  <a:pt x="973174" y="448498"/>
                  <a:pt x="961053" y="455764"/>
                  <a:pt x="953223" y="466725"/>
                </a:cubicBezTo>
                <a:cubicBezTo>
                  <a:pt x="916442" y="518219"/>
                  <a:pt x="957006" y="497214"/>
                  <a:pt x="905598" y="514350"/>
                </a:cubicBezTo>
                <a:cubicBezTo>
                  <a:pt x="902959" y="527545"/>
                  <a:pt x="895701" y="574075"/>
                  <a:pt x="886548" y="590550"/>
                </a:cubicBezTo>
                <a:cubicBezTo>
                  <a:pt x="875429" y="610564"/>
                  <a:pt x="855688" y="625980"/>
                  <a:pt x="848448" y="647700"/>
                </a:cubicBezTo>
                <a:cubicBezTo>
                  <a:pt x="834663" y="689054"/>
                  <a:pt x="846023" y="669175"/>
                  <a:pt x="810348" y="704850"/>
                </a:cubicBezTo>
                <a:cubicBezTo>
                  <a:pt x="794473" y="701675"/>
                  <a:pt x="778724" y="697787"/>
                  <a:pt x="762723" y="695325"/>
                </a:cubicBezTo>
                <a:cubicBezTo>
                  <a:pt x="715865" y="688116"/>
                  <a:pt x="675177" y="686454"/>
                  <a:pt x="629373" y="676275"/>
                </a:cubicBezTo>
                <a:cubicBezTo>
                  <a:pt x="619572" y="674097"/>
                  <a:pt x="610323" y="669925"/>
                  <a:pt x="600798" y="666750"/>
                </a:cubicBezTo>
                <a:cubicBezTo>
                  <a:pt x="530065" y="668960"/>
                  <a:pt x="339973" y="663670"/>
                  <a:pt x="229323" y="685800"/>
                </a:cubicBezTo>
                <a:cubicBezTo>
                  <a:pt x="219478" y="687769"/>
                  <a:pt x="210402" y="692567"/>
                  <a:pt x="200748" y="695325"/>
                </a:cubicBezTo>
                <a:cubicBezTo>
                  <a:pt x="188161" y="698921"/>
                  <a:pt x="175348" y="701675"/>
                  <a:pt x="162648" y="704850"/>
                </a:cubicBezTo>
                <a:cubicBezTo>
                  <a:pt x="153123" y="711200"/>
                  <a:pt x="144312" y="718780"/>
                  <a:pt x="134073" y="723900"/>
                </a:cubicBezTo>
                <a:cubicBezTo>
                  <a:pt x="125093" y="728390"/>
                  <a:pt x="114275" y="728549"/>
                  <a:pt x="105498" y="733425"/>
                </a:cubicBezTo>
                <a:cubicBezTo>
                  <a:pt x="85484" y="744544"/>
                  <a:pt x="67398" y="758825"/>
                  <a:pt x="48348" y="771525"/>
                </a:cubicBezTo>
                <a:lnTo>
                  <a:pt x="19773" y="790575"/>
                </a:lnTo>
                <a:cubicBezTo>
                  <a:pt x="13423" y="800100"/>
                  <a:pt x="2342" y="807817"/>
                  <a:pt x="723" y="819150"/>
                </a:cubicBezTo>
                <a:cubicBezTo>
                  <a:pt x="-5504" y="862737"/>
                  <a:pt x="29462" y="874576"/>
                  <a:pt x="67398" y="876300"/>
                </a:cubicBezTo>
                <a:lnTo>
                  <a:pt x="276948" y="885825"/>
                </a:lnTo>
                <a:cubicBezTo>
                  <a:pt x="414091" y="920111"/>
                  <a:pt x="349225" y="907550"/>
                  <a:pt x="638898" y="885825"/>
                </a:cubicBezTo>
                <a:cubicBezTo>
                  <a:pt x="658922" y="884323"/>
                  <a:pt x="696048" y="866775"/>
                  <a:pt x="696048" y="866775"/>
                </a:cubicBezTo>
                <a:cubicBezTo>
                  <a:pt x="727798" y="869950"/>
                  <a:pt x="761027" y="866210"/>
                  <a:pt x="791298" y="876300"/>
                </a:cubicBezTo>
                <a:cubicBezTo>
                  <a:pt x="816173" y="884592"/>
                  <a:pt x="816712" y="954912"/>
                  <a:pt x="819873" y="962025"/>
                </a:cubicBezTo>
                <a:cubicBezTo>
                  <a:pt x="832282" y="989944"/>
                  <a:pt x="853010" y="992121"/>
                  <a:pt x="877023" y="1000125"/>
                </a:cubicBezTo>
                <a:lnTo>
                  <a:pt x="1438998" y="990600"/>
                </a:lnTo>
                <a:cubicBezTo>
                  <a:pt x="1455101" y="988934"/>
                  <a:pt x="1433400" y="958681"/>
                  <a:pt x="1429473" y="942975"/>
                </a:cubicBezTo>
                <a:cubicBezTo>
                  <a:pt x="1400184" y="825819"/>
                  <a:pt x="1445531" y="1042313"/>
                  <a:pt x="1410423" y="866775"/>
                </a:cubicBezTo>
                <a:cubicBezTo>
                  <a:pt x="1407248" y="822325"/>
                  <a:pt x="1405563" y="777743"/>
                  <a:pt x="1400898" y="733425"/>
                </a:cubicBezTo>
                <a:cubicBezTo>
                  <a:pt x="1399203" y="717325"/>
                  <a:pt x="1392271" y="701964"/>
                  <a:pt x="1391373" y="685800"/>
                </a:cubicBezTo>
                <a:cubicBezTo>
                  <a:pt x="1389083" y="644589"/>
                  <a:pt x="1367560" y="612775"/>
                  <a:pt x="1372323" y="590550"/>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6267450" y="3038475"/>
            <a:ext cx="704850" cy="2743200"/>
          </a:xfrm>
          <a:custGeom>
            <a:avLst/>
            <a:gdLst>
              <a:gd name="connsiteX0" fmla="*/ 219075 w 704850"/>
              <a:gd name="connsiteY0" fmla="*/ 0 h 2743200"/>
              <a:gd name="connsiteX1" fmla="*/ 171450 w 704850"/>
              <a:gd name="connsiteY1" fmla="*/ 28575 h 2743200"/>
              <a:gd name="connsiteX2" fmla="*/ 123825 w 704850"/>
              <a:gd name="connsiteY2" fmla="*/ 85725 h 2743200"/>
              <a:gd name="connsiteX3" fmla="*/ 95250 w 704850"/>
              <a:gd name="connsiteY3" fmla="*/ 104775 h 2743200"/>
              <a:gd name="connsiteX4" fmla="*/ 76200 w 704850"/>
              <a:gd name="connsiteY4" fmla="*/ 133350 h 2743200"/>
              <a:gd name="connsiteX5" fmla="*/ 47625 w 704850"/>
              <a:gd name="connsiteY5" fmla="*/ 161925 h 2743200"/>
              <a:gd name="connsiteX6" fmla="*/ 28575 w 704850"/>
              <a:gd name="connsiteY6" fmla="*/ 238125 h 2743200"/>
              <a:gd name="connsiteX7" fmla="*/ 19050 w 704850"/>
              <a:gd name="connsiteY7" fmla="*/ 276225 h 2743200"/>
              <a:gd name="connsiteX8" fmla="*/ 0 w 704850"/>
              <a:gd name="connsiteY8" fmla="*/ 400050 h 2743200"/>
              <a:gd name="connsiteX9" fmla="*/ 19050 w 704850"/>
              <a:gd name="connsiteY9" fmla="*/ 571500 h 2743200"/>
              <a:gd name="connsiteX10" fmla="*/ 28575 w 704850"/>
              <a:gd name="connsiteY10" fmla="*/ 600075 h 2743200"/>
              <a:gd name="connsiteX11" fmla="*/ 47625 w 704850"/>
              <a:gd name="connsiteY11" fmla="*/ 685800 h 2743200"/>
              <a:gd name="connsiteX12" fmla="*/ 66675 w 704850"/>
              <a:gd name="connsiteY12" fmla="*/ 771525 h 2743200"/>
              <a:gd name="connsiteX13" fmla="*/ 47625 w 704850"/>
              <a:gd name="connsiteY13" fmla="*/ 962025 h 2743200"/>
              <a:gd name="connsiteX14" fmla="*/ 28575 w 704850"/>
              <a:gd name="connsiteY14" fmla="*/ 1038225 h 2743200"/>
              <a:gd name="connsiteX15" fmla="*/ 9525 w 704850"/>
              <a:gd name="connsiteY15" fmla="*/ 1143000 h 2743200"/>
              <a:gd name="connsiteX16" fmla="*/ 28575 w 704850"/>
              <a:gd name="connsiteY16" fmla="*/ 1552575 h 2743200"/>
              <a:gd name="connsiteX17" fmla="*/ 38100 w 704850"/>
              <a:gd name="connsiteY17" fmla="*/ 1581150 h 2743200"/>
              <a:gd name="connsiteX18" fmla="*/ 47625 w 704850"/>
              <a:gd name="connsiteY18" fmla="*/ 1647825 h 2743200"/>
              <a:gd name="connsiteX19" fmla="*/ 57150 w 704850"/>
              <a:gd name="connsiteY19" fmla="*/ 1676400 h 2743200"/>
              <a:gd name="connsiteX20" fmla="*/ 85725 w 704850"/>
              <a:gd name="connsiteY20" fmla="*/ 1695450 h 2743200"/>
              <a:gd name="connsiteX21" fmla="*/ 114300 w 704850"/>
              <a:gd name="connsiteY21" fmla="*/ 1704975 h 2743200"/>
              <a:gd name="connsiteX22" fmla="*/ 133350 w 704850"/>
              <a:gd name="connsiteY22" fmla="*/ 1733550 h 2743200"/>
              <a:gd name="connsiteX23" fmla="*/ 152400 w 704850"/>
              <a:gd name="connsiteY23" fmla="*/ 1885950 h 2743200"/>
              <a:gd name="connsiteX24" fmla="*/ 152400 w 704850"/>
              <a:gd name="connsiteY24" fmla="*/ 2209800 h 2743200"/>
              <a:gd name="connsiteX25" fmla="*/ 133350 w 704850"/>
              <a:gd name="connsiteY25" fmla="*/ 2381250 h 2743200"/>
              <a:gd name="connsiteX26" fmla="*/ 142875 w 704850"/>
              <a:gd name="connsiteY26" fmla="*/ 2647950 h 2743200"/>
              <a:gd name="connsiteX27" fmla="*/ 180975 w 704850"/>
              <a:gd name="connsiteY27" fmla="*/ 2733675 h 2743200"/>
              <a:gd name="connsiteX28" fmla="*/ 209550 w 704850"/>
              <a:gd name="connsiteY28" fmla="*/ 2743200 h 2743200"/>
              <a:gd name="connsiteX29" fmla="*/ 266700 w 704850"/>
              <a:gd name="connsiteY29" fmla="*/ 2733675 h 2743200"/>
              <a:gd name="connsiteX30" fmla="*/ 304800 w 704850"/>
              <a:gd name="connsiteY30" fmla="*/ 2686050 h 2743200"/>
              <a:gd name="connsiteX31" fmla="*/ 323850 w 704850"/>
              <a:gd name="connsiteY31" fmla="*/ 2657475 h 2743200"/>
              <a:gd name="connsiteX32" fmla="*/ 314325 w 704850"/>
              <a:gd name="connsiteY32" fmla="*/ 2257425 h 2743200"/>
              <a:gd name="connsiteX33" fmla="*/ 304800 w 704850"/>
              <a:gd name="connsiteY33" fmla="*/ 2228850 h 2743200"/>
              <a:gd name="connsiteX34" fmla="*/ 314325 w 704850"/>
              <a:gd name="connsiteY34" fmla="*/ 1895475 h 2743200"/>
              <a:gd name="connsiteX35" fmla="*/ 390525 w 704850"/>
              <a:gd name="connsiteY35" fmla="*/ 1590675 h 2743200"/>
              <a:gd name="connsiteX36" fmla="*/ 438150 w 704850"/>
              <a:gd name="connsiteY36" fmla="*/ 1581150 h 2743200"/>
              <a:gd name="connsiteX37" fmla="*/ 476250 w 704850"/>
              <a:gd name="connsiteY37" fmla="*/ 1562100 h 2743200"/>
              <a:gd name="connsiteX38" fmla="*/ 504825 w 704850"/>
              <a:gd name="connsiteY38" fmla="*/ 1543050 h 2743200"/>
              <a:gd name="connsiteX39" fmla="*/ 561975 w 704850"/>
              <a:gd name="connsiteY39" fmla="*/ 1524000 h 2743200"/>
              <a:gd name="connsiteX40" fmla="*/ 619125 w 704850"/>
              <a:gd name="connsiteY40" fmla="*/ 1485900 h 2743200"/>
              <a:gd name="connsiteX41" fmla="*/ 666750 w 704850"/>
              <a:gd name="connsiteY41" fmla="*/ 1362075 h 2743200"/>
              <a:gd name="connsiteX42" fmla="*/ 657225 w 704850"/>
              <a:gd name="connsiteY42" fmla="*/ 1123950 h 2743200"/>
              <a:gd name="connsiteX43" fmla="*/ 638175 w 704850"/>
              <a:gd name="connsiteY43" fmla="*/ 800100 h 2743200"/>
              <a:gd name="connsiteX44" fmla="*/ 647700 w 704850"/>
              <a:gd name="connsiteY44" fmla="*/ 476250 h 2743200"/>
              <a:gd name="connsiteX45" fmla="*/ 657225 w 704850"/>
              <a:gd name="connsiteY45" fmla="*/ 438150 h 2743200"/>
              <a:gd name="connsiteX46" fmla="*/ 666750 w 704850"/>
              <a:gd name="connsiteY46" fmla="*/ 390525 h 2743200"/>
              <a:gd name="connsiteX47" fmla="*/ 685800 w 704850"/>
              <a:gd name="connsiteY47" fmla="*/ 333375 h 2743200"/>
              <a:gd name="connsiteX48" fmla="*/ 704850 w 704850"/>
              <a:gd name="connsiteY48" fmla="*/ 257175 h 2743200"/>
              <a:gd name="connsiteX49" fmla="*/ 695325 w 704850"/>
              <a:gd name="connsiteY49" fmla="*/ 123825 h 2743200"/>
              <a:gd name="connsiteX50" fmla="*/ 685800 w 704850"/>
              <a:gd name="connsiteY50" fmla="*/ 85725 h 2743200"/>
              <a:gd name="connsiteX51" fmla="*/ 647700 w 704850"/>
              <a:gd name="connsiteY51" fmla="*/ 28575 h 2743200"/>
              <a:gd name="connsiteX52" fmla="*/ 619125 w 704850"/>
              <a:gd name="connsiteY52" fmla="*/ 9525 h 2743200"/>
              <a:gd name="connsiteX53" fmla="*/ 571500 w 704850"/>
              <a:gd name="connsiteY53" fmla="*/ 19050 h 2743200"/>
              <a:gd name="connsiteX54" fmla="*/ 514350 w 704850"/>
              <a:gd name="connsiteY54" fmla="*/ 28575 h 2743200"/>
              <a:gd name="connsiteX55" fmla="*/ 457200 w 704850"/>
              <a:gd name="connsiteY55" fmla="*/ 47625 h 2743200"/>
              <a:gd name="connsiteX56" fmla="*/ 219075 w 704850"/>
              <a:gd name="connsiteY56" fmla="*/ 0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04850" h="2743200">
                <a:moveTo>
                  <a:pt x="219075" y="0"/>
                </a:moveTo>
                <a:cubicBezTo>
                  <a:pt x="203200" y="9525"/>
                  <a:pt x="186261" y="17467"/>
                  <a:pt x="171450" y="28575"/>
                </a:cubicBezTo>
                <a:cubicBezTo>
                  <a:pt x="109033" y="75388"/>
                  <a:pt x="172228" y="37322"/>
                  <a:pt x="123825" y="85725"/>
                </a:cubicBezTo>
                <a:cubicBezTo>
                  <a:pt x="115730" y="93820"/>
                  <a:pt x="104775" y="98425"/>
                  <a:pt x="95250" y="104775"/>
                </a:cubicBezTo>
                <a:cubicBezTo>
                  <a:pt x="88900" y="114300"/>
                  <a:pt x="83529" y="124556"/>
                  <a:pt x="76200" y="133350"/>
                </a:cubicBezTo>
                <a:cubicBezTo>
                  <a:pt x="67576" y="143698"/>
                  <a:pt x="53199" y="149662"/>
                  <a:pt x="47625" y="161925"/>
                </a:cubicBezTo>
                <a:cubicBezTo>
                  <a:pt x="36791" y="185760"/>
                  <a:pt x="34925" y="212725"/>
                  <a:pt x="28575" y="238125"/>
                </a:cubicBezTo>
                <a:cubicBezTo>
                  <a:pt x="25400" y="250825"/>
                  <a:pt x="21202" y="263312"/>
                  <a:pt x="19050" y="276225"/>
                </a:cubicBezTo>
                <a:cubicBezTo>
                  <a:pt x="5834" y="355520"/>
                  <a:pt x="12256" y="314256"/>
                  <a:pt x="0" y="400050"/>
                </a:cubicBezTo>
                <a:cubicBezTo>
                  <a:pt x="4869" y="458480"/>
                  <a:pt x="6402" y="514583"/>
                  <a:pt x="19050" y="571500"/>
                </a:cubicBezTo>
                <a:cubicBezTo>
                  <a:pt x="21228" y="581301"/>
                  <a:pt x="25817" y="590421"/>
                  <a:pt x="28575" y="600075"/>
                </a:cubicBezTo>
                <a:cubicBezTo>
                  <a:pt x="48131" y="668521"/>
                  <a:pt x="27983" y="607234"/>
                  <a:pt x="47625" y="685800"/>
                </a:cubicBezTo>
                <a:cubicBezTo>
                  <a:pt x="71073" y="779593"/>
                  <a:pt x="40465" y="614264"/>
                  <a:pt x="66675" y="771525"/>
                </a:cubicBezTo>
                <a:cubicBezTo>
                  <a:pt x="62518" y="825570"/>
                  <a:pt x="59160" y="904352"/>
                  <a:pt x="47625" y="962025"/>
                </a:cubicBezTo>
                <a:cubicBezTo>
                  <a:pt x="42490" y="987698"/>
                  <a:pt x="31822" y="1012245"/>
                  <a:pt x="28575" y="1038225"/>
                </a:cubicBezTo>
                <a:cubicBezTo>
                  <a:pt x="17805" y="1124388"/>
                  <a:pt x="27145" y="1090141"/>
                  <a:pt x="9525" y="1143000"/>
                </a:cubicBezTo>
                <a:cubicBezTo>
                  <a:pt x="12197" y="1244555"/>
                  <a:pt x="-3643" y="1423702"/>
                  <a:pt x="28575" y="1552575"/>
                </a:cubicBezTo>
                <a:cubicBezTo>
                  <a:pt x="31010" y="1562315"/>
                  <a:pt x="34925" y="1571625"/>
                  <a:pt x="38100" y="1581150"/>
                </a:cubicBezTo>
                <a:cubicBezTo>
                  <a:pt x="41275" y="1603375"/>
                  <a:pt x="43222" y="1625810"/>
                  <a:pt x="47625" y="1647825"/>
                </a:cubicBezTo>
                <a:cubicBezTo>
                  <a:pt x="49594" y="1657670"/>
                  <a:pt x="50878" y="1668560"/>
                  <a:pt x="57150" y="1676400"/>
                </a:cubicBezTo>
                <a:cubicBezTo>
                  <a:pt x="64301" y="1685339"/>
                  <a:pt x="75486" y="1690330"/>
                  <a:pt x="85725" y="1695450"/>
                </a:cubicBezTo>
                <a:cubicBezTo>
                  <a:pt x="94705" y="1699940"/>
                  <a:pt x="104775" y="1701800"/>
                  <a:pt x="114300" y="1704975"/>
                </a:cubicBezTo>
                <a:cubicBezTo>
                  <a:pt x="120650" y="1714500"/>
                  <a:pt x="131240" y="1722298"/>
                  <a:pt x="133350" y="1733550"/>
                </a:cubicBezTo>
                <a:cubicBezTo>
                  <a:pt x="177472" y="1968865"/>
                  <a:pt x="121580" y="1793490"/>
                  <a:pt x="152400" y="1885950"/>
                </a:cubicBezTo>
                <a:cubicBezTo>
                  <a:pt x="167622" y="2038167"/>
                  <a:pt x="167776" y="1994542"/>
                  <a:pt x="152400" y="2209800"/>
                </a:cubicBezTo>
                <a:cubicBezTo>
                  <a:pt x="148303" y="2267156"/>
                  <a:pt x="133350" y="2381250"/>
                  <a:pt x="133350" y="2381250"/>
                </a:cubicBezTo>
                <a:cubicBezTo>
                  <a:pt x="136525" y="2470150"/>
                  <a:pt x="135056" y="2559338"/>
                  <a:pt x="142875" y="2647950"/>
                </a:cubicBezTo>
                <a:cubicBezTo>
                  <a:pt x="144091" y="2661729"/>
                  <a:pt x="163017" y="2719309"/>
                  <a:pt x="180975" y="2733675"/>
                </a:cubicBezTo>
                <a:cubicBezTo>
                  <a:pt x="188815" y="2739947"/>
                  <a:pt x="200025" y="2740025"/>
                  <a:pt x="209550" y="2743200"/>
                </a:cubicBezTo>
                <a:cubicBezTo>
                  <a:pt x="228600" y="2740025"/>
                  <a:pt x="248378" y="2739782"/>
                  <a:pt x="266700" y="2733675"/>
                </a:cubicBezTo>
                <a:cubicBezTo>
                  <a:pt x="305236" y="2720830"/>
                  <a:pt x="290246" y="2715159"/>
                  <a:pt x="304800" y="2686050"/>
                </a:cubicBezTo>
                <a:cubicBezTo>
                  <a:pt x="309920" y="2675811"/>
                  <a:pt x="317500" y="2667000"/>
                  <a:pt x="323850" y="2657475"/>
                </a:cubicBezTo>
                <a:cubicBezTo>
                  <a:pt x="320675" y="2524125"/>
                  <a:pt x="320247" y="2390681"/>
                  <a:pt x="314325" y="2257425"/>
                </a:cubicBezTo>
                <a:cubicBezTo>
                  <a:pt x="313879" y="2247395"/>
                  <a:pt x="304800" y="2238890"/>
                  <a:pt x="304800" y="2228850"/>
                </a:cubicBezTo>
                <a:cubicBezTo>
                  <a:pt x="304800" y="2117680"/>
                  <a:pt x="309037" y="2006520"/>
                  <a:pt x="314325" y="1895475"/>
                </a:cubicBezTo>
                <a:cubicBezTo>
                  <a:pt x="316578" y="1848162"/>
                  <a:pt x="263951" y="1615990"/>
                  <a:pt x="390525" y="1590675"/>
                </a:cubicBezTo>
                <a:lnTo>
                  <a:pt x="438150" y="1581150"/>
                </a:lnTo>
                <a:cubicBezTo>
                  <a:pt x="450850" y="1574800"/>
                  <a:pt x="463922" y="1569145"/>
                  <a:pt x="476250" y="1562100"/>
                </a:cubicBezTo>
                <a:cubicBezTo>
                  <a:pt x="486189" y="1556420"/>
                  <a:pt x="494364" y="1547699"/>
                  <a:pt x="504825" y="1543050"/>
                </a:cubicBezTo>
                <a:cubicBezTo>
                  <a:pt x="523175" y="1534895"/>
                  <a:pt x="545267" y="1535139"/>
                  <a:pt x="561975" y="1524000"/>
                </a:cubicBezTo>
                <a:lnTo>
                  <a:pt x="619125" y="1485900"/>
                </a:lnTo>
                <a:cubicBezTo>
                  <a:pt x="669678" y="1410070"/>
                  <a:pt x="653987" y="1451415"/>
                  <a:pt x="666750" y="1362075"/>
                </a:cubicBezTo>
                <a:cubicBezTo>
                  <a:pt x="663575" y="1282700"/>
                  <a:pt x="660060" y="1203338"/>
                  <a:pt x="657225" y="1123950"/>
                </a:cubicBezTo>
                <a:cubicBezTo>
                  <a:pt x="646194" y="815094"/>
                  <a:pt x="678961" y="922459"/>
                  <a:pt x="638175" y="800100"/>
                </a:cubicBezTo>
                <a:cubicBezTo>
                  <a:pt x="641350" y="692150"/>
                  <a:pt x="642024" y="584097"/>
                  <a:pt x="647700" y="476250"/>
                </a:cubicBezTo>
                <a:cubicBezTo>
                  <a:pt x="648388" y="463177"/>
                  <a:pt x="654385" y="450929"/>
                  <a:pt x="657225" y="438150"/>
                </a:cubicBezTo>
                <a:cubicBezTo>
                  <a:pt x="660737" y="422346"/>
                  <a:pt x="662490" y="406144"/>
                  <a:pt x="666750" y="390525"/>
                </a:cubicBezTo>
                <a:cubicBezTo>
                  <a:pt x="672034" y="371152"/>
                  <a:pt x="681862" y="353066"/>
                  <a:pt x="685800" y="333375"/>
                </a:cubicBezTo>
                <a:cubicBezTo>
                  <a:pt x="697294" y="275905"/>
                  <a:pt x="690205" y="301109"/>
                  <a:pt x="704850" y="257175"/>
                </a:cubicBezTo>
                <a:cubicBezTo>
                  <a:pt x="701675" y="212725"/>
                  <a:pt x="700246" y="168116"/>
                  <a:pt x="695325" y="123825"/>
                </a:cubicBezTo>
                <a:cubicBezTo>
                  <a:pt x="693879" y="110814"/>
                  <a:pt x="691654" y="97434"/>
                  <a:pt x="685800" y="85725"/>
                </a:cubicBezTo>
                <a:cubicBezTo>
                  <a:pt x="675561" y="65247"/>
                  <a:pt x="666750" y="41275"/>
                  <a:pt x="647700" y="28575"/>
                </a:cubicBezTo>
                <a:lnTo>
                  <a:pt x="619125" y="9525"/>
                </a:lnTo>
                <a:lnTo>
                  <a:pt x="571500" y="19050"/>
                </a:lnTo>
                <a:cubicBezTo>
                  <a:pt x="552499" y="22505"/>
                  <a:pt x="533086" y="23891"/>
                  <a:pt x="514350" y="28575"/>
                </a:cubicBezTo>
                <a:cubicBezTo>
                  <a:pt x="494869" y="33445"/>
                  <a:pt x="477280" y="47625"/>
                  <a:pt x="457200" y="47625"/>
                </a:cubicBezTo>
                <a:lnTo>
                  <a:pt x="219075" y="0"/>
                </a:lnTo>
                <a:close/>
              </a:path>
            </a:pathLst>
          </a:cu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0850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a:t>A Rake makes a poor shovel!</a:t>
            </a:r>
          </a:p>
        </p:txBody>
      </p:sp>
      <p:sp>
        <p:nvSpPr>
          <p:cNvPr id="3" name="Content Placeholder 2"/>
          <p:cNvSpPr>
            <a:spLocks noGrp="1"/>
          </p:cNvSpPr>
          <p:nvPr>
            <p:ph idx="1"/>
          </p:nvPr>
        </p:nvSpPr>
        <p:spPr/>
        <p:txBody>
          <a:bodyPr>
            <a:normAutofit/>
          </a:bodyPr>
          <a:lstStyle/>
          <a:p>
            <a:r>
              <a:rPr lang="en-US" sz="2000" dirty="0"/>
              <a:t>Although deceptively simple to design and operate, relational database simplicity for the end-user does fall down when it comes to complex running queries. </a:t>
            </a:r>
          </a:p>
          <a:p>
            <a:r>
              <a:rPr lang="en-US" sz="2000" dirty="0"/>
              <a:t>Accessing data from relational databases may require complex joins of many tables and is distinctly non-trivial for untrained end-users, who may be forced to hire IT professionals to structure such queries in a query language, such as SQL. </a:t>
            </a:r>
          </a:p>
        </p:txBody>
      </p:sp>
    </p:spTree>
    <p:extLst>
      <p:ext uri="{BB962C8B-B14F-4D97-AF65-F5344CB8AC3E}">
        <p14:creationId xmlns:p14="http://schemas.microsoft.com/office/powerpoint/2010/main" val="2486976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a:t>No such thing as a free lunch</a:t>
            </a:r>
          </a:p>
        </p:txBody>
      </p:sp>
      <p:sp>
        <p:nvSpPr>
          <p:cNvPr id="3" name="Content Placeholder 2"/>
          <p:cNvSpPr>
            <a:spLocks noGrp="1"/>
          </p:cNvSpPr>
          <p:nvPr>
            <p:ph idx="1"/>
          </p:nvPr>
        </p:nvSpPr>
        <p:spPr>
          <a:xfrm>
            <a:off x="457200" y="990600"/>
            <a:ext cx="8229600" cy="5135563"/>
          </a:xfrm>
        </p:spPr>
        <p:txBody>
          <a:bodyPr>
            <a:normAutofit/>
          </a:bodyPr>
          <a:lstStyle/>
          <a:p>
            <a:r>
              <a:rPr lang="en-US" sz="2000" dirty="0"/>
              <a:t>Typically a Cube is “built” by importing a subset of data from a SQL system(s). </a:t>
            </a:r>
          </a:p>
          <a:p>
            <a:r>
              <a:rPr lang="en-US" sz="2000" dirty="0"/>
              <a:t>The SQL system is used as the “</a:t>
            </a:r>
            <a:r>
              <a:rPr lang="en-US" sz="2000" dirty="0" err="1"/>
              <a:t>db</a:t>
            </a:r>
            <a:r>
              <a:rPr lang="en-US" sz="2000" dirty="0"/>
              <a:t> of record”. Business is done out of SQL (accepting orders, changing stock levels, paying bills, </a:t>
            </a:r>
            <a:r>
              <a:rPr lang="en-US" sz="2000" dirty="0" err="1"/>
              <a:t>etc</a:t>
            </a:r>
            <a:r>
              <a:rPr lang="en-US" sz="2000" dirty="0"/>
              <a:t>)</a:t>
            </a:r>
          </a:p>
          <a:p>
            <a:r>
              <a:rPr lang="en-US" sz="2000" dirty="0"/>
              <a:t>It stores ALL data for a company, while a Cube stores only extracted data SQL (subset of all tables, subsets of rows within tables)  based on the analysis that is desired. </a:t>
            </a:r>
          </a:p>
          <a:p>
            <a:r>
              <a:rPr lang="en-US" sz="2000" dirty="0"/>
              <a:t>It typically operates on “stale” data from snapshots taken, say, every night at midnight.</a:t>
            </a:r>
          </a:p>
          <a:p>
            <a:r>
              <a:rPr lang="en-US" sz="2000" dirty="0"/>
              <a:t>If a dataset in a table is not multi-dimensional, as there is no inherent relationship between the elements of the different records, then it does not make sense to map that data into a cube  (next slide)</a:t>
            </a:r>
          </a:p>
        </p:txBody>
      </p:sp>
    </p:spTree>
    <p:extLst>
      <p:ext uri="{BB962C8B-B14F-4D97-AF65-F5344CB8AC3E}">
        <p14:creationId xmlns:p14="http://schemas.microsoft.com/office/powerpoint/2010/main" val="3841295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nvGraphicFramePr>
        <p:xfrm>
          <a:off x="2362200" y="2895600"/>
          <a:ext cx="4953000" cy="1676400"/>
        </p:xfrm>
        <a:graphic>
          <a:graphicData uri="http://schemas.openxmlformats.org/drawingml/2006/table">
            <a:tbl>
              <a:tblPr/>
              <a:tblGrid>
                <a:gridCol w="11430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tblGrid>
              <a:tr h="0">
                <a:tc>
                  <a:txBody>
                    <a:bodyPr/>
                    <a:lstStyle/>
                    <a:p>
                      <a:endParaRPr lang="en-US" sz="1600" dirty="0">
                        <a:effectLst/>
                      </a:endParaRP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r>
                        <a:rPr lang="en-US" sz="1600" dirty="0">
                          <a:effectLst/>
                        </a:rPr>
                        <a:t>Collins</a:t>
                      </a: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chemeClr val="accent5">
                        <a:alpha val="11000"/>
                      </a:schemeClr>
                    </a:solidFill>
                  </a:tcPr>
                </a:tc>
                <a:tc>
                  <a:txBody>
                    <a:bodyPr/>
                    <a:lstStyle/>
                    <a:p>
                      <a:endParaRPr lang="en-US" sz="1600" dirty="0">
                        <a:effectLst/>
                      </a:endParaRP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endParaRPr lang="en-US" sz="1600">
                        <a:effectLst/>
                      </a:endParaRP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r>
                        <a:rPr lang="en-US" sz="1600">
                          <a:effectLst/>
                        </a:rPr>
                        <a:t>25</a:t>
                      </a: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extLst>
                  <a:ext uri="{0D108BD9-81ED-4DB2-BD59-A6C34878D82A}">
                    <a16:rowId xmlns:a16="http://schemas.microsoft.com/office/drawing/2014/main" val="10000"/>
                  </a:ext>
                </a:extLst>
              </a:tr>
              <a:tr h="0">
                <a:tc>
                  <a:txBody>
                    <a:bodyPr/>
                    <a:lstStyle/>
                    <a:p>
                      <a:r>
                        <a:rPr lang="en-US" sz="1600" b="1" u="sng">
                          <a:effectLst/>
                        </a:rPr>
                        <a:t>Lastname</a:t>
                      </a:r>
                      <a:endParaRPr lang="en-US" sz="1600">
                        <a:effectLst/>
                      </a:endParaRP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r>
                        <a:rPr lang="en-US" sz="1600" dirty="0">
                          <a:effectLst/>
                        </a:rPr>
                        <a:t>Wall</a:t>
                      </a: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chemeClr val="accent5">
                        <a:alpha val="11000"/>
                      </a:schemeClr>
                    </a:solidFill>
                  </a:tcPr>
                </a:tc>
                <a:tc>
                  <a:txBody>
                    <a:bodyPr/>
                    <a:lstStyle/>
                    <a:p>
                      <a:endParaRPr lang="en-US" sz="1600">
                        <a:effectLst/>
                      </a:endParaRP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r>
                        <a:rPr lang="en-US" sz="1600" dirty="0">
                          <a:effectLst/>
                        </a:rPr>
                        <a:t>55</a:t>
                      </a: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endParaRPr lang="en-US" sz="1600" dirty="0">
                        <a:effectLst/>
                      </a:endParaRP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extLst>
                  <a:ext uri="{0D108BD9-81ED-4DB2-BD59-A6C34878D82A}">
                    <a16:rowId xmlns:a16="http://schemas.microsoft.com/office/drawing/2014/main" val="10001"/>
                  </a:ext>
                </a:extLst>
              </a:tr>
              <a:tr h="0">
                <a:tc>
                  <a:txBody>
                    <a:bodyPr/>
                    <a:lstStyle/>
                    <a:p>
                      <a:endParaRPr lang="en-US" sz="1600">
                        <a:effectLst/>
                      </a:endParaRP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r>
                        <a:rPr lang="en-US" sz="1600" dirty="0">
                          <a:effectLst/>
                        </a:rPr>
                        <a:t>Torvalds</a:t>
                      </a: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chemeClr val="accent5">
                        <a:alpha val="11000"/>
                      </a:schemeClr>
                    </a:solidFill>
                  </a:tcPr>
                </a:tc>
                <a:tc>
                  <a:txBody>
                    <a:bodyPr/>
                    <a:lstStyle/>
                    <a:p>
                      <a:r>
                        <a:rPr lang="en-US" sz="1600">
                          <a:effectLst/>
                        </a:rPr>
                        <a:t>26</a:t>
                      </a: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endParaRPr lang="en-US" sz="1600">
                        <a:effectLst/>
                      </a:endParaRP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endParaRPr lang="en-US" sz="1600">
                        <a:effectLst/>
                      </a:endParaRP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extLst>
                  <a:ext uri="{0D108BD9-81ED-4DB2-BD59-A6C34878D82A}">
                    <a16:rowId xmlns:a16="http://schemas.microsoft.com/office/drawing/2014/main" val="10002"/>
                  </a:ext>
                </a:extLst>
              </a:tr>
              <a:tr h="0">
                <a:tc>
                  <a:txBody>
                    <a:bodyPr/>
                    <a:lstStyle/>
                    <a:p>
                      <a:endParaRPr lang="en-US" sz="1600">
                        <a:effectLst/>
                      </a:endParaRP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endParaRPr lang="en-US" sz="1600">
                        <a:effectLst/>
                      </a:endParaRP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r>
                        <a:rPr lang="en-US" sz="1600">
                          <a:effectLst/>
                        </a:rPr>
                        <a:t>Linus</a:t>
                      </a: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r>
                        <a:rPr lang="en-US" sz="1600">
                          <a:effectLst/>
                        </a:rPr>
                        <a:t>Larry</a:t>
                      </a: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r>
                        <a:rPr lang="en-US" sz="1600">
                          <a:effectLst/>
                        </a:rPr>
                        <a:t>John</a:t>
                      </a: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extLst>
                  <a:ext uri="{0D108BD9-81ED-4DB2-BD59-A6C34878D82A}">
                    <a16:rowId xmlns:a16="http://schemas.microsoft.com/office/drawing/2014/main" val="10003"/>
                  </a:ext>
                </a:extLst>
              </a:tr>
              <a:tr h="0">
                <a:tc>
                  <a:txBody>
                    <a:bodyPr/>
                    <a:lstStyle/>
                    <a:p>
                      <a:endParaRPr lang="en-US" sz="1600">
                        <a:effectLst/>
                      </a:endParaRP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endParaRPr lang="en-US" sz="1600">
                        <a:effectLst/>
                      </a:endParaRP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gridSpan="2">
                  <a:txBody>
                    <a:bodyPr/>
                    <a:lstStyle/>
                    <a:p>
                      <a:pPr algn="ctr"/>
                      <a:r>
                        <a:rPr lang="en-US" sz="1600" b="1" u="sng">
                          <a:effectLst/>
                        </a:rPr>
                        <a:t>Firstname</a:t>
                      </a:r>
                      <a:endParaRPr lang="en-US" sz="1600">
                        <a:effectLst/>
                      </a:endParaRP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hMerge="1">
                  <a:txBody>
                    <a:bodyPr/>
                    <a:lstStyle/>
                    <a:p>
                      <a:endParaRPr lang="en-US"/>
                    </a:p>
                  </a:txBody>
                  <a:tcPr/>
                </a:tc>
                <a:tc>
                  <a:txBody>
                    <a:bodyPr/>
                    <a:lstStyle/>
                    <a:p>
                      <a:endParaRPr lang="en-US" sz="1600" dirty="0">
                        <a:effectLst/>
                      </a:endParaRP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a:xfrm>
            <a:off x="152400" y="1981200"/>
            <a:ext cx="8877300" cy="1143000"/>
          </a:xfrm>
        </p:spPr>
        <p:txBody>
          <a:bodyPr>
            <a:noAutofit/>
          </a:bodyPr>
          <a:lstStyle/>
          <a:p>
            <a:r>
              <a:rPr lang="en-US" sz="1800" dirty="0"/>
              <a:t>And we create an MDS  two-dimensional view or slice of this information,  where </a:t>
            </a:r>
            <a:r>
              <a:rPr lang="en-US" sz="1800" dirty="0" err="1"/>
              <a:t>Lastname</a:t>
            </a:r>
            <a:r>
              <a:rPr lang="en-US" sz="1800" dirty="0"/>
              <a:t> and </a:t>
            </a:r>
            <a:r>
              <a:rPr lang="en-US" sz="1800" dirty="0" err="1"/>
              <a:t>Firstname</a:t>
            </a:r>
            <a:r>
              <a:rPr lang="en-US" sz="1800" dirty="0"/>
              <a:t> are the dimensions, and Age is contained within the cell values, as below:</a:t>
            </a:r>
          </a:p>
        </p:txBody>
      </p:sp>
      <p:graphicFrame>
        <p:nvGraphicFramePr>
          <p:cNvPr id="6" name="Table 5"/>
          <p:cNvGraphicFramePr>
            <a:graphicFrameLocks noGrp="1"/>
          </p:cNvGraphicFramePr>
          <p:nvPr/>
        </p:nvGraphicFramePr>
        <p:xfrm>
          <a:off x="914400" y="685800"/>
          <a:ext cx="7391400" cy="1463040"/>
        </p:xfrm>
        <a:graphic>
          <a:graphicData uri="http://schemas.openxmlformats.org/drawingml/2006/table">
            <a:tbl>
              <a:tblPr/>
              <a:tblGrid>
                <a:gridCol w="1478280">
                  <a:extLst>
                    <a:ext uri="{9D8B030D-6E8A-4147-A177-3AD203B41FA5}">
                      <a16:colId xmlns:a16="http://schemas.microsoft.com/office/drawing/2014/main" val="20000"/>
                    </a:ext>
                  </a:extLst>
                </a:gridCol>
                <a:gridCol w="1478280">
                  <a:extLst>
                    <a:ext uri="{9D8B030D-6E8A-4147-A177-3AD203B41FA5}">
                      <a16:colId xmlns:a16="http://schemas.microsoft.com/office/drawing/2014/main" val="20001"/>
                    </a:ext>
                  </a:extLst>
                </a:gridCol>
                <a:gridCol w="1478280">
                  <a:extLst>
                    <a:ext uri="{9D8B030D-6E8A-4147-A177-3AD203B41FA5}">
                      <a16:colId xmlns:a16="http://schemas.microsoft.com/office/drawing/2014/main" val="20002"/>
                    </a:ext>
                  </a:extLst>
                </a:gridCol>
                <a:gridCol w="899160">
                  <a:extLst>
                    <a:ext uri="{9D8B030D-6E8A-4147-A177-3AD203B41FA5}">
                      <a16:colId xmlns:a16="http://schemas.microsoft.com/office/drawing/2014/main" val="20003"/>
                    </a:ext>
                  </a:extLst>
                </a:gridCol>
                <a:gridCol w="2057400">
                  <a:extLst>
                    <a:ext uri="{9D8B030D-6E8A-4147-A177-3AD203B41FA5}">
                      <a16:colId xmlns:a16="http://schemas.microsoft.com/office/drawing/2014/main" val="20004"/>
                    </a:ext>
                  </a:extLst>
                </a:gridCol>
              </a:tblGrid>
              <a:tr h="0">
                <a:tc>
                  <a:txBody>
                    <a:bodyPr/>
                    <a:lstStyle/>
                    <a:p>
                      <a:pPr algn="ctr"/>
                      <a:r>
                        <a:rPr lang="en-US" sz="1800" dirty="0" err="1">
                          <a:solidFill>
                            <a:srgbClr val="FFFFFF"/>
                          </a:solidFill>
                          <a:effectLst/>
                          <a:latin typeface="arial" panose="020B0604020202020204" pitchFamily="34" charset="0"/>
                        </a:rPr>
                        <a:t>Lastname</a:t>
                      </a:r>
                      <a:endParaRPr lang="en-US" sz="1800" dirty="0">
                        <a:solidFill>
                          <a:srgbClr val="FFFFFF"/>
                        </a:solidFill>
                        <a:effectLst/>
                        <a:latin typeface="arial" panose="020B0604020202020204" pitchFamily="34" charset="0"/>
                      </a:endParaRP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575656"/>
                    </a:solidFill>
                  </a:tcPr>
                </a:tc>
                <a:tc>
                  <a:txBody>
                    <a:bodyPr/>
                    <a:lstStyle/>
                    <a:p>
                      <a:pPr algn="ctr"/>
                      <a:r>
                        <a:rPr lang="en-US" sz="1800" dirty="0" err="1">
                          <a:solidFill>
                            <a:srgbClr val="FFFFFF"/>
                          </a:solidFill>
                          <a:effectLst/>
                          <a:latin typeface="arial" panose="020B0604020202020204" pitchFamily="34" charset="0"/>
                        </a:rPr>
                        <a:t>Firstname</a:t>
                      </a:r>
                      <a:endParaRPr lang="en-US" sz="1800" dirty="0">
                        <a:solidFill>
                          <a:srgbClr val="FFFFFF"/>
                        </a:solidFill>
                        <a:effectLst/>
                        <a:latin typeface="arial" panose="020B0604020202020204" pitchFamily="34" charset="0"/>
                      </a:endParaRP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575656"/>
                    </a:solidFill>
                  </a:tcPr>
                </a:tc>
                <a:tc>
                  <a:txBody>
                    <a:bodyPr/>
                    <a:lstStyle/>
                    <a:p>
                      <a:pPr algn="ctr"/>
                      <a:r>
                        <a:rPr lang="en-US" sz="1800" dirty="0">
                          <a:solidFill>
                            <a:srgbClr val="FFFFFF"/>
                          </a:solidFill>
                          <a:effectLst/>
                          <a:latin typeface="arial" panose="020B0604020202020204" pitchFamily="34" charset="0"/>
                        </a:rPr>
                        <a:t>Student No</a:t>
                      </a: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575656"/>
                    </a:solidFill>
                  </a:tcPr>
                </a:tc>
                <a:tc>
                  <a:txBody>
                    <a:bodyPr/>
                    <a:lstStyle/>
                    <a:p>
                      <a:pPr algn="ctr"/>
                      <a:r>
                        <a:rPr lang="en-US" sz="1800">
                          <a:solidFill>
                            <a:srgbClr val="FFFFFF"/>
                          </a:solidFill>
                          <a:effectLst/>
                          <a:latin typeface="arial" panose="020B0604020202020204" pitchFamily="34" charset="0"/>
                        </a:rPr>
                        <a:t>Age</a:t>
                      </a: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575656"/>
                    </a:solidFill>
                  </a:tcPr>
                </a:tc>
                <a:tc>
                  <a:txBody>
                    <a:bodyPr/>
                    <a:lstStyle/>
                    <a:p>
                      <a:pPr algn="ctr"/>
                      <a:r>
                        <a:rPr lang="en-US" sz="1800">
                          <a:solidFill>
                            <a:srgbClr val="FFFFFF"/>
                          </a:solidFill>
                          <a:effectLst/>
                          <a:latin typeface="arial" panose="020B0604020202020204" pitchFamily="34" charset="0"/>
                        </a:rPr>
                        <a:t>Course</a:t>
                      </a: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575656"/>
                    </a:solidFill>
                  </a:tcPr>
                </a:tc>
                <a:extLst>
                  <a:ext uri="{0D108BD9-81ED-4DB2-BD59-A6C34878D82A}">
                    <a16:rowId xmlns:a16="http://schemas.microsoft.com/office/drawing/2014/main" val="10000"/>
                  </a:ext>
                </a:extLst>
              </a:tr>
              <a:tr h="0">
                <a:tc>
                  <a:txBody>
                    <a:bodyPr/>
                    <a:lstStyle/>
                    <a:p>
                      <a:r>
                        <a:rPr lang="en-US" sz="1800">
                          <a:effectLst/>
                        </a:rPr>
                        <a:t>Collins</a:t>
                      </a: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r>
                        <a:rPr lang="en-US" sz="1800">
                          <a:effectLst/>
                        </a:rPr>
                        <a:t>John</a:t>
                      </a: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r>
                        <a:rPr lang="en-US" sz="1800">
                          <a:effectLst/>
                        </a:rPr>
                        <a:t>111</a:t>
                      </a: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r>
                        <a:rPr lang="en-US" sz="1800">
                          <a:effectLst/>
                        </a:rPr>
                        <a:t>25</a:t>
                      </a: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r>
                        <a:rPr lang="en-US" sz="1800">
                          <a:effectLst/>
                        </a:rPr>
                        <a:t>Comp Science</a:t>
                      </a: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extLst>
                  <a:ext uri="{0D108BD9-81ED-4DB2-BD59-A6C34878D82A}">
                    <a16:rowId xmlns:a16="http://schemas.microsoft.com/office/drawing/2014/main" val="10001"/>
                  </a:ext>
                </a:extLst>
              </a:tr>
              <a:tr h="0">
                <a:tc>
                  <a:txBody>
                    <a:bodyPr/>
                    <a:lstStyle/>
                    <a:p>
                      <a:r>
                        <a:rPr lang="en-US" sz="1800">
                          <a:effectLst/>
                        </a:rPr>
                        <a:t>Wall</a:t>
                      </a: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r>
                        <a:rPr lang="en-US" sz="1800">
                          <a:effectLst/>
                        </a:rPr>
                        <a:t>Larry</a:t>
                      </a: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r>
                        <a:rPr lang="en-US" sz="1800">
                          <a:effectLst/>
                        </a:rPr>
                        <a:t>222</a:t>
                      </a: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r>
                        <a:rPr lang="en-US" sz="1800">
                          <a:effectLst/>
                        </a:rPr>
                        <a:t>55</a:t>
                      </a: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r>
                        <a:rPr lang="en-US" sz="1800">
                          <a:effectLst/>
                        </a:rPr>
                        <a:t>Comp Science</a:t>
                      </a: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extLst>
                  <a:ext uri="{0D108BD9-81ED-4DB2-BD59-A6C34878D82A}">
                    <a16:rowId xmlns:a16="http://schemas.microsoft.com/office/drawing/2014/main" val="10002"/>
                  </a:ext>
                </a:extLst>
              </a:tr>
              <a:tr h="0">
                <a:tc>
                  <a:txBody>
                    <a:bodyPr/>
                    <a:lstStyle/>
                    <a:p>
                      <a:r>
                        <a:rPr lang="en-US" sz="1800">
                          <a:effectLst/>
                        </a:rPr>
                        <a:t>Torvalds</a:t>
                      </a: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r>
                        <a:rPr lang="en-US" sz="1800">
                          <a:effectLst/>
                        </a:rPr>
                        <a:t>Linus</a:t>
                      </a: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r>
                        <a:rPr lang="en-US" sz="1800">
                          <a:effectLst/>
                        </a:rPr>
                        <a:t>333</a:t>
                      </a: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r>
                        <a:rPr lang="en-US" sz="1800">
                          <a:effectLst/>
                        </a:rPr>
                        <a:t>26</a:t>
                      </a: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tc>
                  <a:txBody>
                    <a:bodyPr/>
                    <a:lstStyle/>
                    <a:p>
                      <a:r>
                        <a:rPr lang="en-US" sz="1800" dirty="0">
                          <a:effectLst/>
                        </a:rPr>
                        <a:t>Comp Science</a:t>
                      </a:r>
                    </a:p>
                  </a:txBody>
                  <a:tcPr anchor="ctr">
                    <a:lnL w="9525" cap="flat" cmpd="sng" algn="ctr">
                      <a:solidFill>
                        <a:srgbClr val="5C5959"/>
                      </a:solidFill>
                      <a:prstDash val="solid"/>
                      <a:round/>
                      <a:headEnd type="none" w="med" len="med"/>
                      <a:tailEnd type="none" w="med" len="med"/>
                    </a:lnL>
                    <a:lnR w="9525" cap="flat" cmpd="sng" algn="ctr">
                      <a:solidFill>
                        <a:srgbClr val="5C5959"/>
                      </a:solidFill>
                      <a:prstDash val="solid"/>
                      <a:round/>
                      <a:headEnd type="none" w="med" len="med"/>
                      <a:tailEnd type="none" w="med" len="med"/>
                    </a:lnR>
                    <a:lnT w="9525" cap="flat" cmpd="sng" algn="ctr">
                      <a:solidFill>
                        <a:srgbClr val="5C5959"/>
                      </a:solidFill>
                      <a:prstDash val="solid"/>
                      <a:round/>
                      <a:headEnd type="none" w="med" len="med"/>
                      <a:tailEnd type="none" w="med" len="med"/>
                    </a:lnT>
                    <a:lnB w="9525" cap="flat" cmpd="sng" algn="ctr">
                      <a:solidFill>
                        <a:srgbClr val="5C5959"/>
                      </a:solidFill>
                      <a:prstDash val="solid"/>
                      <a:round/>
                      <a:headEnd type="none" w="med" len="med"/>
                      <a:tailEnd type="none" w="med" len="med"/>
                    </a:lnB>
                    <a:solidFill>
                      <a:srgbClr val="F5F5F5"/>
                    </a:solidFill>
                  </a:tcPr>
                </a:tc>
                <a:extLst>
                  <a:ext uri="{0D108BD9-81ED-4DB2-BD59-A6C34878D82A}">
                    <a16:rowId xmlns:a16="http://schemas.microsoft.com/office/drawing/2014/main" val="10003"/>
                  </a:ext>
                </a:extLst>
              </a:tr>
            </a:tbl>
          </a:graphicData>
        </a:graphic>
      </p:graphicFrame>
      <p:sp>
        <p:nvSpPr>
          <p:cNvPr id="10" name="TextBox 9"/>
          <p:cNvSpPr txBox="1"/>
          <p:nvPr/>
        </p:nvSpPr>
        <p:spPr>
          <a:xfrm>
            <a:off x="2133600" y="152400"/>
            <a:ext cx="5496826" cy="400110"/>
          </a:xfrm>
          <a:prstGeom prst="rect">
            <a:avLst/>
          </a:prstGeom>
          <a:noFill/>
        </p:spPr>
        <p:txBody>
          <a:bodyPr wrap="none" rtlCol="0">
            <a:spAutoFit/>
          </a:bodyPr>
          <a:lstStyle/>
          <a:p>
            <a:r>
              <a:rPr lang="en-US" sz="2000" dirty="0"/>
              <a:t>Supposed we had a SQL table with this information</a:t>
            </a:r>
          </a:p>
        </p:txBody>
      </p:sp>
      <p:sp>
        <p:nvSpPr>
          <p:cNvPr id="11" name="TextBox 10"/>
          <p:cNvSpPr txBox="1"/>
          <p:nvPr/>
        </p:nvSpPr>
        <p:spPr>
          <a:xfrm>
            <a:off x="304800" y="4724400"/>
            <a:ext cx="8610600" cy="1477328"/>
          </a:xfrm>
          <a:prstGeom prst="rect">
            <a:avLst/>
          </a:prstGeom>
          <a:noFill/>
        </p:spPr>
        <p:txBody>
          <a:bodyPr wrap="square" rtlCol="0">
            <a:spAutoFit/>
          </a:bodyPr>
          <a:lstStyle/>
          <a:p>
            <a:r>
              <a:rPr lang="en-US" dirty="0"/>
              <a:t>* Our slice yielded a 3x3 array containing 9 cells, but only 3 of these cells actually contain an age value, leaving 6 empty! That dataset in the SQL table is not multi-dimensional, as there is no inherent relationship between the elements of the different records.</a:t>
            </a:r>
          </a:p>
          <a:p>
            <a:r>
              <a:rPr lang="en-US" dirty="0"/>
              <a:t>* As for performance, in relational form, a search would require 3 comparisons, whereas in MDS a search would require 9 comparisons (3x3), thereby reducing efficiency.</a:t>
            </a:r>
          </a:p>
        </p:txBody>
      </p:sp>
    </p:spTree>
    <p:extLst>
      <p:ext uri="{BB962C8B-B14F-4D97-AF65-F5344CB8AC3E}">
        <p14:creationId xmlns:p14="http://schemas.microsoft.com/office/powerpoint/2010/main" val="2911410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dreamstimeweb_1280492"/>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628775"/>
            <a:ext cx="4113213" cy="4205287"/>
          </a:xfrm>
          <a:prstGeom prst="rect">
            <a:avLst/>
          </a:prstGeom>
          <a:solidFill>
            <a:schemeClr val="accent2"/>
          </a:solidFill>
        </p:spPr>
      </p:pic>
      <p:pic>
        <p:nvPicPr>
          <p:cNvPr id="16387" name="Picture 3" descr="Man_buildings_looking-up"/>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9788" y="1628775"/>
            <a:ext cx="4113212" cy="4205287"/>
          </a:xfrm>
          <a:prstGeom prst="rect">
            <a:avLst/>
          </a:prstGeom>
          <a:noFill/>
          <a:extLst>
            <a:ext uri="{909E8E84-426E-40DD-AFC4-6F175D3DCCD1}">
              <a14:hiddenFill xmlns:a14="http://schemas.microsoft.com/office/drawing/2010/main">
                <a:solidFill>
                  <a:srgbClr val="FFFFFF"/>
                </a:solidFill>
              </a14:hiddenFill>
            </a:ext>
          </a:extLst>
        </p:spPr>
      </p:pic>
      <p:sp>
        <p:nvSpPr>
          <p:cNvPr id="16388" name="Rectangle 4"/>
          <p:cNvSpPr>
            <a:spLocks noChangeArrowheads="1"/>
          </p:cNvSpPr>
          <p:nvPr/>
        </p:nvSpPr>
        <p:spPr bwMode="auto">
          <a:xfrm>
            <a:off x="327025" y="1628775"/>
            <a:ext cx="4113213" cy="4205287"/>
          </a:xfrm>
          <a:prstGeom prst="rect">
            <a:avLst/>
          </a:prstGeom>
          <a:solidFill>
            <a:schemeClr val="bg2">
              <a:alpha val="70000"/>
            </a:schemeClr>
          </a:solidFill>
          <a:ln>
            <a:noFill/>
          </a:ln>
          <a:effectLst/>
          <a:extLst>
            <a:ext uri="{91240B29-F687-4F45-9708-019B960494DF}">
              <a14:hiddenLine xmlns:a14="http://schemas.microsoft.com/office/drawing/2010/main" w="38100">
                <a:solidFill>
                  <a:srgbClr val="005595"/>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389" name="Text Box 5"/>
          <p:cNvSpPr txBox="1">
            <a:spLocks noChangeArrowheads="1"/>
          </p:cNvSpPr>
          <p:nvPr/>
        </p:nvSpPr>
        <p:spPr bwMode="auto">
          <a:xfrm>
            <a:off x="327025" y="1628775"/>
            <a:ext cx="4113213" cy="457200"/>
          </a:xfrm>
          <a:prstGeom prst="rect">
            <a:avLst/>
          </a:prstGeom>
          <a:solidFill>
            <a:schemeClr val="bg1">
              <a:lumMod val="75000"/>
            </a:schemeClr>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1F497D"/>
                </a:solidFill>
                <a:effectLst/>
                <a:uLnTx/>
                <a:uFillTx/>
                <a:latin typeface="Calibri"/>
                <a:ea typeface="+mn-ea"/>
                <a:cs typeface="+mn-cs"/>
              </a:rPr>
              <a:t>Reporting</a:t>
            </a:r>
          </a:p>
        </p:txBody>
      </p:sp>
      <p:sp>
        <p:nvSpPr>
          <p:cNvPr id="16390" name="Rectangle 6"/>
          <p:cNvSpPr>
            <a:spLocks noChangeArrowheads="1"/>
          </p:cNvSpPr>
          <p:nvPr/>
        </p:nvSpPr>
        <p:spPr bwMode="auto">
          <a:xfrm>
            <a:off x="4649788" y="1628775"/>
            <a:ext cx="4113212" cy="4205287"/>
          </a:xfrm>
          <a:prstGeom prst="rect">
            <a:avLst/>
          </a:prstGeom>
          <a:solidFill>
            <a:schemeClr val="bg2">
              <a:alpha val="70000"/>
            </a:schemeClr>
          </a:solidFill>
          <a:ln>
            <a:noFill/>
          </a:ln>
          <a:effectLst/>
          <a:extLst>
            <a:ext uri="{91240B29-F687-4F45-9708-019B960494DF}">
              <a14:hiddenLine xmlns:a14="http://schemas.microsoft.com/office/drawing/2010/main" w="38100" algn="ctr">
                <a:solidFill>
                  <a:srgbClr val="005595"/>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391" name="Text Box 7"/>
          <p:cNvSpPr txBox="1">
            <a:spLocks noChangeArrowheads="1"/>
          </p:cNvSpPr>
          <p:nvPr/>
        </p:nvSpPr>
        <p:spPr bwMode="auto">
          <a:xfrm>
            <a:off x="4649788" y="1628775"/>
            <a:ext cx="4113212" cy="457200"/>
          </a:xfrm>
          <a:prstGeom prst="rect">
            <a:avLst/>
          </a:prstGeom>
          <a:solidFill>
            <a:schemeClr val="bg1">
              <a:lumMod val="75000"/>
            </a:schemeClr>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1F497D"/>
                </a:solidFill>
                <a:effectLst/>
                <a:uLnTx/>
                <a:uFillTx/>
                <a:latin typeface="Calibri"/>
                <a:ea typeface="+mn-ea"/>
                <a:cs typeface="+mn-cs"/>
              </a:rPr>
              <a:t>Analysis</a:t>
            </a:r>
          </a:p>
        </p:txBody>
      </p:sp>
      <p:sp>
        <p:nvSpPr>
          <p:cNvPr id="16392" name="Rectangle 8"/>
          <p:cNvSpPr>
            <a:spLocks noChangeArrowheads="1"/>
          </p:cNvSpPr>
          <p:nvPr/>
        </p:nvSpPr>
        <p:spPr bwMode="auto">
          <a:xfrm>
            <a:off x="327025" y="2641600"/>
            <a:ext cx="4113213" cy="547687"/>
          </a:xfrm>
          <a:prstGeom prst="rect">
            <a:avLst/>
          </a:prstGeom>
          <a:solidFill>
            <a:schemeClr val="tx2">
              <a:alpha val="50000"/>
            </a:schemeClr>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a:ea typeface="+mn-ea"/>
                <a:cs typeface="+mn-cs"/>
              </a:rPr>
              <a:t>Which customers spent the most?</a:t>
            </a:r>
          </a:p>
        </p:txBody>
      </p:sp>
      <p:sp>
        <p:nvSpPr>
          <p:cNvPr id="16393" name="Rectangle 9"/>
          <p:cNvSpPr>
            <a:spLocks noChangeArrowheads="1"/>
          </p:cNvSpPr>
          <p:nvPr/>
        </p:nvSpPr>
        <p:spPr bwMode="auto">
          <a:xfrm>
            <a:off x="327025" y="3632200"/>
            <a:ext cx="4113213" cy="547687"/>
          </a:xfrm>
          <a:prstGeom prst="rect">
            <a:avLst/>
          </a:prstGeom>
          <a:solidFill>
            <a:schemeClr val="tx2">
              <a:alpha val="50000"/>
            </a:schemeClr>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Calibri"/>
                <a:ea typeface="+mn-ea"/>
                <a:cs typeface="+mn-cs"/>
              </a:rPr>
              <a:t>What did this customer buy?</a:t>
            </a:r>
          </a:p>
        </p:txBody>
      </p:sp>
      <p:sp>
        <p:nvSpPr>
          <p:cNvPr id="16394" name="Rectangle 10"/>
          <p:cNvSpPr>
            <a:spLocks noChangeArrowheads="1"/>
          </p:cNvSpPr>
          <p:nvPr/>
        </p:nvSpPr>
        <p:spPr bwMode="auto">
          <a:xfrm>
            <a:off x="327025" y="4622800"/>
            <a:ext cx="4113213" cy="547687"/>
          </a:xfrm>
          <a:prstGeom prst="rect">
            <a:avLst/>
          </a:prstGeom>
          <a:solidFill>
            <a:schemeClr val="tx2">
              <a:alpha val="50000"/>
            </a:schemeClr>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a:ea typeface="+mn-ea"/>
                <a:cs typeface="+mn-cs"/>
              </a:rPr>
              <a:t>What was the Q4 revenue forecast?</a:t>
            </a:r>
          </a:p>
        </p:txBody>
      </p:sp>
      <p:sp>
        <p:nvSpPr>
          <p:cNvPr id="16395" name="Rectangle 11"/>
          <p:cNvSpPr>
            <a:spLocks noChangeArrowheads="1"/>
          </p:cNvSpPr>
          <p:nvPr/>
        </p:nvSpPr>
        <p:spPr bwMode="auto">
          <a:xfrm>
            <a:off x="4649788" y="2641600"/>
            <a:ext cx="4113212" cy="547687"/>
          </a:xfrm>
          <a:prstGeom prst="rect">
            <a:avLst/>
          </a:prstGeom>
          <a:solidFill>
            <a:schemeClr val="tx2">
              <a:alpha val="50000"/>
            </a:schemeClr>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Calibri"/>
                <a:ea typeface="+mn-ea"/>
                <a:cs typeface="+mn-cs"/>
              </a:rPr>
              <a:t>Which customers are most profitable?</a:t>
            </a:r>
          </a:p>
        </p:txBody>
      </p:sp>
      <p:sp>
        <p:nvSpPr>
          <p:cNvPr id="16396" name="Rectangle 12"/>
          <p:cNvSpPr>
            <a:spLocks noChangeArrowheads="1"/>
          </p:cNvSpPr>
          <p:nvPr/>
        </p:nvSpPr>
        <p:spPr bwMode="auto">
          <a:xfrm>
            <a:off x="4649788" y="3632200"/>
            <a:ext cx="4113212" cy="547687"/>
          </a:xfrm>
          <a:prstGeom prst="rect">
            <a:avLst/>
          </a:prstGeom>
          <a:solidFill>
            <a:schemeClr val="tx2">
              <a:alpha val="50000"/>
            </a:schemeClr>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a:ea typeface="+mn-ea"/>
                <a:cs typeface="+mn-cs"/>
              </a:rPr>
              <a:t>What is this customer </a:t>
            </a:r>
            <a:r>
              <a:rPr kumimoji="0" lang="en-US" altLang="en-US" sz="1600" b="1" i="0" u="none" strike="noStrike" kern="1200" cap="none" spc="0" normalizeH="0" baseline="0" noProof="0" dirty="0">
                <a:ln>
                  <a:noFill/>
                </a:ln>
                <a:solidFill>
                  <a:prstClr val="black"/>
                </a:solidFill>
                <a:effectLst/>
                <a:uLnTx/>
                <a:uFillTx/>
                <a:latin typeface="Calibri"/>
                <a:ea typeface="+mn-ea"/>
                <a:cs typeface="+mn-cs"/>
              </a:rPr>
              <a:t>likely</a:t>
            </a:r>
            <a:r>
              <a:rPr kumimoji="0" lang="en-US" altLang="en-US" sz="1600" b="0" i="0" u="none" strike="noStrike" kern="1200" cap="none" spc="0" normalizeH="0" baseline="0" noProof="0" dirty="0">
                <a:ln>
                  <a:noFill/>
                </a:ln>
                <a:solidFill>
                  <a:prstClr val="black"/>
                </a:solidFill>
                <a:effectLst/>
                <a:uLnTx/>
                <a:uFillTx/>
                <a:latin typeface="Calibri"/>
                <a:ea typeface="+mn-ea"/>
                <a:cs typeface="+mn-cs"/>
              </a:rPr>
              <a:t> to buy next?</a:t>
            </a:r>
          </a:p>
        </p:txBody>
      </p:sp>
      <p:sp>
        <p:nvSpPr>
          <p:cNvPr id="16397" name="Rectangle 13"/>
          <p:cNvSpPr>
            <a:spLocks noChangeArrowheads="1"/>
          </p:cNvSpPr>
          <p:nvPr/>
        </p:nvSpPr>
        <p:spPr bwMode="auto">
          <a:xfrm>
            <a:off x="4649788" y="4622800"/>
            <a:ext cx="4113212" cy="547687"/>
          </a:xfrm>
          <a:prstGeom prst="rect">
            <a:avLst/>
          </a:prstGeom>
          <a:solidFill>
            <a:schemeClr val="tx2">
              <a:alpha val="50000"/>
            </a:schemeClr>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1" i="0" u="none" strike="noStrike" kern="1200" cap="none" spc="0" normalizeH="0" baseline="0" noProof="0" dirty="0">
                <a:ln>
                  <a:noFill/>
                </a:ln>
                <a:solidFill>
                  <a:prstClr val="black"/>
                </a:solidFill>
                <a:effectLst/>
                <a:uLnTx/>
                <a:uFillTx/>
                <a:latin typeface="Calibri"/>
                <a:ea typeface="+mn-ea"/>
                <a:cs typeface="+mn-cs"/>
              </a:rPr>
              <a:t>What if </a:t>
            </a:r>
            <a:r>
              <a:rPr kumimoji="0" lang="en-US" altLang="en-US" sz="1600" b="0" i="0" u="none" strike="noStrike" kern="1200" cap="none" spc="0" normalizeH="0" baseline="0" noProof="0" dirty="0">
                <a:ln>
                  <a:noFill/>
                </a:ln>
                <a:solidFill>
                  <a:prstClr val="black"/>
                </a:solidFill>
                <a:effectLst/>
                <a:uLnTx/>
                <a:uFillTx/>
                <a:latin typeface="Calibri"/>
                <a:ea typeface="+mn-ea"/>
                <a:cs typeface="+mn-cs"/>
              </a:rPr>
              <a:t>demand falls short of forecast?</a:t>
            </a:r>
          </a:p>
        </p:txBody>
      </p:sp>
      <p:sp>
        <p:nvSpPr>
          <p:cNvPr id="16398" name="Rectangle 14"/>
          <p:cNvSpPr>
            <a:spLocks noGrp="1" noChangeArrowheads="1"/>
          </p:cNvSpPr>
          <p:nvPr>
            <p:ph type="title"/>
          </p:nvPr>
        </p:nvSpPr>
        <p:spPr/>
        <p:txBody>
          <a:bodyPr>
            <a:noAutofit/>
          </a:bodyPr>
          <a:lstStyle/>
          <a:p>
            <a:r>
              <a:rPr lang="en-US" altLang="en-US" sz="3200" dirty="0"/>
              <a:t>Reporting versus Analysis</a:t>
            </a:r>
          </a:p>
        </p:txBody>
      </p:sp>
      <p:grpSp>
        <p:nvGrpSpPr>
          <p:cNvPr id="16399" name="Group 15"/>
          <p:cNvGrpSpPr>
            <a:grpSpLocks/>
          </p:cNvGrpSpPr>
          <p:nvPr/>
        </p:nvGrpSpPr>
        <p:grpSpPr bwMode="auto">
          <a:xfrm>
            <a:off x="1611313" y="5546725"/>
            <a:ext cx="1589087" cy="1235075"/>
            <a:chOff x="1035" y="3237"/>
            <a:chExt cx="1001" cy="778"/>
          </a:xfrm>
        </p:grpSpPr>
        <p:grpSp>
          <p:nvGrpSpPr>
            <p:cNvPr id="16400" name="Group 16"/>
            <p:cNvGrpSpPr>
              <a:grpSpLocks/>
            </p:cNvGrpSpPr>
            <p:nvPr/>
          </p:nvGrpSpPr>
          <p:grpSpPr bwMode="auto">
            <a:xfrm>
              <a:off x="1035" y="3237"/>
              <a:ext cx="956" cy="730"/>
              <a:chOff x="402" y="835"/>
              <a:chExt cx="4812" cy="2799"/>
            </a:xfrm>
          </p:grpSpPr>
          <p:sp>
            <p:nvSpPr>
              <p:cNvPr id="16401" name="Rectangle 17"/>
              <p:cNvSpPr>
                <a:spLocks noChangeArrowheads="1"/>
              </p:cNvSpPr>
              <p:nvPr/>
            </p:nvSpPr>
            <p:spPr bwMode="auto">
              <a:xfrm>
                <a:off x="432" y="835"/>
                <a:ext cx="528" cy="336"/>
              </a:xfrm>
              <a:prstGeom prst="rect">
                <a:avLst/>
              </a:prstGeom>
              <a:solidFill>
                <a:srgbClr val="FFDF4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02" name="Rectangle 18"/>
              <p:cNvSpPr>
                <a:spLocks noChangeArrowheads="1"/>
              </p:cNvSpPr>
              <p:nvPr/>
            </p:nvSpPr>
            <p:spPr bwMode="auto">
              <a:xfrm>
                <a:off x="432" y="1363"/>
                <a:ext cx="528" cy="336"/>
              </a:xfrm>
              <a:prstGeom prst="rect">
                <a:avLst/>
              </a:prstGeom>
              <a:solidFill>
                <a:srgbClr val="FFDF4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03" name="Rectangle 19"/>
              <p:cNvSpPr>
                <a:spLocks noChangeArrowheads="1"/>
              </p:cNvSpPr>
              <p:nvPr/>
            </p:nvSpPr>
            <p:spPr bwMode="auto">
              <a:xfrm>
                <a:off x="2064" y="1843"/>
                <a:ext cx="528" cy="336"/>
              </a:xfrm>
              <a:prstGeom prst="rect">
                <a:avLst/>
              </a:prstGeom>
              <a:solidFill>
                <a:srgbClr val="FFDF4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04" name="Rectangle 20"/>
              <p:cNvSpPr>
                <a:spLocks noChangeArrowheads="1"/>
              </p:cNvSpPr>
              <p:nvPr/>
            </p:nvSpPr>
            <p:spPr bwMode="auto">
              <a:xfrm>
                <a:off x="3504" y="1843"/>
                <a:ext cx="528" cy="336"/>
              </a:xfrm>
              <a:prstGeom prst="rect">
                <a:avLst/>
              </a:prstGeom>
              <a:solidFill>
                <a:srgbClr val="FFDF4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05" name="Rectangle 21"/>
              <p:cNvSpPr>
                <a:spLocks noChangeArrowheads="1"/>
              </p:cNvSpPr>
              <p:nvPr/>
            </p:nvSpPr>
            <p:spPr bwMode="auto">
              <a:xfrm>
                <a:off x="4656" y="1363"/>
                <a:ext cx="528" cy="336"/>
              </a:xfrm>
              <a:prstGeom prst="rect">
                <a:avLst/>
              </a:prstGeom>
              <a:solidFill>
                <a:srgbClr val="FFDF4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06" name="Rectangle 22"/>
              <p:cNvSpPr>
                <a:spLocks noChangeArrowheads="1"/>
              </p:cNvSpPr>
              <p:nvPr/>
            </p:nvSpPr>
            <p:spPr bwMode="auto">
              <a:xfrm>
                <a:off x="960" y="2371"/>
                <a:ext cx="528" cy="336"/>
              </a:xfrm>
              <a:prstGeom prst="rect">
                <a:avLst/>
              </a:prstGeom>
              <a:solidFill>
                <a:srgbClr val="FFDF4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07" name="Rectangle 23"/>
              <p:cNvSpPr>
                <a:spLocks noChangeArrowheads="1"/>
              </p:cNvSpPr>
              <p:nvPr/>
            </p:nvSpPr>
            <p:spPr bwMode="auto">
              <a:xfrm>
                <a:off x="1728" y="2371"/>
                <a:ext cx="528" cy="336"/>
              </a:xfrm>
              <a:prstGeom prst="rect">
                <a:avLst/>
              </a:prstGeom>
              <a:solidFill>
                <a:srgbClr val="FFDF4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08" name="Rectangle 24"/>
              <p:cNvSpPr>
                <a:spLocks noChangeArrowheads="1"/>
              </p:cNvSpPr>
              <p:nvPr/>
            </p:nvSpPr>
            <p:spPr bwMode="auto">
              <a:xfrm>
                <a:off x="3024" y="2371"/>
                <a:ext cx="528" cy="336"/>
              </a:xfrm>
              <a:prstGeom prst="rect">
                <a:avLst/>
              </a:prstGeom>
              <a:solidFill>
                <a:srgbClr val="FFDF4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09" name="Rectangle 25"/>
              <p:cNvSpPr>
                <a:spLocks noChangeArrowheads="1"/>
              </p:cNvSpPr>
              <p:nvPr/>
            </p:nvSpPr>
            <p:spPr bwMode="auto">
              <a:xfrm>
                <a:off x="4176" y="2371"/>
                <a:ext cx="528" cy="336"/>
              </a:xfrm>
              <a:prstGeom prst="rect">
                <a:avLst/>
              </a:prstGeom>
              <a:solidFill>
                <a:srgbClr val="FFDF4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10" name="Rectangle 26"/>
              <p:cNvSpPr>
                <a:spLocks noChangeArrowheads="1"/>
              </p:cNvSpPr>
              <p:nvPr/>
            </p:nvSpPr>
            <p:spPr bwMode="auto">
              <a:xfrm>
                <a:off x="480" y="2899"/>
                <a:ext cx="528" cy="336"/>
              </a:xfrm>
              <a:prstGeom prst="rect">
                <a:avLst/>
              </a:prstGeom>
              <a:solidFill>
                <a:srgbClr val="FFDF4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11" name="Rectangle 27"/>
              <p:cNvSpPr>
                <a:spLocks noChangeArrowheads="1"/>
              </p:cNvSpPr>
              <p:nvPr/>
            </p:nvSpPr>
            <p:spPr bwMode="auto">
              <a:xfrm>
                <a:off x="3312" y="835"/>
                <a:ext cx="528" cy="336"/>
              </a:xfrm>
              <a:prstGeom prst="rect">
                <a:avLst/>
              </a:prstGeom>
              <a:solidFill>
                <a:srgbClr val="FFDF4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12" name="Rectangle 28"/>
              <p:cNvSpPr>
                <a:spLocks noChangeArrowheads="1"/>
              </p:cNvSpPr>
              <p:nvPr/>
            </p:nvSpPr>
            <p:spPr bwMode="auto">
              <a:xfrm>
                <a:off x="4608" y="2899"/>
                <a:ext cx="528" cy="336"/>
              </a:xfrm>
              <a:prstGeom prst="rect">
                <a:avLst/>
              </a:prstGeom>
              <a:solidFill>
                <a:srgbClr val="FFDF4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13" name="Rectangle 29"/>
              <p:cNvSpPr>
                <a:spLocks noChangeArrowheads="1"/>
              </p:cNvSpPr>
              <p:nvPr/>
            </p:nvSpPr>
            <p:spPr bwMode="auto">
              <a:xfrm>
                <a:off x="1248" y="1363"/>
                <a:ext cx="528" cy="336"/>
              </a:xfrm>
              <a:prstGeom prst="rect">
                <a:avLst/>
              </a:prstGeom>
              <a:solidFill>
                <a:srgbClr val="FFDF4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14" name="Rectangle 30"/>
              <p:cNvSpPr>
                <a:spLocks noChangeArrowheads="1"/>
              </p:cNvSpPr>
              <p:nvPr/>
            </p:nvSpPr>
            <p:spPr bwMode="auto">
              <a:xfrm>
                <a:off x="2640" y="1363"/>
                <a:ext cx="528" cy="336"/>
              </a:xfrm>
              <a:prstGeom prst="rect">
                <a:avLst/>
              </a:prstGeom>
              <a:solidFill>
                <a:srgbClr val="FFDF4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15" name="Rectangle 31"/>
              <p:cNvSpPr>
                <a:spLocks noChangeArrowheads="1"/>
              </p:cNvSpPr>
              <p:nvPr/>
            </p:nvSpPr>
            <p:spPr bwMode="auto">
              <a:xfrm>
                <a:off x="1968" y="835"/>
                <a:ext cx="528" cy="336"/>
              </a:xfrm>
              <a:prstGeom prst="rect">
                <a:avLst/>
              </a:prstGeom>
              <a:solidFill>
                <a:srgbClr val="FFDF4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16" name="Rectangle 32"/>
              <p:cNvSpPr>
                <a:spLocks noChangeArrowheads="1"/>
              </p:cNvSpPr>
              <p:nvPr/>
            </p:nvSpPr>
            <p:spPr bwMode="auto">
              <a:xfrm>
                <a:off x="4656" y="835"/>
                <a:ext cx="528" cy="336"/>
              </a:xfrm>
              <a:prstGeom prst="rect">
                <a:avLst/>
              </a:prstGeom>
              <a:solidFill>
                <a:srgbClr val="FFDF4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17" name="Line 33"/>
              <p:cNvSpPr>
                <a:spLocks noChangeShapeType="1"/>
              </p:cNvSpPr>
              <p:nvPr/>
            </p:nvSpPr>
            <p:spPr bwMode="auto">
              <a:xfrm flipV="1">
                <a:off x="720" y="1699"/>
                <a:ext cx="0" cy="12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18" name="Line 34"/>
              <p:cNvSpPr>
                <a:spLocks noChangeShapeType="1"/>
              </p:cNvSpPr>
              <p:nvPr/>
            </p:nvSpPr>
            <p:spPr bwMode="auto">
              <a:xfrm>
                <a:off x="1008" y="3043"/>
                <a:ext cx="36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19" name="Line 35"/>
              <p:cNvSpPr>
                <a:spLocks noChangeShapeType="1"/>
              </p:cNvSpPr>
              <p:nvPr/>
            </p:nvSpPr>
            <p:spPr bwMode="auto">
              <a:xfrm>
                <a:off x="960" y="979"/>
                <a:ext cx="100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20" name="Line 36"/>
              <p:cNvSpPr>
                <a:spLocks noChangeShapeType="1"/>
              </p:cNvSpPr>
              <p:nvPr/>
            </p:nvSpPr>
            <p:spPr bwMode="auto">
              <a:xfrm>
                <a:off x="2496" y="979"/>
                <a:ext cx="816"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21" name="Line 37"/>
              <p:cNvSpPr>
                <a:spLocks noChangeShapeType="1"/>
              </p:cNvSpPr>
              <p:nvPr/>
            </p:nvSpPr>
            <p:spPr bwMode="auto">
              <a:xfrm>
                <a:off x="3840" y="979"/>
                <a:ext cx="816"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22" name="Line 38"/>
              <p:cNvSpPr>
                <a:spLocks noChangeShapeType="1"/>
              </p:cNvSpPr>
              <p:nvPr/>
            </p:nvSpPr>
            <p:spPr bwMode="auto">
              <a:xfrm>
                <a:off x="4896" y="1171"/>
                <a:ext cx="0" cy="19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23" name="Line 39"/>
              <p:cNvSpPr>
                <a:spLocks noChangeShapeType="1"/>
              </p:cNvSpPr>
              <p:nvPr/>
            </p:nvSpPr>
            <p:spPr bwMode="auto">
              <a:xfrm>
                <a:off x="4896" y="1699"/>
                <a:ext cx="0" cy="12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24" name="Line 40"/>
              <p:cNvSpPr>
                <a:spLocks noChangeShapeType="1"/>
              </p:cNvSpPr>
              <p:nvPr/>
            </p:nvSpPr>
            <p:spPr bwMode="auto">
              <a:xfrm>
                <a:off x="960" y="1507"/>
                <a:ext cx="28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25" name="Line 41"/>
              <p:cNvSpPr>
                <a:spLocks noChangeShapeType="1"/>
              </p:cNvSpPr>
              <p:nvPr/>
            </p:nvSpPr>
            <p:spPr bwMode="auto">
              <a:xfrm flipH="1" flipV="1">
                <a:off x="960" y="1027"/>
                <a:ext cx="528" cy="33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26" name="Line 42"/>
              <p:cNvSpPr>
                <a:spLocks noChangeShapeType="1"/>
              </p:cNvSpPr>
              <p:nvPr/>
            </p:nvSpPr>
            <p:spPr bwMode="auto">
              <a:xfrm flipV="1">
                <a:off x="1536" y="1027"/>
                <a:ext cx="432" cy="33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27" name="Line 43"/>
              <p:cNvSpPr>
                <a:spLocks noChangeShapeType="1"/>
              </p:cNvSpPr>
              <p:nvPr/>
            </p:nvSpPr>
            <p:spPr bwMode="auto">
              <a:xfrm>
                <a:off x="1776" y="1507"/>
                <a:ext cx="864"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28" name="Line 44"/>
              <p:cNvSpPr>
                <a:spLocks noChangeShapeType="1"/>
              </p:cNvSpPr>
              <p:nvPr/>
            </p:nvSpPr>
            <p:spPr bwMode="auto">
              <a:xfrm>
                <a:off x="3168" y="1507"/>
                <a:ext cx="124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29" name="Line 45"/>
              <p:cNvSpPr>
                <a:spLocks noChangeShapeType="1"/>
              </p:cNvSpPr>
              <p:nvPr/>
            </p:nvSpPr>
            <p:spPr bwMode="auto">
              <a:xfrm>
                <a:off x="4416" y="1507"/>
                <a:ext cx="0" cy="86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30" name="Line 46"/>
              <p:cNvSpPr>
                <a:spLocks noChangeShapeType="1"/>
              </p:cNvSpPr>
              <p:nvPr/>
            </p:nvSpPr>
            <p:spPr bwMode="auto">
              <a:xfrm flipH="1">
                <a:off x="3552" y="2515"/>
                <a:ext cx="624"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31" name="Line 47"/>
              <p:cNvSpPr>
                <a:spLocks noChangeShapeType="1"/>
              </p:cNvSpPr>
              <p:nvPr/>
            </p:nvSpPr>
            <p:spPr bwMode="auto">
              <a:xfrm>
                <a:off x="3264" y="2707"/>
                <a:ext cx="0" cy="19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32" name="Line 48"/>
              <p:cNvSpPr>
                <a:spLocks noChangeShapeType="1"/>
              </p:cNvSpPr>
              <p:nvPr/>
            </p:nvSpPr>
            <p:spPr bwMode="auto">
              <a:xfrm flipH="1">
                <a:off x="1008" y="2899"/>
                <a:ext cx="2256"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33" name="Line 49"/>
              <p:cNvSpPr>
                <a:spLocks noChangeShapeType="1"/>
              </p:cNvSpPr>
              <p:nvPr/>
            </p:nvSpPr>
            <p:spPr bwMode="auto">
              <a:xfrm>
                <a:off x="1488" y="2515"/>
                <a:ext cx="24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34" name="Line 50"/>
              <p:cNvSpPr>
                <a:spLocks noChangeShapeType="1"/>
              </p:cNvSpPr>
              <p:nvPr/>
            </p:nvSpPr>
            <p:spPr bwMode="auto">
              <a:xfrm flipV="1">
                <a:off x="1248" y="1987"/>
                <a:ext cx="816" cy="38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35" name="Line 51"/>
              <p:cNvSpPr>
                <a:spLocks noChangeShapeType="1"/>
              </p:cNvSpPr>
              <p:nvPr/>
            </p:nvSpPr>
            <p:spPr bwMode="auto">
              <a:xfrm flipV="1">
                <a:off x="1968" y="2179"/>
                <a:ext cx="336" cy="19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36" name="Line 52"/>
              <p:cNvSpPr>
                <a:spLocks noChangeShapeType="1"/>
              </p:cNvSpPr>
              <p:nvPr/>
            </p:nvSpPr>
            <p:spPr bwMode="auto">
              <a:xfrm flipH="1" flipV="1">
                <a:off x="1776" y="1507"/>
                <a:ext cx="528" cy="33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37" name="Line 53"/>
              <p:cNvSpPr>
                <a:spLocks noChangeShapeType="1"/>
              </p:cNvSpPr>
              <p:nvPr/>
            </p:nvSpPr>
            <p:spPr bwMode="auto">
              <a:xfrm flipV="1">
                <a:off x="2304" y="1507"/>
                <a:ext cx="336" cy="33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38" name="Line 54"/>
              <p:cNvSpPr>
                <a:spLocks noChangeShapeType="1"/>
              </p:cNvSpPr>
              <p:nvPr/>
            </p:nvSpPr>
            <p:spPr bwMode="auto">
              <a:xfrm>
                <a:off x="2592" y="1987"/>
                <a:ext cx="672" cy="38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39" name="Line 55"/>
              <p:cNvSpPr>
                <a:spLocks noChangeShapeType="1"/>
              </p:cNvSpPr>
              <p:nvPr/>
            </p:nvSpPr>
            <p:spPr bwMode="auto">
              <a:xfrm flipV="1">
                <a:off x="3264" y="2179"/>
                <a:ext cx="480" cy="19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40" name="Line 56"/>
              <p:cNvSpPr>
                <a:spLocks noChangeShapeType="1"/>
              </p:cNvSpPr>
              <p:nvPr/>
            </p:nvSpPr>
            <p:spPr bwMode="auto">
              <a:xfrm flipH="1" flipV="1">
                <a:off x="3168" y="1507"/>
                <a:ext cx="576" cy="33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41" name="Line 57"/>
              <p:cNvSpPr>
                <a:spLocks noChangeShapeType="1"/>
              </p:cNvSpPr>
              <p:nvPr/>
            </p:nvSpPr>
            <p:spPr bwMode="auto">
              <a:xfrm flipV="1">
                <a:off x="2880" y="979"/>
                <a:ext cx="432" cy="38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42" name="Text Box 58"/>
              <p:cNvSpPr txBox="1">
                <a:spLocks noChangeArrowheads="1"/>
              </p:cNvSpPr>
              <p:nvPr/>
            </p:nvSpPr>
            <p:spPr bwMode="auto">
              <a:xfrm>
                <a:off x="402" y="835"/>
                <a:ext cx="584" cy="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de-DE" altLang="en-US" sz="1400" b="0" i="0" u="none" strike="noStrike" kern="1200" cap="none" spc="0" normalizeH="0" baseline="0" noProof="0">
                  <a:ln>
                    <a:noFill/>
                  </a:ln>
                  <a:solidFill>
                    <a:prstClr val="black"/>
                  </a:solidFill>
                  <a:effectLst>
                    <a:outerShdw blurRad="38100" dist="38100" dir="2700000" algn="tl">
                      <a:srgbClr val="C0C0C0"/>
                    </a:outerShdw>
                  </a:effectLst>
                  <a:uLnTx/>
                  <a:uFillTx/>
                  <a:latin typeface="Tahoma" panose="020B0604030504040204" pitchFamily="34" charset="0"/>
                  <a:ea typeface="+mn-ea"/>
                  <a:cs typeface="+mn-cs"/>
                </a:endParaRPr>
              </a:p>
            </p:txBody>
          </p:sp>
          <p:sp>
            <p:nvSpPr>
              <p:cNvPr id="16443" name="Text Box 59"/>
              <p:cNvSpPr txBox="1">
                <a:spLocks noChangeArrowheads="1"/>
              </p:cNvSpPr>
              <p:nvPr/>
            </p:nvSpPr>
            <p:spPr bwMode="auto">
              <a:xfrm>
                <a:off x="1937" y="835"/>
                <a:ext cx="584" cy="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de-DE" altLang="en-US" sz="1400" b="0" i="0" u="none" strike="noStrike" kern="1200" cap="none" spc="0" normalizeH="0" baseline="0" noProof="0">
                  <a:ln>
                    <a:noFill/>
                  </a:ln>
                  <a:solidFill>
                    <a:prstClr val="black"/>
                  </a:solidFill>
                  <a:effectLst>
                    <a:outerShdw blurRad="38100" dist="38100" dir="2700000" algn="tl">
                      <a:srgbClr val="C0C0C0"/>
                    </a:outerShdw>
                  </a:effectLst>
                  <a:uLnTx/>
                  <a:uFillTx/>
                  <a:latin typeface="Tahoma" panose="020B0604030504040204" pitchFamily="34" charset="0"/>
                  <a:ea typeface="+mn-ea"/>
                  <a:cs typeface="+mn-cs"/>
                </a:endParaRPr>
              </a:p>
            </p:txBody>
          </p:sp>
          <p:sp>
            <p:nvSpPr>
              <p:cNvPr id="16444" name="Text Box 60"/>
              <p:cNvSpPr txBox="1">
                <a:spLocks noChangeArrowheads="1"/>
              </p:cNvSpPr>
              <p:nvPr/>
            </p:nvSpPr>
            <p:spPr bwMode="auto">
              <a:xfrm>
                <a:off x="3281" y="835"/>
                <a:ext cx="584" cy="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de-DE" altLang="en-US" sz="1400" b="0" i="0" u="none" strike="noStrike" kern="1200" cap="none" spc="0" normalizeH="0" baseline="0" noProof="0">
                  <a:ln>
                    <a:noFill/>
                  </a:ln>
                  <a:solidFill>
                    <a:prstClr val="black"/>
                  </a:solidFill>
                  <a:effectLst>
                    <a:outerShdw blurRad="38100" dist="38100" dir="2700000" algn="tl">
                      <a:srgbClr val="C0C0C0"/>
                    </a:outerShdw>
                  </a:effectLst>
                  <a:uLnTx/>
                  <a:uFillTx/>
                  <a:latin typeface="Tahoma" panose="020B0604030504040204" pitchFamily="34" charset="0"/>
                  <a:ea typeface="+mn-ea"/>
                  <a:cs typeface="+mn-cs"/>
                </a:endParaRPr>
              </a:p>
            </p:txBody>
          </p:sp>
          <p:sp>
            <p:nvSpPr>
              <p:cNvPr id="16445" name="Text Box 61"/>
              <p:cNvSpPr txBox="1">
                <a:spLocks noChangeArrowheads="1"/>
              </p:cNvSpPr>
              <p:nvPr/>
            </p:nvSpPr>
            <p:spPr bwMode="auto">
              <a:xfrm>
                <a:off x="4630" y="835"/>
                <a:ext cx="584" cy="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de-DE" altLang="en-US" sz="1400" b="0" i="0" u="none" strike="noStrike" kern="1200" cap="none" spc="0" normalizeH="0" baseline="0" noProof="0">
                  <a:ln>
                    <a:noFill/>
                  </a:ln>
                  <a:solidFill>
                    <a:prstClr val="black"/>
                  </a:solidFill>
                  <a:effectLst>
                    <a:outerShdw blurRad="38100" dist="38100" dir="2700000" algn="tl">
                      <a:srgbClr val="C0C0C0"/>
                    </a:outerShdw>
                  </a:effectLst>
                  <a:uLnTx/>
                  <a:uFillTx/>
                  <a:latin typeface="Tahoma" panose="020B0604030504040204" pitchFamily="34" charset="0"/>
                  <a:ea typeface="+mn-ea"/>
                  <a:cs typeface="+mn-cs"/>
                </a:endParaRPr>
              </a:p>
            </p:txBody>
          </p:sp>
          <p:sp>
            <p:nvSpPr>
              <p:cNvPr id="16446" name="Text Box 62"/>
              <p:cNvSpPr txBox="1">
                <a:spLocks noChangeArrowheads="1"/>
              </p:cNvSpPr>
              <p:nvPr/>
            </p:nvSpPr>
            <p:spPr bwMode="auto">
              <a:xfrm>
                <a:off x="427" y="1360"/>
                <a:ext cx="584" cy="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altLang="en-US" sz="1400" b="0" i="0" u="none" strike="noStrike" kern="1200" cap="none" spc="0" normalizeH="0" baseline="0" noProof="0">
                  <a:ln>
                    <a:noFill/>
                  </a:ln>
                  <a:solidFill>
                    <a:prstClr val="black"/>
                  </a:solidFill>
                  <a:effectLst>
                    <a:outerShdw blurRad="38100" dist="38100" dir="2700000" algn="tl">
                      <a:srgbClr val="C0C0C0"/>
                    </a:outerShdw>
                  </a:effectLst>
                  <a:uLnTx/>
                  <a:uFillTx/>
                  <a:latin typeface="Tahoma" panose="020B0604030504040204" pitchFamily="34" charset="0"/>
                  <a:ea typeface="+mn-ea"/>
                  <a:cs typeface="+mn-cs"/>
                </a:endParaRPr>
              </a:p>
            </p:txBody>
          </p:sp>
          <p:sp>
            <p:nvSpPr>
              <p:cNvPr id="16447" name="Text Box 63"/>
              <p:cNvSpPr txBox="1">
                <a:spLocks noChangeArrowheads="1"/>
              </p:cNvSpPr>
              <p:nvPr/>
            </p:nvSpPr>
            <p:spPr bwMode="auto">
              <a:xfrm>
                <a:off x="1222" y="1360"/>
                <a:ext cx="584" cy="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de-DE" altLang="en-US" sz="1400" b="0" i="0" u="none" strike="noStrike" kern="1200" cap="none" spc="0" normalizeH="0" baseline="0" noProof="0">
                  <a:ln>
                    <a:noFill/>
                  </a:ln>
                  <a:solidFill>
                    <a:prstClr val="black"/>
                  </a:solidFill>
                  <a:effectLst>
                    <a:outerShdw blurRad="38100" dist="38100" dir="2700000" algn="tl">
                      <a:srgbClr val="C0C0C0"/>
                    </a:outerShdw>
                  </a:effectLst>
                  <a:uLnTx/>
                  <a:uFillTx/>
                  <a:latin typeface="Tahoma" panose="020B0604030504040204" pitchFamily="34" charset="0"/>
                  <a:ea typeface="+mn-ea"/>
                  <a:cs typeface="+mn-cs"/>
                </a:endParaRPr>
              </a:p>
            </p:txBody>
          </p:sp>
          <p:sp>
            <p:nvSpPr>
              <p:cNvPr id="16448" name="Text Box 64"/>
              <p:cNvSpPr txBox="1">
                <a:spLocks noChangeArrowheads="1"/>
              </p:cNvSpPr>
              <p:nvPr/>
            </p:nvSpPr>
            <p:spPr bwMode="auto">
              <a:xfrm>
                <a:off x="2612" y="1360"/>
                <a:ext cx="583" cy="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de-DE" altLang="en-US" sz="1400" b="0" i="0" u="none" strike="noStrike" kern="1200" cap="none" spc="0" normalizeH="0" baseline="0" noProof="0">
                  <a:ln>
                    <a:noFill/>
                  </a:ln>
                  <a:solidFill>
                    <a:prstClr val="black"/>
                  </a:solidFill>
                  <a:effectLst>
                    <a:outerShdw blurRad="38100" dist="38100" dir="2700000" algn="tl">
                      <a:srgbClr val="C0C0C0"/>
                    </a:outerShdw>
                  </a:effectLst>
                  <a:uLnTx/>
                  <a:uFillTx/>
                  <a:latin typeface="Tahoma" panose="020B0604030504040204" pitchFamily="34" charset="0"/>
                  <a:ea typeface="+mn-ea"/>
                  <a:cs typeface="+mn-cs"/>
                </a:endParaRPr>
              </a:p>
            </p:txBody>
          </p:sp>
          <p:sp>
            <p:nvSpPr>
              <p:cNvPr id="16449" name="Text Box 65"/>
              <p:cNvSpPr txBox="1">
                <a:spLocks noChangeArrowheads="1"/>
              </p:cNvSpPr>
              <p:nvPr/>
            </p:nvSpPr>
            <p:spPr bwMode="auto">
              <a:xfrm>
                <a:off x="4630" y="1360"/>
                <a:ext cx="584" cy="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de-DE" altLang="en-US" sz="1400" b="0" i="0" u="none" strike="noStrike" kern="1200" cap="none" spc="0" normalizeH="0" baseline="0" noProof="0">
                  <a:ln>
                    <a:noFill/>
                  </a:ln>
                  <a:solidFill>
                    <a:prstClr val="black"/>
                  </a:solidFill>
                  <a:effectLst>
                    <a:outerShdw blurRad="38100" dist="38100" dir="2700000" algn="tl">
                      <a:srgbClr val="C0C0C0"/>
                    </a:outerShdw>
                  </a:effectLst>
                  <a:uLnTx/>
                  <a:uFillTx/>
                  <a:latin typeface="Tahoma" panose="020B0604030504040204" pitchFamily="34" charset="0"/>
                  <a:ea typeface="+mn-ea"/>
                  <a:cs typeface="+mn-cs"/>
                </a:endParaRPr>
              </a:p>
            </p:txBody>
          </p:sp>
          <p:sp>
            <p:nvSpPr>
              <p:cNvPr id="16450" name="Text Box 66"/>
              <p:cNvSpPr txBox="1">
                <a:spLocks noChangeArrowheads="1"/>
              </p:cNvSpPr>
              <p:nvPr/>
            </p:nvSpPr>
            <p:spPr bwMode="auto">
              <a:xfrm>
                <a:off x="956" y="2373"/>
                <a:ext cx="583" cy="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de-DE" altLang="en-US" sz="1400" b="0" i="0" u="none" strike="noStrike" kern="1200" cap="none" spc="0" normalizeH="0" baseline="0" noProof="0">
                  <a:ln>
                    <a:noFill/>
                  </a:ln>
                  <a:solidFill>
                    <a:prstClr val="black"/>
                  </a:solidFill>
                  <a:effectLst>
                    <a:outerShdw blurRad="38100" dist="38100" dir="2700000" algn="tl">
                      <a:srgbClr val="C0C0C0"/>
                    </a:outerShdw>
                  </a:effectLst>
                  <a:uLnTx/>
                  <a:uFillTx/>
                  <a:latin typeface="Tahoma" panose="020B0604030504040204" pitchFamily="34" charset="0"/>
                  <a:ea typeface="+mn-ea"/>
                  <a:cs typeface="+mn-cs"/>
                </a:endParaRPr>
              </a:p>
            </p:txBody>
          </p:sp>
          <p:sp>
            <p:nvSpPr>
              <p:cNvPr id="16451" name="Text Box 67"/>
              <p:cNvSpPr txBox="1">
                <a:spLocks noChangeArrowheads="1"/>
              </p:cNvSpPr>
              <p:nvPr/>
            </p:nvSpPr>
            <p:spPr bwMode="auto">
              <a:xfrm>
                <a:off x="2033" y="1843"/>
                <a:ext cx="584" cy="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de-DE" altLang="en-US" sz="1400" b="0" i="0" u="none" strike="noStrike" kern="1200" cap="none" spc="0" normalizeH="0" baseline="0" noProof="0">
                  <a:ln>
                    <a:noFill/>
                  </a:ln>
                  <a:solidFill>
                    <a:prstClr val="black"/>
                  </a:solidFill>
                  <a:effectLst>
                    <a:outerShdw blurRad="38100" dist="38100" dir="2700000" algn="tl">
                      <a:srgbClr val="C0C0C0"/>
                    </a:outerShdw>
                  </a:effectLst>
                  <a:uLnTx/>
                  <a:uFillTx/>
                  <a:latin typeface="Tahoma" panose="020B0604030504040204" pitchFamily="34" charset="0"/>
                  <a:ea typeface="+mn-ea"/>
                  <a:cs typeface="+mn-cs"/>
                </a:endParaRPr>
              </a:p>
            </p:txBody>
          </p:sp>
          <p:sp>
            <p:nvSpPr>
              <p:cNvPr id="16452" name="Text Box 68"/>
              <p:cNvSpPr txBox="1">
                <a:spLocks noChangeArrowheads="1"/>
              </p:cNvSpPr>
              <p:nvPr/>
            </p:nvSpPr>
            <p:spPr bwMode="auto">
              <a:xfrm>
                <a:off x="3498" y="1843"/>
                <a:ext cx="583" cy="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de-DE" altLang="en-US" sz="1400" b="0" i="0" u="none" strike="noStrike" kern="1200" cap="none" spc="0" normalizeH="0" baseline="0" noProof="0">
                  <a:ln>
                    <a:noFill/>
                  </a:ln>
                  <a:solidFill>
                    <a:prstClr val="black"/>
                  </a:solidFill>
                  <a:effectLst>
                    <a:outerShdw blurRad="38100" dist="38100" dir="2700000" algn="tl">
                      <a:srgbClr val="C0C0C0"/>
                    </a:outerShdw>
                  </a:effectLst>
                  <a:uLnTx/>
                  <a:uFillTx/>
                  <a:latin typeface="Tahoma" panose="020B0604030504040204" pitchFamily="34" charset="0"/>
                  <a:ea typeface="+mn-ea"/>
                  <a:cs typeface="+mn-cs"/>
                </a:endParaRPr>
              </a:p>
            </p:txBody>
          </p:sp>
          <p:sp>
            <p:nvSpPr>
              <p:cNvPr id="16453" name="Text Box 69"/>
              <p:cNvSpPr txBox="1">
                <a:spLocks noChangeArrowheads="1"/>
              </p:cNvSpPr>
              <p:nvPr/>
            </p:nvSpPr>
            <p:spPr bwMode="auto">
              <a:xfrm>
                <a:off x="4147" y="2373"/>
                <a:ext cx="584" cy="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de-DE" altLang="en-US" sz="1400" b="0" i="0" u="none" strike="noStrike" kern="1200" cap="none" spc="0" normalizeH="0" baseline="0" noProof="0">
                  <a:ln>
                    <a:noFill/>
                  </a:ln>
                  <a:solidFill>
                    <a:prstClr val="black"/>
                  </a:solidFill>
                  <a:effectLst>
                    <a:outerShdw blurRad="38100" dist="38100" dir="2700000" algn="tl">
                      <a:srgbClr val="C0C0C0"/>
                    </a:outerShdw>
                  </a:effectLst>
                  <a:uLnTx/>
                  <a:uFillTx/>
                  <a:latin typeface="Tahoma" panose="020B0604030504040204" pitchFamily="34" charset="0"/>
                  <a:ea typeface="+mn-ea"/>
                  <a:cs typeface="+mn-cs"/>
                </a:endParaRPr>
              </a:p>
            </p:txBody>
          </p:sp>
          <p:sp>
            <p:nvSpPr>
              <p:cNvPr id="16454" name="Text Box 70"/>
              <p:cNvSpPr txBox="1">
                <a:spLocks noChangeArrowheads="1"/>
              </p:cNvSpPr>
              <p:nvPr/>
            </p:nvSpPr>
            <p:spPr bwMode="auto">
              <a:xfrm>
                <a:off x="452" y="2898"/>
                <a:ext cx="584" cy="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de-DE" altLang="en-US" sz="1400" b="0" i="0" u="none" strike="noStrike" kern="1200" cap="none" spc="0" normalizeH="0" baseline="0" noProof="0">
                  <a:ln>
                    <a:noFill/>
                  </a:ln>
                  <a:solidFill>
                    <a:prstClr val="black"/>
                  </a:solidFill>
                  <a:effectLst>
                    <a:outerShdw blurRad="38100" dist="38100" dir="2700000" algn="tl">
                      <a:srgbClr val="C0C0C0"/>
                    </a:outerShdw>
                  </a:effectLst>
                  <a:uLnTx/>
                  <a:uFillTx/>
                  <a:latin typeface="Tahoma" panose="020B0604030504040204" pitchFamily="34" charset="0"/>
                  <a:ea typeface="+mn-ea"/>
                  <a:cs typeface="+mn-cs"/>
                </a:endParaRPr>
              </a:p>
            </p:txBody>
          </p:sp>
          <p:sp>
            <p:nvSpPr>
              <p:cNvPr id="16455" name="Text Box 71"/>
              <p:cNvSpPr txBox="1">
                <a:spLocks noChangeArrowheads="1"/>
              </p:cNvSpPr>
              <p:nvPr/>
            </p:nvSpPr>
            <p:spPr bwMode="auto">
              <a:xfrm>
                <a:off x="1700" y="2373"/>
                <a:ext cx="584" cy="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de-DE" altLang="en-US" sz="1400" b="0" i="0" u="none" strike="noStrike" kern="1200" cap="none" spc="0" normalizeH="0" baseline="0" noProof="0">
                  <a:ln>
                    <a:noFill/>
                  </a:ln>
                  <a:solidFill>
                    <a:prstClr val="black"/>
                  </a:solidFill>
                  <a:effectLst>
                    <a:outerShdw blurRad="38100" dist="38100" dir="2700000" algn="tl">
                      <a:srgbClr val="C0C0C0"/>
                    </a:outerShdw>
                  </a:effectLst>
                  <a:uLnTx/>
                  <a:uFillTx/>
                  <a:latin typeface="Tahoma" panose="020B0604030504040204" pitchFamily="34" charset="0"/>
                  <a:ea typeface="+mn-ea"/>
                  <a:cs typeface="+mn-cs"/>
                </a:endParaRPr>
              </a:p>
            </p:txBody>
          </p:sp>
          <p:sp>
            <p:nvSpPr>
              <p:cNvPr id="16456" name="Text Box 72"/>
              <p:cNvSpPr txBox="1">
                <a:spLocks noChangeArrowheads="1"/>
              </p:cNvSpPr>
              <p:nvPr/>
            </p:nvSpPr>
            <p:spPr bwMode="auto">
              <a:xfrm>
                <a:off x="2994" y="2373"/>
                <a:ext cx="584" cy="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de-DE" altLang="en-US" sz="1400" b="0" i="0" u="none" strike="noStrike" kern="1200" cap="none" spc="0" normalizeH="0" baseline="0" noProof="0">
                  <a:ln>
                    <a:noFill/>
                  </a:ln>
                  <a:solidFill>
                    <a:prstClr val="black"/>
                  </a:solidFill>
                  <a:effectLst>
                    <a:outerShdw blurRad="38100" dist="38100" dir="2700000" algn="tl">
                      <a:srgbClr val="C0C0C0"/>
                    </a:outerShdw>
                  </a:effectLst>
                  <a:uLnTx/>
                  <a:uFillTx/>
                  <a:latin typeface="Tahoma" panose="020B0604030504040204" pitchFamily="34" charset="0"/>
                  <a:ea typeface="+mn-ea"/>
                  <a:cs typeface="+mn-cs"/>
                </a:endParaRPr>
              </a:p>
            </p:txBody>
          </p:sp>
          <p:sp>
            <p:nvSpPr>
              <p:cNvPr id="16457" name="Text Box 73"/>
              <p:cNvSpPr txBox="1">
                <a:spLocks noChangeArrowheads="1"/>
              </p:cNvSpPr>
              <p:nvPr/>
            </p:nvSpPr>
            <p:spPr bwMode="auto">
              <a:xfrm>
                <a:off x="4580" y="2898"/>
                <a:ext cx="584" cy="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de-DE" altLang="en-US" sz="1400" b="0" i="0" u="none" strike="noStrike" kern="1200" cap="none" spc="0" normalizeH="0" baseline="0" noProof="0">
                  <a:ln>
                    <a:noFill/>
                  </a:ln>
                  <a:solidFill>
                    <a:prstClr val="black"/>
                  </a:solidFill>
                  <a:effectLst>
                    <a:outerShdw blurRad="38100" dist="38100" dir="2700000" algn="tl">
                      <a:srgbClr val="C0C0C0"/>
                    </a:outerShdw>
                  </a:effectLst>
                  <a:uLnTx/>
                  <a:uFillTx/>
                  <a:latin typeface="Tahoma" panose="020B0604030504040204" pitchFamily="34" charset="0"/>
                  <a:ea typeface="+mn-ea"/>
                  <a:cs typeface="+mn-cs"/>
                </a:endParaRPr>
              </a:p>
            </p:txBody>
          </p:sp>
          <p:sp>
            <p:nvSpPr>
              <p:cNvPr id="16458" name="Rectangle 74"/>
              <p:cNvSpPr>
                <a:spLocks noChangeArrowheads="1"/>
              </p:cNvSpPr>
              <p:nvPr/>
            </p:nvSpPr>
            <p:spPr bwMode="auto">
              <a:xfrm>
                <a:off x="4656" y="1891"/>
                <a:ext cx="528" cy="336"/>
              </a:xfrm>
              <a:prstGeom prst="rect">
                <a:avLst/>
              </a:prstGeom>
              <a:solidFill>
                <a:srgbClr val="FFDF4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59" name="Text Box 75"/>
              <p:cNvSpPr txBox="1">
                <a:spLocks noChangeArrowheads="1"/>
              </p:cNvSpPr>
              <p:nvPr/>
            </p:nvSpPr>
            <p:spPr bwMode="auto">
              <a:xfrm>
                <a:off x="4630" y="1893"/>
                <a:ext cx="584" cy="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de-DE" altLang="en-US" sz="1400" b="0" i="0" u="none" strike="noStrike" kern="1200" cap="none" spc="0" normalizeH="0" baseline="0" noProof="0">
                  <a:ln>
                    <a:noFill/>
                  </a:ln>
                  <a:solidFill>
                    <a:prstClr val="black"/>
                  </a:solidFill>
                  <a:effectLst>
                    <a:outerShdw blurRad="38100" dist="38100" dir="2700000" algn="tl">
                      <a:srgbClr val="C0C0C0"/>
                    </a:outerShdw>
                  </a:effectLst>
                  <a:uLnTx/>
                  <a:uFillTx/>
                  <a:latin typeface="Tahoma" panose="020B0604030504040204" pitchFamily="34" charset="0"/>
                  <a:ea typeface="+mn-ea"/>
                  <a:cs typeface="+mn-cs"/>
                </a:endParaRPr>
              </a:p>
            </p:txBody>
          </p:sp>
        </p:grpSp>
        <p:sp>
          <p:nvSpPr>
            <p:cNvPr id="16460" name="Text Box 76"/>
            <p:cNvSpPr txBox="1">
              <a:spLocks noChangeArrowheads="1"/>
            </p:cNvSpPr>
            <p:nvPr/>
          </p:nvSpPr>
          <p:spPr bwMode="auto">
            <a:xfrm>
              <a:off x="1108" y="3842"/>
              <a:ext cx="928" cy="173"/>
            </a:xfrm>
            <a:prstGeom prst="rect">
              <a:avLst/>
            </a:prstGeom>
            <a:noFill/>
            <a:ln>
              <a:noFill/>
            </a:ln>
            <a:effectLst/>
            <a:extLst>
              <a:ext uri="{909E8E84-426E-40DD-AFC4-6F175D3DCCD1}">
                <a14:hiddenFill xmlns:a14="http://schemas.microsoft.com/office/drawing/2010/main">
                  <a:solidFill>
                    <a:srgbClr val="E3D9BA"/>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What happened?</a:t>
              </a:r>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grpSp>
      <p:grpSp>
        <p:nvGrpSpPr>
          <p:cNvPr id="16461" name="Group 77"/>
          <p:cNvGrpSpPr>
            <a:grpSpLocks/>
          </p:cNvGrpSpPr>
          <p:nvPr/>
        </p:nvGrpSpPr>
        <p:grpSpPr bwMode="auto">
          <a:xfrm>
            <a:off x="6253163" y="5349875"/>
            <a:ext cx="1166812" cy="1427162"/>
            <a:chOff x="3939" y="3113"/>
            <a:chExt cx="735" cy="899"/>
          </a:xfrm>
        </p:grpSpPr>
        <p:pic>
          <p:nvPicPr>
            <p:cNvPr id="16462" name="Picture 78"/>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39" y="3113"/>
              <a:ext cx="735" cy="781"/>
            </a:xfrm>
            <a:prstGeom prst="rect">
              <a:avLst/>
            </a:prstGeom>
            <a:noFill/>
            <a:ln>
              <a:noFill/>
            </a:ln>
            <a:effectLst/>
            <a:extLst>
              <a:ext uri="{909E8E84-426E-40DD-AFC4-6F175D3DCCD1}">
                <a14:hiddenFill xmlns:a14="http://schemas.microsoft.com/office/drawing/2010/main">
                  <a:solidFill>
                    <a:srgbClr val="E3D9BA"/>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463" name="Text Box 79"/>
            <p:cNvSpPr txBox="1">
              <a:spLocks noChangeArrowheads="1"/>
            </p:cNvSpPr>
            <p:nvPr/>
          </p:nvSpPr>
          <p:spPr bwMode="auto">
            <a:xfrm>
              <a:off x="4046" y="3839"/>
              <a:ext cx="538" cy="173"/>
            </a:xfrm>
            <a:prstGeom prst="rect">
              <a:avLst/>
            </a:prstGeom>
            <a:noFill/>
            <a:ln>
              <a:noFill/>
            </a:ln>
            <a:effectLst/>
            <a:extLst>
              <a:ext uri="{909E8E84-426E-40DD-AFC4-6F175D3DCCD1}">
                <a14:hiddenFill xmlns:a14="http://schemas.microsoft.com/office/drawing/2010/main">
                  <a:solidFill>
                    <a:srgbClr val="E3D9BA"/>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What If?</a:t>
              </a:r>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grpSp>
      <p:sp>
        <p:nvSpPr>
          <p:cNvPr id="2" name="TextBox 1"/>
          <p:cNvSpPr txBox="1"/>
          <p:nvPr/>
        </p:nvSpPr>
        <p:spPr>
          <a:xfrm>
            <a:off x="7848600" y="274638"/>
            <a:ext cx="865943" cy="369332"/>
          </a:xfrm>
          <a:prstGeom prst="rect">
            <a:avLst/>
          </a:prstGeom>
          <a:solidFill>
            <a:schemeClr val="tx2">
              <a:lumMod val="20000"/>
              <a:lumOff val="80000"/>
            </a:schemeClr>
          </a:solidFill>
        </p:spPr>
        <p:txBody>
          <a:bodyPr wrap="none" rtlCol="0">
            <a:spAutoFit/>
          </a:bodyPr>
          <a:lstStyle/>
          <a:p>
            <a:r>
              <a:rPr lang="en-US" i="1" dirty="0" err="1"/>
              <a:t>CBslide</a:t>
            </a:r>
            <a:endParaRPr lang="en-US" i="1" dirty="0"/>
          </a:p>
        </p:txBody>
      </p:sp>
    </p:spTree>
    <p:extLst>
      <p:ext uri="{BB962C8B-B14F-4D97-AF65-F5344CB8AC3E}">
        <p14:creationId xmlns:p14="http://schemas.microsoft.com/office/powerpoint/2010/main" val="2484185993"/>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par>
                                <p:cTn id="8" presetID="10" presetClass="entr" presetSubtype="0" fill="hold" nodeType="withEffect">
                                  <p:stCondLst>
                                    <p:cond delay="0"/>
                                  </p:stCondLst>
                                  <p:childTnLst>
                                    <p:set>
                                      <p:cBhvr>
                                        <p:cTn id="9" dur="1" fill="hold">
                                          <p:stCondLst>
                                            <p:cond delay="0"/>
                                          </p:stCondLst>
                                        </p:cTn>
                                        <p:tgtEl>
                                          <p:spTgt spid="16390"/>
                                        </p:tgtEl>
                                        <p:attrNameLst>
                                          <p:attrName>style.visibility</p:attrName>
                                        </p:attrNameLst>
                                      </p:cBhvr>
                                      <p:to>
                                        <p:strVal val="visible"/>
                                      </p:to>
                                    </p:set>
                                    <p:animEffect transition="in" filter="fade">
                                      <p:cBhvr>
                                        <p:cTn id="10" dur="500"/>
                                        <p:tgtEl>
                                          <p:spTgt spid="16390"/>
                                        </p:tgtEl>
                                      </p:cBhvr>
                                    </p:animEffect>
                                  </p:childTnLst>
                                </p:cTn>
                              </p:par>
                            </p:childTnLst>
                          </p:cTn>
                        </p:par>
                        <p:par>
                          <p:cTn id="11" fill="hold" nodeType="afterGroup">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6392"/>
                                        </p:tgtEl>
                                        <p:attrNameLst>
                                          <p:attrName>style.visibility</p:attrName>
                                        </p:attrNameLst>
                                      </p:cBhvr>
                                      <p:to>
                                        <p:strVal val="visible"/>
                                      </p:to>
                                    </p:set>
                                    <p:animEffect transition="in" filter="wipe(left)">
                                      <p:cBhvr>
                                        <p:cTn id="14" dur="500"/>
                                        <p:tgtEl>
                                          <p:spTgt spid="16392"/>
                                        </p:tgtEl>
                                      </p:cBhvr>
                                    </p:animEffect>
                                  </p:childTnLst>
                                </p:cTn>
                              </p:par>
                            </p:childTnLst>
                          </p:cTn>
                        </p:par>
                        <p:par>
                          <p:cTn id="15" fill="hold" nodeType="afterGroup">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6395"/>
                                        </p:tgtEl>
                                        <p:attrNameLst>
                                          <p:attrName>style.visibility</p:attrName>
                                        </p:attrNameLst>
                                      </p:cBhvr>
                                      <p:to>
                                        <p:strVal val="visible"/>
                                      </p:to>
                                    </p:set>
                                    <p:animEffect transition="in" filter="wipe(left)">
                                      <p:cBhvr>
                                        <p:cTn id="18" dur="500"/>
                                        <p:tgtEl>
                                          <p:spTgt spid="16395"/>
                                        </p:tgtEl>
                                      </p:cBhvr>
                                    </p:animEffect>
                                  </p:childTnLst>
                                </p:cTn>
                              </p:par>
                            </p:childTnLst>
                          </p:cTn>
                        </p:par>
                        <p:par>
                          <p:cTn id="19" fill="hold" nodeType="afterGroup">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6393"/>
                                        </p:tgtEl>
                                        <p:attrNameLst>
                                          <p:attrName>style.visibility</p:attrName>
                                        </p:attrNameLst>
                                      </p:cBhvr>
                                      <p:to>
                                        <p:strVal val="visible"/>
                                      </p:to>
                                    </p:set>
                                    <p:animEffect transition="in" filter="wipe(left)">
                                      <p:cBhvr>
                                        <p:cTn id="22" dur="500"/>
                                        <p:tgtEl>
                                          <p:spTgt spid="16393"/>
                                        </p:tgtEl>
                                      </p:cBhvr>
                                    </p:animEffect>
                                  </p:childTnLst>
                                </p:cTn>
                              </p:par>
                            </p:childTnLst>
                          </p:cTn>
                        </p:par>
                        <p:par>
                          <p:cTn id="23" fill="hold" nodeType="afterGroup">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6396"/>
                                        </p:tgtEl>
                                        <p:attrNameLst>
                                          <p:attrName>style.visibility</p:attrName>
                                        </p:attrNameLst>
                                      </p:cBhvr>
                                      <p:to>
                                        <p:strVal val="visible"/>
                                      </p:to>
                                    </p:set>
                                    <p:animEffect transition="in" filter="wipe(left)">
                                      <p:cBhvr>
                                        <p:cTn id="26" dur="500"/>
                                        <p:tgtEl>
                                          <p:spTgt spid="16396"/>
                                        </p:tgtEl>
                                      </p:cBhvr>
                                    </p:animEffect>
                                  </p:childTnLst>
                                </p:cTn>
                              </p:par>
                            </p:childTnLst>
                          </p:cTn>
                        </p:par>
                        <p:par>
                          <p:cTn id="27" fill="hold" nodeType="afterGroup">
                            <p:stCondLst>
                              <p:cond delay="2500"/>
                            </p:stCondLst>
                            <p:childTnLst>
                              <p:par>
                                <p:cTn id="28" presetID="22" presetClass="entr" presetSubtype="8" fill="hold" grpId="0" nodeType="afterEffect">
                                  <p:stCondLst>
                                    <p:cond delay="500"/>
                                  </p:stCondLst>
                                  <p:childTnLst>
                                    <p:set>
                                      <p:cBhvr>
                                        <p:cTn id="29" dur="1" fill="hold">
                                          <p:stCondLst>
                                            <p:cond delay="0"/>
                                          </p:stCondLst>
                                        </p:cTn>
                                        <p:tgtEl>
                                          <p:spTgt spid="16394"/>
                                        </p:tgtEl>
                                        <p:attrNameLst>
                                          <p:attrName>style.visibility</p:attrName>
                                        </p:attrNameLst>
                                      </p:cBhvr>
                                      <p:to>
                                        <p:strVal val="visible"/>
                                      </p:to>
                                    </p:set>
                                    <p:animEffect transition="in" filter="wipe(left)">
                                      <p:cBhvr>
                                        <p:cTn id="30" dur="500"/>
                                        <p:tgtEl>
                                          <p:spTgt spid="16394"/>
                                        </p:tgtEl>
                                      </p:cBhvr>
                                    </p:animEffect>
                                  </p:childTnLst>
                                </p:cTn>
                              </p:par>
                            </p:childTnLst>
                          </p:cTn>
                        </p:par>
                        <p:par>
                          <p:cTn id="31" fill="hold" nodeType="afterGroup">
                            <p:stCondLst>
                              <p:cond delay="3500"/>
                            </p:stCondLst>
                            <p:childTnLst>
                              <p:par>
                                <p:cTn id="32" presetID="22" presetClass="entr" presetSubtype="8" fill="hold" grpId="0" nodeType="afterEffect">
                                  <p:stCondLst>
                                    <p:cond delay="500"/>
                                  </p:stCondLst>
                                  <p:childTnLst>
                                    <p:set>
                                      <p:cBhvr>
                                        <p:cTn id="33" dur="1" fill="hold">
                                          <p:stCondLst>
                                            <p:cond delay="0"/>
                                          </p:stCondLst>
                                        </p:cTn>
                                        <p:tgtEl>
                                          <p:spTgt spid="16397"/>
                                        </p:tgtEl>
                                        <p:attrNameLst>
                                          <p:attrName>style.visibility</p:attrName>
                                        </p:attrNameLst>
                                      </p:cBhvr>
                                      <p:to>
                                        <p:strVal val="visible"/>
                                      </p:to>
                                    </p:set>
                                    <p:animEffect transition="in" filter="wipe(left)">
                                      <p:cBhvr>
                                        <p:cTn id="34" dur="500"/>
                                        <p:tgtEl>
                                          <p:spTgt spid="16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2" grpId="0" animBg="1"/>
      <p:bldP spid="16393" grpId="0" animBg="1"/>
      <p:bldP spid="16394" grpId="0" animBg="1"/>
      <p:bldP spid="16395" grpId="0" animBg="1"/>
      <p:bldP spid="16396" grpId="0" animBg="1"/>
      <p:bldP spid="1639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3200" dirty="0"/>
              <a:t>Multi-dimensional or Relational Database?</a:t>
            </a:r>
          </a:p>
        </p:txBody>
      </p:sp>
      <p:sp>
        <p:nvSpPr>
          <p:cNvPr id="3" name="Content Placeholder 2"/>
          <p:cNvSpPr>
            <a:spLocks noGrp="1"/>
          </p:cNvSpPr>
          <p:nvPr>
            <p:ph idx="1"/>
          </p:nvPr>
        </p:nvSpPr>
        <p:spPr>
          <a:xfrm>
            <a:off x="457200" y="1219200"/>
            <a:ext cx="8229600" cy="5105400"/>
          </a:xfrm>
        </p:spPr>
        <p:txBody>
          <a:bodyPr>
            <a:normAutofit fontScale="55000" lnSpcReduction="20000"/>
          </a:bodyPr>
          <a:lstStyle/>
          <a:p>
            <a:r>
              <a:rPr lang="en-US" dirty="0"/>
              <a:t>This raises a fundamental observation: multi-dimensional database technology is a complementary technology to relational database technology, not a direct replacement.</a:t>
            </a:r>
          </a:p>
          <a:p>
            <a:endParaRPr lang="en-US" dirty="0"/>
          </a:p>
          <a:p>
            <a:r>
              <a:rPr lang="en-US" dirty="0"/>
              <a:t>A further observation can be made for the business application of multi-dimensional systems at this stage (Kenan): The greater the number of inherent inter-relationships between the elements of a dataset, the more likely it is that a study of those inter-relationships will yield business information of value to the company.  (is there any relationship between the items you buy at the grocery store, that day of the week, that time of the day, if it was cold or hot out that day?)</a:t>
            </a:r>
          </a:p>
          <a:p>
            <a:endParaRPr lang="en-US" dirty="0"/>
          </a:p>
          <a:p>
            <a:r>
              <a:rPr lang="en-US" dirty="0"/>
              <a:t>It is clear that where these inter-relationships exist, especially in a commercial environment, that such relationships have a real-world meaning to the organization that is worth analyzing over time</a:t>
            </a:r>
          </a:p>
          <a:p>
            <a:pPr lvl="1"/>
            <a:r>
              <a:rPr lang="en-US" sz="2900" dirty="0"/>
              <a:t>Hence the process of trend analysis, via OLAP (On-Line Analytical Processing) using MDS systems.</a:t>
            </a:r>
          </a:p>
          <a:p>
            <a:pPr lvl="1"/>
            <a:r>
              <a:rPr lang="en-US" sz="2900" dirty="0"/>
              <a:t>Indeed it has become evident that the process of management is greatly aided by information arranged by subject (dimension) rather than by operational applications (Baum 1996).</a:t>
            </a:r>
          </a:p>
        </p:txBody>
      </p:sp>
    </p:spTree>
    <p:extLst>
      <p:ext uri="{BB962C8B-B14F-4D97-AF65-F5344CB8AC3E}">
        <p14:creationId xmlns:p14="http://schemas.microsoft.com/office/powerpoint/2010/main" val="2261060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Additional Multi-Dimensional Database Advantages</a:t>
            </a:r>
          </a:p>
        </p:txBody>
      </p:sp>
      <p:sp>
        <p:nvSpPr>
          <p:cNvPr id="3" name="Content Placeholder 2"/>
          <p:cNvSpPr>
            <a:spLocks noGrp="1"/>
          </p:cNvSpPr>
          <p:nvPr>
            <p:ph idx="1"/>
          </p:nvPr>
        </p:nvSpPr>
        <p:spPr>
          <a:xfrm>
            <a:off x="457200" y="1600200"/>
            <a:ext cx="8229600" cy="4876800"/>
          </a:xfrm>
        </p:spPr>
        <p:txBody>
          <a:bodyPr>
            <a:normAutofit fontScale="62500" lnSpcReduction="20000"/>
          </a:bodyPr>
          <a:lstStyle/>
          <a:p>
            <a:r>
              <a:rPr lang="en-US" b="1" dirty="0"/>
              <a:t>Enhanced Data Presentation and Navigation</a:t>
            </a:r>
            <a:r>
              <a:rPr lang="en-US" dirty="0"/>
              <a:t>: Intuitive spreadsheet-like views of the data are the output of multi-dimensional databases. Such views are difficult to generate in relational systems without the use of complex SQL queries.</a:t>
            </a:r>
          </a:p>
          <a:p>
            <a:r>
              <a:rPr lang="en-US" b="1" dirty="0"/>
              <a:t>Ease of Maintenance</a:t>
            </a:r>
            <a:r>
              <a:rPr lang="en-US" dirty="0"/>
              <a:t>: Multi-dimensional databases are very easy to maintain, because data is stored in the same way as it is viewed, that is according to its fundamental attributes, so no additional computational overhead is required for queries of the database. To compare this to relational systems, where complex indexing and joins may be used that require significant maintenance and overhead.</a:t>
            </a:r>
          </a:p>
          <a:p>
            <a:r>
              <a:rPr lang="en-US" b="1" dirty="0"/>
              <a:t>Increased Performance</a:t>
            </a:r>
            <a:r>
              <a:rPr lang="en-US" dirty="0"/>
              <a:t>: Multi-dimensional database achieve performance levels that are well in excess of that of relational systems performing similar data storage requirements. These high performance levels encourage and enable OLAP applications. Performance can be improved in relational systems through database tuning, but the database cannot be tuned for every possible on-the-fly query. In relational systems, tuning is quite specific, therefore decreasing flexibility, and also requires expensive database specialists.</a:t>
            </a:r>
          </a:p>
          <a:p>
            <a:pPr marL="0" indent="0">
              <a:buNone/>
            </a:pPr>
            <a:endParaRPr lang="en-US" dirty="0"/>
          </a:p>
        </p:txBody>
      </p:sp>
    </p:spTree>
    <p:extLst>
      <p:ext uri="{BB962C8B-B14F-4D97-AF65-F5344CB8AC3E}">
        <p14:creationId xmlns:p14="http://schemas.microsoft.com/office/powerpoint/2010/main" val="3545717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C8AFDEB-71B5-4AFA-8286-64D1ED7D08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609600"/>
            <a:ext cx="5338200" cy="3124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DF58A5A-A23F-4810-B09B-C95AD5C3ECE6}"/>
              </a:ext>
            </a:extLst>
          </p:cNvPr>
          <p:cNvSpPr txBox="1"/>
          <p:nvPr/>
        </p:nvSpPr>
        <p:spPr>
          <a:xfrm>
            <a:off x="685801" y="4572000"/>
            <a:ext cx="7772399" cy="1477328"/>
          </a:xfrm>
          <a:prstGeom prst="rect">
            <a:avLst/>
          </a:prstGeom>
          <a:noFill/>
        </p:spPr>
        <p:txBody>
          <a:bodyPr wrap="square" rtlCol="0">
            <a:spAutoFit/>
          </a:bodyPr>
          <a:lstStyle/>
          <a:p>
            <a:r>
              <a:rPr lang="en-US" dirty="0"/>
              <a:t>An operational data store (or "ODS") is used for operational reporting and as a source of data for the Enterprise Data Warehouse (EDW). It is a complementary element to an EDW in a decision support landscape, and is used for operational reporting, controls and decision making, as opposed to the EDW, which is used for tactical and strategic decision support.</a:t>
            </a:r>
          </a:p>
        </p:txBody>
      </p:sp>
    </p:spTree>
    <p:extLst>
      <p:ext uri="{BB962C8B-B14F-4D97-AF65-F5344CB8AC3E}">
        <p14:creationId xmlns:p14="http://schemas.microsoft.com/office/powerpoint/2010/main" val="148060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56"/>
          </a:xfrm>
        </p:spPr>
        <p:txBody>
          <a:bodyPr>
            <a:normAutofit/>
          </a:bodyPr>
          <a:lstStyle/>
          <a:p>
            <a:r>
              <a:rPr lang="en-US" sz="3200" dirty="0"/>
              <a:t>How BI, DW and DI Fit Together</a:t>
            </a:r>
          </a:p>
        </p:txBody>
      </p:sp>
      <p:pic>
        <p:nvPicPr>
          <p:cNvPr id="5" name="Content Placeholder 4" descr="Picture of Gears" title="Data Integration"/>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4400" y="1143000"/>
            <a:ext cx="1219200" cy="1219200"/>
          </a:xfrm>
        </p:spPr>
      </p:pic>
      <p:pic>
        <p:nvPicPr>
          <p:cNvPr id="6" name="Picture 5" descr="Picture of a database" title="Data Warehous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3844" y="1166812"/>
            <a:ext cx="976313" cy="1379236"/>
          </a:xfrm>
          <a:prstGeom prst="rect">
            <a:avLst/>
          </a:prstGeom>
        </p:spPr>
      </p:pic>
      <p:pic>
        <p:nvPicPr>
          <p:cNvPr id="7" name="Picture 6" descr="Picture of a dashboard" title="Dashboard"/>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57109" y="1237305"/>
            <a:ext cx="1801091" cy="1238250"/>
          </a:xfrm>
          <a:prstGeom prst="rect">
            <a:avLst/>
          </a:prstGeom>
        </p:spPr>
      </p:pic>
      <p:cxnSp>
        <p:nvCxnSpPr>
          <p:cNvPr id="9" name="Straight Arrow Connector 8" title="Right arrow"/>
          <p:cNvCxnSpPr/>
          <p:nvPr/>
        </p:nvCxnSpPr>
        <p:spPr>
          <a:xfrm>
            <a:off x="2590800" y="1828799"/>
            <a:ext cx="1066800" cy="0"/>
          </a:xfrm>
          <a:prstGeom prst="straightConnector1">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title="Right arrow"/>
          <p:cNvCxnSpPr/>
          <p:nvPr/>
        </p:nvCxnSpPr>
        <p:spPr>
          <a:xfrm>
            <a:off x="5257800" y="1828799"/>
            <a:ext cx="1066800" cy="0"/>
          </a:xfrm>
          <a:prstGeom prst="straightConnector1">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160671185"/>
              </p:ext>
            </p:extLst>
          </p:nvPr>
        </p:nvGraphicFramePr>
        <p:xfrm>
          <a:off x="457200" y="3657600"/>
          <a:ext cx="2514600" cy="2413002"/>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151858155"/>
                    </a:ext>
                  </a:extLst>
                </a:gridCol>
              </a:tblGrid>
              <a:tr h="4021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latin typeface="+mj-lt"/>
                          <a:ea typeface="+mn-ea"/>
                          <a:cs typeface="+mn-cs"/>
                        </a:rPr>
                        <a:t>Data</a:t>
                      </a:r>
                      <a:r>
                        <a:rPr lang="en-US" sz="2000" b="1" kern="1200" baseline="0" dirty="0">
                          <a:solidFill>
                            <a:schemeClr val="lt1"/>
                          </a:solidFill>
                          <a:latin typeface="+mj-lt"/>
                          <a:ea typeface="+mn-ea"/>
                          <a:cs typeface="+mn-cs"/>
                        </a:rPr>
                        <a:t> Integration</a:t>
                      </a:r>
                      <a:endParaRPr lang="en-US" sz="2000" b="1" kern="1200" dirty="0">
                        <a:solidFill>
                          <a:schemeClr val="lt1"/>
                        </a:solidFill>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380734872"/>
                  </a:ext>
                </a:extLst>
              </a:tr>
              <a:tr h="402167">
                <a:tc>
                  <a:txBody>
                    <a:bodyPr/>
                    <a:lstStyle/>
                    <a:p>
                      <a:pPr algn="ctr"/>
                      <a:r>
                        <a:rPr lang="en-US" dirty="0"/>
                        <a:t>ETL/ELT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36493489"/>
                  </a:ext>
                </a:extLst>
              </a:tr>
              <a:tr h="402167">
                <a:tc>
                  <a:txBody>
                    <a:bodyPr/>
                    <a:lstStyle/>
                    <a:p>
                      <a:pPr algn="ctr"/>
                      <a:r>
                        <a:rPr lang="en-US" dirty="0"/>
                        <a:t>SOA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9446473"/>
                  </a:ext>
                </a:extLst>
              </a:tr>
              <a:tr h="402167">
                <a:tc>
                  <a:txBody>
                    <a:bodyPr/>
                    <a:lstStyle/>
                    <a:p>
                      <a:pPr algn="ctr"/>
                      <a:r>
                        <a:rPr lang="en-US" dirty="0"/>
                        <a:t>Data</a:t>
                      </a:r>
                      <a:r>
                        <a:rPr lang="en-US" baseline="0" dirty="0"/>
                        <a:t> Quality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32109221"/>
                  </a:ext>
                </a:extLst>
              </a:tr>
              <a:tr h="402167">
                <a:tc>
                  <a:txBody>
                    <a:bodyPr/>
                    <a:lstStyle/>
                    <a:p>
                      <a:pPr algn="ctr"/>
                      <a:r>
                        <a:rPr lang="en-US" dirty="0"/>
                        <a:t>MDM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7254052"/>
                  </a:ext>
                </a:extLst>
              </a:tr>
              <a:tr h="402167">
                <a:tc>
                  <a:txBody>
                    <a:bodyPr/>
                    <a:lstStyle/>
                    <a:p>
                      <a:pPr algn="ctr"/>
                      <a:r>
                        <a:rPr lang="en-US" dirty="0"/>
                        <a:t>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0793896"/>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556674219"/>
              </p:ext>
            </p:extLst>
          </p:nvPr>
        </p:nvGraphicFramePr>
        <p:xfrm>
          <a:off x="3276600" y="3657600"/>
          <a:ext cx="2514600" cy="2413002"/>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151858155"/>
                    </a:ext>
                  </a:extLst>
                </a:gridCol>
              </a:tblGrid>
              <a:tr h="4021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latin typeface="+mj-lt"/>
                          <a:ea typeface="+mn-ea"/>
                          <a:cs typeface="+mn-cs"/>
                        </a:rPr>
                        <a:t>Data Warehousing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380734872"/>
                  </a:ext>
                </a:extLst>
              </a:tr>
              <a:tr h="402167">
                <a:tc>
                  <a:txBody>
                    <a:bodyPr/>
                    <a:lstStyle/>
                    <a:p>
                      <a:pPr algn="ctr"/>
                      <a:r>
                        <a:rPr lang="en-US" dirty="0"/>
                        <a:t>Data</a:t>
                      </a:r>
                      <a:r>
                        <a:rPr lang="en-US" baseline="0" dirty="0"/>
                        <a:t> Warehouse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36493489"/>
                  </a:ext>
                </a:extLst>
              </a:tr>
              <a:tr h="402167">
                <a:tc>
                  <a:txBody>
                    <a:bodyPr/>
                    <a:lstStyle/>
                    <a:p>
                      <a:pPr algn="ctr"/>
                      <a:r>
                        <a:rPr lang="en-US" dirty="0"/>
                        <a:t>Data Marts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9446473"/>
                  </a:ext>
                </a:extLst>
              </a:tr>
              <a:tr h="402167">
                <a:tc>
                  <a:txBody>
                    <a:bodyPr/>
                    <a:lstStyle/>
                    <a:p>
                      <a:pPr algn="ctr"/>
                      <a:r>
                        <a:rPr lang="en-US" dirty="0"/>
                        <a:t>OLAP Cubes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32109221"/>
                  </a:ext>
                </a:extLst>
              </a:tr>
              <a:tr h="402167">
                <a:tc>
                  <a:txBody>
                    <a:bodyPr/>
                    <a:lstStyle/>
                    <a:p>
                      <a:pPr algn="ctr"/>
                      <a:r>
                        <a:rPr lang="en-US" dirty="0"/>
                        <a:t>ODS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7254052"/>
                  </a:ext>
                </a:extLst>
              </a:tr>
              <a:tr h="402167">
                <a:tc>
                  <a:txBody>
                    <a:bodyPr/>
                    <a:lstStyle/>
                    <a:p>
                      <a:pPr algn="ctr"/>
                      <a:r>
                        <a:rPr lang="en-US" dirty="0"/>
                        <a:t>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0793896"/>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553996903"/>
              </p:ext>
            </p:extLst>
          </p:nvPr>
        </p:nvGraphicFramePr>
        <p:xfrm>
          <a:off x="6172200" y="3657600"/>
          <a:ext cx="2514600" cy="2413002"/>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151858155"/>
                    </a:ext>
                  </a:extLst>
                </a:gridCol>
              </a:tblGrid>
              <a:tr h="4021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latin typeface="+mj-lt"/>
                          <a:ea typeface="+mn-ea"/>
                          <a:cs typeface="+mn-cs"/>
                        </a:rPr>
                        <a:t>Business Intelligence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380734872"/>
                  </a:ext>
                </a:extLst>
              </a:tr>
              <a:tr h="402167">
                <a:tc>
                  <a:txBody>
                    <a:bodyPr/>
                    <a:lstStyle/>
                    <a:p>
                      <a:pPr algn="ctr"/>
                      <a:r>
                        <a:rPr lang="en-US" dirty="0"/>
                        <a:t>Reporting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36493489"/>
                  </a:ext>
                </a:extLst>
              </a:tr>
              <a:tr h="402167">
                <a:tc>
                  <a:txBody>
                    <a:bodyPr/>
                    <a:lstStyle/>
                    <a:p>
                      <a:pPr algn="ctr"/>
                      <a:r>
                        <a:rPr lang="en-US" dirty="0"/>
                        <a:t>Dashboards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9446473"/>
                  </a:ext>
                </a:extLst>
              </a:tr>
              <a:tr h="402167">
                <a:tc>
                  <a:txBody>
                    <a:bodyPr/>
                    <a:lstStyle/>
                    <a:p>
                      <a:pPr algn="ctr"/>
                      <a:r>
                        <a:rPr lang="en-US" dirty="0"/>
                        <a:t>Data Visualization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32109221"/>
                  </a:ext>
                </a:extLst>
              </a:tr>
              <a:tr h="402167">
                <a:tc>
                  <a:txBody>
                    <a:bodyPr/>
                    <a:lstStyle/>
                    <a:p>
                      <a:pPr algn="ctr"/>
                      <a:r>
                        <a:rPr lang="en-US" dirty="0"/>
                        <a:t>Operational BI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7254052"/>
                  </a:ext>
                </a:extLst>
              </a:tr>
              <a:tr h="402167">
                <a:tc>
                  <a:txBody>
                    <a:bodyPr/>
                    <a:lstStyle/>
                    <a:p>
                      <a:pPr algn="ctr"/>
                      <a:r>
                        <a:rPr lang="en-US" dirty="0"/>
                        <a:t>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0793896"/>
                  </a:ext>
                </a:extLst>
              </a:tr>
            </a:tbl>
          </a:graphicData>
        </a:graphic>
      </p:graphicFrame>
      <p:sp>
        <p:nvSpPr>
          <p:cNvPr id="11" name="TextBox 10"/>
          <p:cNvSpPr txBox="1"/>
          <p:nvPr/>
        </p:nvSpPr>
        <p:spPr>
          <a:xfrm>
            <a:off x="7825013" y="228600"/>
            <a:ext cx="865943" cy="369332"/>
          </a:xfrm>
          <a:prstGeom prst="rect">
            <a:avLst/>
          </a:prstGeom>
          <a:solidFill>
            <a:schemeClr val="tx2">
              <a:lumMod val="20000"/>
              <a:lumOff val="80000"/>
            </a:schemeClr>
          </a:solidFill>
        </p:spPr>
        <p:txBody>
          <a:bodyPr wrap="none" rtlCol="0">
            <a:spAutoFit/>
          </a:bodyPr>
          <a:lstStyle/>
          <a:p>
            <a:r>
              <a:rPr lang="en-US" i="1" dirty="0" err="1"/>
              <a:t>CBslide</a:t>
            </a:r>
            <a:endParaRPr lang="en-US" i="1" dirty="0"/>
          </a:p>
        </p:txBody>
      </p:sp>
      <p:sp>
        <p:nvSpPr>
          <p:cNvPr id="3" name="TextBox 2">
            <a:extLst>
              <a:ext uri="{FF2B5EF4-FFF2-40B4-BE49-F238E27FC236}">
                <a16:creationId xmlns:a16="http://schemas.microsoft.com/office/drawing/2014/main" id="{C719D041-4186-4175-86DA-7BC477E813FA}"/>
              </a:ext>
            </a:extLst>
          </p:cNvPr>
          <p:cNvSpPr txBox="1"/>
          <p:nvPr/>
        </p:nvSpPr>
        <p:spPr>
          <a:xfrm>
            <a:off x="464180" y="4267200"/>
            <a:ext cx="1896673" cy="261610"/>
          </a:xfrm>
          <a:prstGeom prst="rect">
            <a:avLst/>
          </a:prstGeom>
          <a:noFill/>
        </p:spPr>
        <p:txBody>
          <a:bodyPr wrap="none" rtlCol="0">
            <a:spAutoFit/>
          </a:bodyPr>
          <a:lstStyle/>
          <a:p>
            <a:r>
              <a:rPr lang="en-US" sz="1100" dirty="0">
                <a:solidFill>
                  <a:srgbClr val="0070C0"/>
                </a:solidFill>
              </a:rPr>
              <a:t> </a:t>
            </a:r>
            <a:r>
              <a:rPr lang="en-US" sz="1100" b="1" dirty="0">
                <a:solidFill>
                  <a:srgbClr val="0070C0"/>
                </a:solidFill>
              </a:rPr>
              <a:t>Extract, Transform and Load</a:t>
            </a:r>
            <a:r>
              <a:rPr lang="en-US" sz="1100" dirty="0">
                <a:solidFill>
                  <a:srgbClr val="0070C0"/>
                </a:solidFill>
              </a:rPr>
              <a:t> </a:t>
            </a:r>
          </a:p>
        </p:txBody>
      </p:sp>
      <p:sp>
        <p:nvSpPr>
          <p:cNvPr id="15" name="TextBox 14">
            <a:extLst>
              <a:ext uri="{FF2B5EF4-FFF2-40B4-BE49-F238E27FC236}">
                <a16:creationId xmlns:a16="http://schemas.microsoft.com/office/drawing/2014/main" id="{4BA59507-C856-4336-8267-8808636A9D74}"/>
              </a:ext>
            </a:extLst>
          </p:cNvPr>
          <p:cNvSpPr txBox="1"/>
          <p:nvPr/>
        </p:nvSpPr>
        <p:spPr>
          <a:xfrm>
            <a:off x="3732279" y="5453390"/>
            <a:ext cx="1601721" cy="261610"/>
          </a:xfrm>
          <a:prstGeom prst="rect">
            <a:avLst/>
          </a:prstGeom>
          <a:noFill/>
        </p:spPr>
        <p:txBody>
          <a:bodyPr wrap="none" rtlCol="0">
            <a:spAutoFit/>
          </a:bodyPr>
          <a:lstStyle/>
          <a:p>
            <a:r>
              <a:rPr lang="en-US" sz="1100" dirty="0">
                <a:solidFill>
                  <a:srgbClr val="0070C0"/>
                </a:solidFill>
              </a:rPr>
              <a:t> </a:t>
            </a:r>
            <a:r>
              <a:rPr lang="en-US" sz="1100" b="1" dirty="0">
                <a:solidFill>
                  <a:srgbClr val="0070C0"/>
                </a:solidFill>
              </a:rPr>
              <a:t>Operational Data Store</a:t>
            </a:r>
            <a:r>
              <a:rPr lang="en-US" sz="1100" dirty="0">
                <a:solidFill>
                  <a:srgbClr val="0070C0"/>
                </a:solidFill>
              </a:rPr>
              <a:t> </a:t>
            </a:r>
          </a:p>
        </p:txBody>
      </p:sp>
    </p:spTree>
    <p:extLst>
      <p:ext uri="{BB962C8B-B14F-4D97-AF65-F5344CB8AC3E}">
        <p14:creationId xmlns:p14="http://schemas.microsoft.com/office/powerpoint/2010/main" val="995445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057CA6-B22E-4380-9529-5FB43A40DE6E}"/>
              </a:ext>
            </a:extLst>
          </p:cNvPr>
          <p:cNvSpPr>
            <a:spLocks noGrp="1"/>
          </p:cNvSpPr>
          <p:nvPr>
            <p:ph idx="1"/>
          </p:nvPr>
        </p:nvSpPr>
        <p:spPr>
          <a:xfrm>
            <a:off x="457200" y="381000"/>
            <a:ext cx="8229600" cy="5745163"/>
          </a:xfrm>
        </p:spPr>
        <p:txBody>
          <a:bodyPr>
            <a:normAutofit fontScale="62500" lnSpcReduction="20000"/>
          </a:bodyPr>
          <a:lstStyle/>
          <a:p>
            <a:r>
              <a:rPr lang="en-US" dirty="0"/>
              <a:t> SOA</a:t>
            </a:r>
          </a:p>
          <a:p>
            <a:pPr lvl="1"/>
            <a:r>
              <a:rPr lang="en-US" dirty="0"/>
              <a:t>enterprise service bus (ESB) : communication system between interacting applications in a service-oriented architecture (SOA). It represents a software architecture for distributed computing,</a:t>
            </a:r>
          </a:p>
          <a:p>
            <a:r>
              <a:rPr lang="en-US" dirty="0"/>
              <a:t>MDM </a:t>
            </a:r>
          </a:p>
          <a:p>
            <a:pPr lvl="1"/>
            <a:r>
              <a:rPr lang="en-US" dirty="0"/>
              <a:t>Master data management is a process that creates a uniform set of data on customers, products, suppliers and other business entities from different IT systems. One of the core disciplines in the overall data management process, MDM helps improve data quality by ensuring that identifiers and other key data elements about those entities are accurate and consistent enterprise-wide.</a:t>
            </a:r>
          </a:p>
          <a:p>
            <a:r>
              <a:rPr lang="en-US" dirty="0"/>
              <a:t>Data quality</a:t>
            </a:r>
          </a:p>
          <a:p>
            <a:pPr lvl="1"/>
            <a:r>
              <a:rPr lang="en-US" dirty="0"/>
              <a:t>Data quality refers to the state of qualitative or quantitative pieces of information. </a:t>
            </a:r>
          </a:p>
          <a:p>
            <a:pPr lvl="1"/>
            <a:r>
              <a:rPr lang="en-US" dirty="0"/>
              <a:t>There are many definitions of data quality, but data is generally considered high quality if it is "fit for its intended uses in operations, decision making and planning". </a:t>
            </a:r>
          </a:p>
          <a:p>
            <a:pPr lvl="1"/>
            <a:r>
              <a:rPr lang="en-US" dirty="0"/>
              <a:t>Moreover, data is deemed of high quality if it correctly represents the real-world construct to which it refers. </a:t>
            </a:r>
          </a:p>
          <a:p>
            <a:pPr lvl="1"/>
            <a:r>
              <a:rPr lang="en-US" dirty="0"/>
              <a:t>Furthermore, apart from these definitions, as the number of data sources increases, the question of internal data consistency becomes significant, regardless of fitness for use for any particular external purpose</a:t>
            </a:r>
          </a:p>
        </p:txBody>
      </p:sp>
    </p:spTree>
    <p:extLst>
      <p:ext uri="{BB962C8B-B14F-4D97-AF65-F5344CB8AC3E}">
        <p14:creationId xmlns:p14="http://schemas.microsoft.com/office/powerpoint/2010/main" val="2174894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329"/>
            <a:ext cx="9144000" cy="6583342"/>
          </a:xfrm>
          <a:prstGeom prst="rect">
            <a:avLst/>
          </a:prstGeom>
        </p:spPr>
      </p:pic>
      <p:sp>
        <p:nvSpPr>
          <p:cNvPr id="2" name="Rectangle 1">
            <a:extLst>
              <a:ext uri="{FF2B5EF4-FFF2-40B4-BE49-F238E27FC236}">
                <a16:creationId xmlns:a16="http://schemas.microsoft.com/office/drawing/2014/main" id="{9E5745E4-51E7-45AD-A415-9E00C79A9B60}"/>
              </a:ext>
            </a:extLst>
          </p:cNvPr>
          <p:cNvSpPr/>
          <p:nvPr/>
        </p:nvSpPr>
        <p:spPr>
          <a:xfrm>
            <a:off x="8001000" y="2590800"/>
            <a:ext cx="10668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t>Tableau</a:t>
            </a:r>
          </a:p>
        </p:txBody>
      </p:sp>
    </p:spTree>
    <p:extLst>
      <p:ext uri="{BB962C8B-B14F-4D97-AF65-F5344CB8AC3E}">
        <p14:creationId xmlns:p14="http://schemas.microsoft.com/office/powerpoint/2010/main" val="1697556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a:t>
            </a:r>
            <a:r>
              <a:rPr lang="en-US"/>
              <a:t>tools built on top</a:t>
            </a:r>
          </a:p>
        </p:txBody>
      </p:sp>
      <p:sp>
        <p:nvSpPr>
          <p:cNvPr id="3" name="Content Placeholder 2"/>
          <p:cNvSpPr>
            <a:spLocks noGrp="1"/>
          </p:cNvSpPr>
          <p:nvPr>
            <p:ph idx="1"/>
          </p:nvPr>
        </p:nvSpPr>
        <p:spPr/>
        <p:txBody>
          <a:bodyPr/>
          <a:lstStyle/>
          <a:p>
            <a:r>
              <a:rPr lang="en-US" dirty="0">
                <a:hlinkClick r:id="rId2"/>
              </a:rPr>
              <a:t>https://youtu.be/mvkNi0rtSkE</a:t>
            </a:r>
            <a:endParaRPr lang="en-US" dirty="0"/>
          </a:p>
          <a:p>
            <a:endParaRPr lang="en-US" dirty="0"/>
          </a:p>
        </p:txBody>
      </p:sp>
    </p:spTree>
    <p:extLst>
      <p:ext uri="{BB962C8B-B14F-4D97-AF65-F5344CB8AC3E}">
        <p14:creationId xmlns:p14="http://schemas.microsoft.com/office/powerpoint/2010/main" val="3862470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fontScale="90000"/>
          </a:bodyPr>
          <a:lstStyle/>
          <a:p>
            <a:r>
              <a:rPr lang="en-US" sz="3600" dirty="0"/>
              <a:t>Multidimensional Database (MDB)</a:t>
            </a:r>
            <a:br>
              <a:rPr lang="en-US" sz="3600" dirty="0"/>
            </a:br>
            <a:endParaRPr lang="en-US" sz="3600" dirty="0"/>
          </a:p>
        </p:txBody>
      </p:sp>
      <p:sp>
        <p:nvSpPr>
          <p:cNvPr id="3" name="Content Placeholder 2"/>
          <p:cNvSpPr>
            <a:spLocks noGrp="1"/>
          </p:cNvSpPr>
          <p:nvPr>
            <p:ph idx="1"/>
          </p:nvPr>
        </p:nvSpPr>
        <p:spPr>
          <a:xfrm>
            <a:off x="457200" y="1036637"/>
            <a:ext cx="8229600" cy="5211763"/>
          </a:xfrm>
        </p:spPr>
        <p:txBody>
          <a:bodyPr>
            <a:noAutofit/>
          </a:bodyPr>
          <a:lstStyle/>
          <a:p>
            <a:r>
              <a:rPr lang="en-US" sz="1800" dirty="0"/>
              <a:t>MDB is a type of database optimized for data warehouse and online analytical processing (OLAP) applications. </a:t>
            </a:r>
          </a:p>
          <a:p>
            <a:pPr lvl="1"/>
            <a:r>
              <a:rPr lang="en-US" sz="1600" dirty="0"/>
              <a:t>They are generally loaded with data from existing relational databases that are being updated with real time information. </a:t>
            </a:r>
          </a:p>
          <a:p>
            <a:pPr lvl="1"/>
            <a:r>
              <a:rPr lang="en-US" sz="1600" dirty="0"/>
              <a:t>Instead of using the SQL query language, MDBs are accessed with an MDX query language,  or using many business apps such as Excel, SharePoint, and many special purpose built apps (Tableau) that allow companies to make better pricing, inventory, and other decisions. </a:t>
            </a:r>
          </a:p>
          <a:p>
            <a:pPr lvl="1"/>
            <a:r>
              <a:rPr lang="en-US" sz="1600" dirty="0"/>
              <a:t>They allow questions like “which of my cereal brands are selling the most and what is the most common product that is sold at the same time”?</a:t>
            </a:r>
          </a:p>
          <a:p>
            <a:pPr marL="0" indent="0">
              <a:buNone/>
            </a:pPr>
            <a:endParaRPr lang="en-US" sz="1800" dirty="0"/>
          </a:p>
        </p:txBody>
      </p:sp>
    </p:spTree>
    <p:extLst>
      <p:ext uri="{BB962C8B-B14F-4D97-AF65-F5344CB8AC3E}">
        <p14:creationId xmlns:p14="http://schemas.microsoft.com/office/powerpoint/2010/main" val="3877463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a:t>MDB in support of OLAP</a:t>
            </a:r>
          </a:p>
        </p:txBody>
      </p:sp>
      <p:sp>
        <p:nvSpPr>
          <p:cNvPr id="3" name="Content Placeholder 2"/>
          <p:cNvSpPr>
            <a:spLocks noGrp="1"/>
          </p:cNvSpPr>
          <p:nvPr>
            <p:ph idx="1"/>
          </p:nvPr>
        </p:nvSpPr>
        <p:spPr>
          <a:xfrm>
            <a:off x="457200" y="990601"/>
            <a:ext cx="8229600" cy="3581400"/>
          </a:xfrm>
        </p:spPr>
        <p:txBody>
          <a:bodyPr>
            <a:normAutofit/>
          </a:bodyPr>
          <a:lstStyle/>
          <a:p>
            <a:r>
              <a:rPr lang="en-US" sz="1800" dirty="0"/>
              <a:t>It is common with MDB to use a “data cube” model to represent the dimensions of data available to a user. </a:t>
            </a:r>
          </a:p>
          <a:p>
            <a:pPr lvl="1"/>
            <a:r>
              <a:rPr lang="en-US" sz="1600" dirty="0"/>
              <a:t>For example, “internet sales" could be a “</a:t>
            </a:r>
            <a:r>
              <a:rPr lang="en-US" sz="1600" b="1" dirty="0"/>
              <a:t>fact</a:t>
            </a:r>
            <a:r>
              <a:rPr lang="en-US" sz="1600" dirty="0"/>
              <a:t> table” (called a </a:t>
            </a:r>
            <a:r>
              <a:rPr lang="en-US" sz="1600" b="1" dirty="0"/>
              <a:t>measure</a:t>
            </a:r>
            <a:r>
              <a:rPr lang="en-US" sz="1600" dirty="0"/>
              <a:t>)  where actual sales activity is stored (facts, data)</a:t>
            </a:r>
          </a:p>
          <a:p>
            <a:pPr lvl="1"/>
            <a:r>
              <a:rPr lang="en-US" sz="1600" dirty="0"/>
              <a:t>It can be interrogated and correlated across several “</a:t>
            </a:r>
            <a:r>
              <a:rPr lang="en-US" sz="1600" b="1" dirty="0"/>
              <a:t>dimensions</a:t>
            </a:r>
            <a:r>
              <a:rPr lang="en-US" sz="1600" dirty="0"/>
              <a:t>” such as geography, time, and product detail dimensions. </a:t>
            </a:r>
          </a:p>
          <a:p>
            <a:pPr lvl="1"/>
            <a:r>
              <a:rPr lang="en-US" sz="1600" dirty="0"/>
              <a:t>Dimension attributes are often broken down into hierarchies  such as Year, Quarter, and Month.</a:t>
            </a:r>
          </a:p>
          <a:p>
            <a:r>
              <a:rPr lang="en-US" sz="1800" dirty="0"/>
              <a:t>MDBs are generally quite de-normalized to support fast, complex queries. This is less optimal for data storage space, but optimizes complex query speeds.</a:t>
            </a:r>
          </a:p>
          <a:p>
            <a:r>
              <a:rPr lang="en-US" sz="1800" dirty="0"/>
              <a:t>Technologies such a SSIS (SQL Services Integration Services) are used to periodically refresh the fact tables, such as at the end of a retail day.</a:t>
            </a:r>
          </a:p>
          <a:p>
            <a:endParaRPr lang="en-US" sz="1800" dirty="0"/>
          </a:p>
        </p:txBody>
      </p:sp>
      <p:sp>
        <p:nvSpPr>
          <p:cNvPr id="5" name="TextBox 4"/>
          <p:cNvSpPr txBox="1"/>
          <p:nvPr/>
        </p:nvSpPr>
        <p:spPr>
          <a:xfrm>
            <a:off x="457200" y="4572000"/>
            <a:ext cx="8382000" cy="2031325"/>
          </a:xfrm>
          <a:prstGeom prst="rect">
            <a:avLst/>
          </a:prstGeom>
          <a:noFill/>
          <a:ln w="3175">
            <a:solidFill>
              <a:schemeClr val="tx1"/>
            </a:solidFill>
          </a:ln>
        </p:spPr>
        <p:txBody>
          <a:bodyPr wrap="square" rtlCol="0">
            <a:spAutoFit/>
          </a:bodyPr>
          <a:lstStyle/>
          <a:p>
            <a:r>
              <a:rPr lang="en-US" b="1" dirty="0"/>
              <a:t>Fact Tables</a:t>
            </a:r>
            <a:r>
              <a:rPr lang="en-US" dirty="0"/>
              <a:t> </a:t>
            </a:r>
            <a:br>
              <a:rPr lang="en-US" dirty="0"/>
            </a:br>
            <a:r>
              <a:rPr lang="en-US" dirty="0"/>
              <a:t>1. Provides measurement of an enterprise, in numeric or integer form, determined by observation.</a:t>
            </a:r>
          </a:p>
          <a:p>
            <a:r>
              <a:rPr lang="en-US" dirty="0"/>
              <a:t>2. Size of Fact Table is (much) larger than Dimension Table.</a:t>
            </a:r>
          </a:p>
          <a:p>
            <a:r>
              <a:rPr lang="en-US" dirty="0"/>
              <a:t>3. Fact table data has foreign keys that refer to primary keys in the dimension tables. </a:t>
            </a:r>
          </a:p>
          <a:p>
            <a:r>
              <a:rPr lang="en-US" dirty="0"/>
              <a:t>4. A dimension table consists mainly of descriptive attributes that are textual fields.</a:t>
            </a:r>
          </a:p>
          <a:p>
            <a:endParaRPr lang="en-US" dirty="0"/>
          </a:p>
        </p:txBody>
      </p:sp>
      <p:sp>
        <p:nvSpPr>
          <p:cNvPr id="6" name="TextBox 5"/>
          <p:cNvSpPr txBox="1"/>
          <p:nvPr/>
        </p:nvSpPr>
        <p:spPr>
          <a:xfrm rot="2504387">
            <a:off x="8284385" y="157793"/>
            <a:ext cx="843757" cy="369332"/>
          </a:xfrm>
          <a:prstGeom prst="rect">
            <a:avLst/>
          </a:prstGeom>
          <a:noFill/>
        </p:spPr>
        <p:txBody>
          <a:bodyPr wrap="none" rtlCol="0">
            <a:spAutoFit/>
          </a:bodyPr>
          <a:lstStyle/>
          <a:p>
            <a:r>
              <a:rPr lang="en-US" dirty="0">
                <a:solidFill>
                  <a:srgbClr val="FF0000"/>
                </a:solidFill>
              </a:rPr>
              <a:t>Repeat</a:t>
            </a:r>
          </a:p>
        </p:txBody>
      </p:sp>
    </p:spTree>
    <p:extLst>
      <p:ext uri="{BB962C8B-B14F-4D97-AF65-F5344CB8AC3E}">
        <p14:creationId xmlns:p14="http://schemas.microsoft.com/office/powerpoint/2010/main" val="2427006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4207</TotalTime>
  <Words>2711</Words>
  <Application>Microsoft Office PowerPoint</Application>
  <PresentationFormat>On-screen Show (4:3)</PresentationFormat>
  <Paragraphs>255</Paragraphs>
  <Slides>21</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arial</vt:lpstr>
      <vt:lpstr>arial</vt:lpstr>
      <vt:lpstr>Calibri</vt:lpstr>
      <vt:lpstr>Tahoma</vt:lpstr>
      <vt:lpstr>Office Theme</vt:lpstr>
      <vt:lpstr>1_Office Theme</vt:lpstr>
      <vt:lpstr>OnLine Analytical Processing (OLAP) and MDB: BI Cubes</vt:lpstr>
      <vt:lpstr>Reporting versus Analysis</vt:lpstr>
      <vt:lpstr>PowerPoint Presentation</vt:lpstr>
      <vt:lpstr>How BI, DW and DI Fit Together</vt:lpstr>
      <vt:lpstr>PowerPoint Presentation</vt:lpstr>
      <vt:lpstr>PowerPoint Presentation</vt:lpstr>
      <vt:lpstr>Visualization tools built on top</vt:lpstr>
      <vt:lpstr>Multidimensional Database (MDB) </vt:lpstr>
      <vt:lpstr>MDB in support of OLAP</vt:lpstr>
      <vt:lpstr>Multidimensional Database (MDB) </vt:lpstr>
      <vt:lpstr>simple example</vt:lpstr>
      <vt:lpstr>In a multi-dimension database system</vt:lpstr>
      <vt:lpstr>4 dimensional </vt:lpstr>
      <vt:lpstr>Advantages of Multi-Dimensional Databases over Relational Databases</vt:lpstr>
      <vt:lpstr>Example, if we design a relational table for  student results, it might look like:</vt:lpstr>
      <vt:lpstr>If we were to present a three-dimensional view of this data, while adding a third dimension called Semester, </vt:lpstr>
      <vt:lpstr>A Rake makes a poor shovel!</vt:lpstr>
      <vt:lpstr>No such thing as a free lunch</vt:lpstr>
      <vt:lpstr>And we create an MDS  two-dimensional view or slice of this information,  where Lastname and Firstname are the dimensions, and Age is contained within the cell values, as below:</vt:lpstr>
      <vt:lpstr>Multi-dimensional or Relational Database?</vt:lpstr>
      <vt:lpstr>Additional Multi-Dimensional Database Advantages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ADO.NET</dc:title>
  <dc:creator>Kurt Friedrich</dc:creator>
  <cp:lastModifiedBy>Kurt Friedrich</cp:lastModifiedBy>
  <cp:revision>130</cp:revision>
  <dcterms:created xsi:type="dcterms:W3CDTF">2013-01-27T23:57:48Z</dcterms:created>
  <dcterms:modified xsi:type="dcterms:W3CDTF">2020-05-18T23:35:11Z</dcterms:modified>
</cp:coreProperties>
</file>