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93" r:id="rId5"/>
    <p:sldId id="278" r:id="rId6"/>
    <p:sldId id="279" r:id="rId7"/>
    <p:sldId id="280" r:id="rId8"/>
    <p:sldId id="277" r:id="rId9"/>
    <p:sldId id="275" r:id="rId10"/>
    <p:sldId id="272" r:id="rId11"/>
    <p:sldId id="276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90" r:id="rId20"/>
    <p:sldId id="292" r:id="rId21"/>
    <p:sldId id="295" r:id="rId22"/>
    <p:sldId id="294" r:id="rId23"/>
    <p:sldId id="291" r:id="rId24"/>
    <p:sldId id="296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710387/learn-to-write-custom-mdx-query-first-time" TargetMode="External"/><Relationship Id="rId2" Type="http://schemas.openxmlformats.org/officeDocument/2006/relationships/hyperlink" Target="https://msdn.microsoft.com/en-us/library/ms144785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cube.com/support/documentation/mdx_tutorial/gentle_introduction.ph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00184.aspx" TargetMode="External"/><Relationship Id="rId2" Type="http://schemas.openxmlformats.org/officeDocument/2006/relationships/hyperlink" Target="https://www.iccube.com/support/documentation/mdx_tutorial/gentle_introduction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MDX: Multi-Dimensional Expressions</a:t>
            </a:r>
            <a:br>
              <a:rPr lang="en-US" sz="3600" b="1" dirty="0" smtClean="0"/>
            </a:br>
            <a:r>
              <a:rPr lang="en-US" sz="3600" dirty="0" smtClean="0"/>
              <a:t>The query language for Cubes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 Friedrich</a:t>
            </a:r>
          </a:p>
          <a:p>
            <a:r>
              <a:rPr lang="en-US" dirty="0" smtClean="0"/>
              <a:t>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7229475" cy="630555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724527" y="757084"/>
            <a:ext cx="373677" cy="1111045"/>
          </a:xfrm>
          <a:custGeom>
            <a:avLst/>
            <a:gdLst>
              <a:gd name="connsiteX0" fmla="*/ 289925 w 373677"/>
              <a:gd name="connsiteY0" fmla="*/ 0 h 1111045"/>
              <a:gd name="connsiteX1" fmla="*/ 358750 w 373677"/>
              <a:gd name="connsiteY1" fmla="*/ 589935 h 1111045"/>
              <a:gd name="connsiteX2" fmla="*/ 270260 w 373677"/>
              <a:gd name="connsiteY2" fmla="*/ 757084 h 1111045"/>
              <a:gd name="connsiteX3" fmla="*/ 122776 w 373677"/>
              <a:gd name="connsiteY3" fmla="*/ 963561 h 1111045"/>
              <a:gd name="connsiteX4" fmla="*/ 53950 w 373677"/>
              <a:gd name="connsiteY4" fmla="*/ 1101213 h 1111045"/>
              <a:gd name="connsiteX5" fmla="*/ 4789 w 373677"/>
              <a:gd name="connsiteY5" fmla="*/ 1012722 h 1111045"/>
              <a:gd name="connsiteX6" fmla="*/ 34286 w 373677"/>
              <a:gd name="connsiteY6" fmla="*/ 1081548 h 1111045"/>
              <a:gd name="connsiteX7" fmla="*/ 53950 w 373677"/>
              <a:gd name="connsiteY7" fmla="*/ 1111045 h 1111045"/>
              <a:gd name="connsiteX8" fmla="*/ 112944 w 373677"/>
              <a:gd name="connsiteY8" fmla="*/ 1101213 h 1111045"/>
              <a:gd name="connsiteX9" fmla="*/ 132608 w 373677"/>
              <a:gd name="connsiteY9" fmla="*/ 1071716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677" h="1111045">
                <a:moveTo>
                  <a:pt x="289925" y="0"/>
                </a:moveTo>
                <a:cubicBezTo>
                  <a:pt x="325852" y="170652"/>
                  <a:pt x="407029" y="401649"/>
                  <a:pt x="358750" y="589935"/>
                </a:cubicBezTo>
                <a:cubicBezTo>
                  <a:pt x="343092" y="651002"/>
                  <a:pt x="304106" y="703897"/>
                  <a:pt x="270260" y="757084"/>
                </a:cubicBezTo>
                <a:cubicBezTo>
                  <a:pt x="201005" y="865914"/>
                  <a:pt x="168447" y="876786"/>
                  <a:pt x="122776" y="963561"/>
                </a:cubicBezTo>
                <a:cubicBezTo>
                  <a:pt x="98883" y="1008957"/>
                  <a:pt x="53950" y="1101213"/>
                  <a:pt x="53950" y="1101213"/>
                </a:cubicBezTo>
                <a:cubicBezTo>
                  <a:pt x="37563" y="1071716"/>
                  <a:pt x="28648" y="1036583"/>
                  <a:pt x="4789" y="1012722"/>
                </a:cubicBezTo>
                <a:cubicBezTo>
                  <a:pt x="-12860" y="995072"/>
                  <a:pt x="23124" y="1059223"/>
                  <a:pt x="34286" y="1081548"/>
                </a:cubicBezTo>
                <a:cubicBezTo>
                  <a:pt x="39571" y="1092117"/>
                  <a:pt x="47395" y="1101213"/>
                  <a:pt x="53950" y="1111045"/>
                </a:cubicBezTo>
                <a:cubicBezTo>
                  <a:pt x="73615" y="1107768"/>
                  <a:pt x="95113" y="1110129"/>
                  <a:pt x="112944" y="1101213"/>
                </a:cubicBezTo>
                <a:cubicBezTo>
                  <a:pt x="123513" y="1095928"/>
                  <a:pt x="132608" y="1071716"/>
                  <a:pt x="132608" y="10717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59983" y="766916"/>
            <a:ext cx="988301" cy="1102192"/>
          </a:xfrm>
          <a:custGeom>
            <a:avLst/>
            <a:gdLst>
              <a:gd name="connsiteX0" fmla="*/ 988301 w 988301"/>
              <a:gd name="connsiteY0" fmla="*/ 0 h 1102192"/>
              <a:gd name="connsiteX1" fmla="*/ 673669 w 988301"/>
              <a:gd name="connsiteY1" fmla="*/ 265471 h 1102192"/>
              <a:gd name="connsiteX2" fmla="*/ 250882 w 988301"/>
              <a:gd name="connsiteY2" fmla="*/ 609600 h 1102192"/>
              <a:gd name="connsiteX3" fmla="*/ 103398 w 988301"/>
              <a:gd name="connsiteY3" fmla="*/ 825910 h 1102192"/>
              <a:gd name="connsiteX4" fmla="*/ 64069 w 988301"/>
              <a:gd name="connsiteY4" fmla="*/ 1091381 h 1102192"/>
              <a:gd name="connsiteX5" fmla="*/ 5075 w 988301"/>
              <a:gd name="connsiteY5" fmla="*/ 1052052 h 1102192"/>
              <a:gd name="connsiteX6" fmla="*/ 44404 w 988301"/>
              <a:gd name="connsiteY6" fmla="*/ 1101213 h 1102192"/>
              <a:gd name="connsiteX7" fmla="*/ 113230 w 988301"/>
              <a:gd name="connsiteY7" fmla="*/ 1081549 h 110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301" h="1102192">
                <a:moveTo>
                  <a:pt x="988301" y="0"/>
                </a:moveTo>
                <a:cubicBezTo>
                  <a:pt x="883424" y="88490"/>
                  <a:pt x="781773" y="180953"/>
                  <a:pt x="673669" y="265471"/>
                </a:cubicBezTo>
                <a:cubicBezTo>
                  <a:pt x="458816" y="433447"/>
                  <a:pt x="429910" y="399881"/>
                  <a:pt x="250882" y="609600"/>
                </a:cubicBezTo>
                <a:cubicBezTo>
                  <a:pt x="194222" y="675973"/>
                  <a:pt x="152559" y="753807"/>
                  <a:pt x="103398" y="825910"/>
                </a:cubicBezTo>
                <a:cubicBezTo>
                  <a:pt x="72615" y="1072168"/>
                  <a:pt x="98968" y="986681"/>
                  <a:pt x="64069" y="1091381"/>
                </a:cubicBezTo>
                <a:cubicBezTo>
                  <a:pt x="44404" y="1078271"/>
                  <a:pt x="26214" y="1041483"/>
                  <a:pt x="5075" y="1052052"/>
                </a:cubicBezTo>
                <a:cubicBezTo>
                  <a:pt x="-13695" y="1061437"/>
                  <a:pt x="24158" y="1095691"/>
                  <a:pt x="44404" y="1101213"/>
                </a:cubicBezTo>
                <a:cubicBezTo>
                  <a:pt x="67423" y="1107491"/>
                  <a:pt x="113230" y="1081549"/>
                  <a:pt x="113230" y="1081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4114800"/>
            <a:ext cx="6265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</a:t>
            </a:r>
          </a:p>
          <a:p>
            <a:r>
              <a:rPr lang="en-US" sz="1600" dirty="0"/>
              <a:t>([Dim Sales Territory].[Sales Territory Country].Children) ON ROWS,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/>
              <a:t>[Measures].[Sales Amount]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/>
              <a:t>[Measures].[Order Quantity]</a:t>
            </a:r>
            <a:r>
              <a:rPr lang="en-US" sz="1600" dirty="0">
                <a:solidFill>
                  <a:srgbClr val="FF0000"/>
                </a:solidFill>
              </a:rPr>
              <a:t>} </a:t>
            </a:r>
            <a:r>
              <a:rPr lang="en-US" sz="1600" dirty="0"/>
              <a:t>ON COLUMNS</a:t>
            </a:r>
          </a:p>
          <a:p>
            <a:r>
              <a:rPr lang="en-US" sz="1600" dirty="0"/>
              <a:t>FROM [Internet Sales]</a:t>
            </a:r>
          </a:p>
          <a:p>
            <a:endParaRPr lang="en-US" sz="1600" dirty="0"/>
          </a:p>
        </p:txBody>
      </p:sp>
      <p:sp>
        <p:nvSpPr>
          <p:cNvPr id="13" name="Freeform 12"/>
          <p:cNvSpPr/>
          <p:nvPr/>
        </p:nvSpPr>
        <p:spPr>
          <a:xfrm>
            <a:off x="2387477" y="4837471"/>
            <a:ext cx="1397942" cy="1248697"/>
          </a:xfrm>
          <a:custGeom>
            <a:avLst/>
            <a:gdLst>
              <a:gd name="connsiteX0" fmla="*/ 11594 w 1397942"/>
              <a:gd name="connsiteY0" fmla="*/ 0 h 1248697"/>
              <a:gd name="connsiteX1" fmla="*/ 1762 w 1397942"/>
              <a:gd name="connsiteY1" fmla="*/ 157316 h 1248697"/>
              <a:gd name="connsiteX2" fmla="*/ 100084 w 1397942"/>
              <a:gd name="connsiteY2" fmla="*/ 717755 h 1248697"/>
              <a:gd name="connsiteX3" fmla="*/ 552368 w 1397942"/>
              <a:gd name="connsiteY3" fmla="*/ 1052052 h 1248697"/>
              <a:gd name="connsiteX4" fmla="*/ 778510 w 1397942"/>
              <a:gd name="connsiteY4" fmla="*/ 1140542 h 1248697"/>
              <a:gd name="connsiteX5" fmla="*/ 1397942 w 1397942"/>
              <a:gd name="connsiteY5" fmla="*/ 1248697 h 124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942" h="1248697">
                <a:moveTo>
                  <a:pt x="11594" y="0"/>
                </a:moveTo>
                <a:cubicBezTo>
                  <a:pt x="8317" y="52439"/>
                  <a:pt x="-4667" y="105170"/>
                  <a:pt x="1762" y="157316"/>
                </a:cubicBezTo>
                <a:cubicBezTo>
                  <a:pt x="24970" y="345557"/>
                  <a:pt x="33748" y="540068"/>
                  <a:pt x="100084" y="717755"/>
                </a:cubicBezTo>
                <a:cubicBezTo>
                  <a:pt x="148534" y="847532"/>
                  <a:pt x="462141" y="1007823"/>
                  <a:pt x="552368" y="1052052"/>
                </a:cubicBezTo>
                <a:cubicBezTo>
                  <a:pt x="625051" y="1087681"/>
                  <a:pt x="699668" y="1122207"/>
                  <a:pt x="778510" y="1140542"/>
                </a:cubicBezTo>
                <a:cubicBezTo>
                  <a:pt x="982663" y="1188019"/>
                  <a:pt x="1397942" y="1248697"/>
                  <a:pt x="1397942" y="1248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1226" y="4896465"/>
            <a:ext cx="3156155" cy="1258529"/>
          </a:xfrm>
          <a:custGeom>
            <a:avLst/>
            <a:gdLst>
              <a:gd name="connsiteX0" fmla="*/ 3156155 w 3156155"/>
              <a:gd name="connsiteY0" fmla="*/ 0 h 1258529"/>
              <a:gd name="connsiteX1" fmla="*/ 3067664 w 3156155"/>
              <a:gd name="connsiteY1" fmla="*/ 137651 h 1258529"/>
              <a:gd name="connsiteX2" fmla="*/ 2094271 w 3156155"/>
              <a:gd name="connsiteY2" fmla="*/ 776748 h 1258529"/>
              <a:gd name="connsiteX3" fmla="*/ 1602658 w 3156155"/>
              <a:gd name="connsiteY3" fmla="*/ 963561 h 1258529"/>
              <a:gd name="connsiteX4" fmla="*/ 835742 w 3156155"/>
              <a:gd name="connsiteY4" fmla="*/ 1071716 h 1258529"/>
              <a:gd name="connsiteX5" fmla="*/ 530942 w 3156155"/>
              <a:gd name="connsiteY5" fmla="*/ 1150374 h 1258529"/>
              <a:gd name="connsiteX6" fmla="*/ 167148 w 3156155"/>
              <a:gd name="connsiteY6" fmla="*/ 1258529 h 1258529"/>
              <a:gd name="connsiteX7" fmla="*/ 0 w 3156155"/>
              <a:gd name="connsiteY7" fmla="*/ 1248696 h 125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6155" h="1258529">
                <a:moveTo>
                  <a:pt x="3156155" y="0"/>
                </a:moveTo>
                <a:cubicBezTo>
                  <a:pt x="3126658" y="45884"/>
                  <a:pt x="3108175" y="101124"/>
                  <a:pt x="3067664" y="137651"/>
                </a:cubicBezTo>
                <a:cubicBezTo>
                  <a:pt x="2701178" y="468089"/>
                  <a:pt x="2526043" y="585344"/>
                  <a:pt x="2094271" y="776748"/>
                </a:cubicBezTo>
                <a:cubicBezTo>
                  <a:pt x="1934008" y="847792"/>
                  <a:pt x="1773337" y="923558"/>
                  <a:pt x="1602658" y="963561"/>
                </a:cubicBezTo>
                <a:cubicBezTo>
                  <a:pt x="1351301" y="1022473"/>
                  <a:pt x="1085720" y="1007205"/>
                  <a:pt x="835742" y="1071716"/>
                </a:cubicBezTo>
                <a:cubicBezTo>
                  <a:pt x="734142" y="1097935"/>
                  <a:pt x="631694" y="1121064"/>
                  <a:pt x="530942" y="1150374"/>
                </a:cubicBezTo>
                <a:cubicBezTo>
                  <a:pt x="57757" y="1288028"/>
                  <a:pt x="478980" y="1186567"/>
                  <a:pt x="167148" y="1258529"/>
                </a:cubicBezTo>
                <a:lnTo>
                  <a:pt x="0" y="12486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972232" y="4896465"/>
            <a:ext cx="737420" cy="1238864"/>
          </a:xfrm>
          <a:custGeom>
            <a:avLst/>
            <a:gdLst>
              <a:gd name="connsiteX0" fmla="*/ 737420 w 737420"/>
              <a:gd name="connsiteY0" fmla="*/ 0 h 1238864"/>
              <a:gd name="connsiteX1" fmla="*/ 589936 w 737420"/>
              <a:gd name="connsiteY1" fmla="*/ 373625 h 1238864"/>
              <a:gd name="connsiteX2" fmla="*/ 491613 w 737420"/>
              <a:gd name="connsiteY2" fmla="*/ 550606 h 1238864"/>
              <a:gd name="connsiteX3" fmla="*/ 334297 w 737420"/>
              <a:gd name="connsiteY3" fmla="*/ 835741 h 1238864"/>
              <a:gd name="connsiteX4" fmla="*/ 68826 w 737420"/>
              <a:gd name="connsiteY4" fmla="*/ 1150374 h 1238864"/>
              <a:gd name="connsiteX5" fmla="*/ 0 w 737420"/>
              <a:gd name="connsiteY5" fmla="*/ 1238864 h 123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420" h="1238864">
                <a:moveTo>
                  <a:pt x="737420" y="0"/>
                </a:moveTo>
                <a:cubicBezTo>
                  <a:pt x="688927" y="177805"/>
                  <a:pt x="706298" y="135613"/>
                  <a:pt x="589936" y="373625"/>
                </a:cubicBezTo>
                <a:cubicBezTo>
                  <a:pt x="560295" y="434254"/>
                  <a:pt x="522478" y="490591"/>
                  <a:pt x="491613" y="550606"/>
                </a:cubicBezTo>
                <a:cubicBezTo>
                  <a:pt x="418808" y="692171"/>
                  <a:pt x="427169" y="718987"/>
                  <a:pt x="334297" y="835741"/>
                </a:cubicBezTo>
                <a:cubicBezTo>
                  <a:pt x="248873" y="943131"/>
                  <a:pt x="153072" y="1042058"/>
                  <a:pt x="68826" y="1150374"/>
                </a:cubicBezTo>
                <a:lnTo>
                  <a:pt x="0" y="12388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810000" y="60960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13794" y="4483471"/>
            <a:ext cx="148031" cy="196684"/>
          </a:xfrm>
          <a:custGeom>
            <a:avLst/>
            <a:gdLst>
              <a:gd name="connsiteX0" fmla="*/ 130671 w 148031"/>
              <a:gd name="connsiteY0" fmla="*/ 39 h 196684"/>
              <a:gd name="connsiteX1" fmla="*/ 52012 w 148031"/>
              <a:gd name="connsiteY1" fmla="*/ 68864 h 196684"/>
              <a:gd name="connsiteX2" fmla="*/ 12683 w 148031"/>
              <a:gd name="connsiteY2" fmla="*/ 167187 h 196684"/>
              <a:gd name="connsiteX3" fmla="*/ 52012 w 148031"/>
              <a:gd name="connsiteY3" fmla="*/ 196684 h 196684"/>
              <a:gd name="connsiteX4" fmla="*/ 140503 w 148031"/>
              <a:gd name="connsiteY4" fmla="*/ 177019 h 196684"/>
              <a:gd name="connsiteX5" fmla="*/ 130671 w 148031"/>
              <a:gd name="connsiteY5" fmla="*/ 59032 h 196684"/>
              <a:gd name="connsiteX6" fmla="*/ 130671 w 148031"/>
              <a:gd name="connsiteY6" fmla="*/ 39 h 1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31" h="196684">
                <a:moveTo>
                  <a:pt x="130671" y="39"/>
                </a:moveTo>
                <a:cubicBezTo>
                  <a:pt x="117561" y="1678"/>
                  <a:pt x="77612" y="45233"/>
                  <a:pt x="52012" y="68864"/>
                </a:cubicBezTo>
                <a:cubicBezTo>
                  <a:pt x="16042" y="102067"/>
                  <a:pt x="-19727" y="115331"/>
                  <a:pt x="12683" y="167187"/>
                </a:cubicBezTo>
                <a:cubicBezTo>
                  <a:pt x="21368" y="181083"/>
                  <a:pt x="38902" y="186852"/>
                  <a:pt x="52012" y="196684"/>
                </a:cubicBezTo>
                <a:cubicBezTo>
                  <a:pt x="81509" y="190129"/>
                  <a:pt x="125511" y="203254"/>
                  <a:pt x="140503" y="177019"/>
                </a:cubicBezTo>
                <a:cubicBezTo>
                  <a:pt x="160083" y="142754"/>
                  <a:pt x="135887" y="98151"/>
                  <a:pt x="130671" y="59032"/>
                </a:cubicBezTo>
                <a:cubicBezTo>
                  <a:pt x="129301" y="48759"/>
                  <a:pt x="143781" y="-1600"/>
                  <a:pt x="130671" y="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386369" y="4680116"/>
            <a:ext cx="148031" cy="196684"/>
          </a:xfrm>
          <a:custGeom>
            <a:avLst/>
            <a:gdLst>
              <a:gd name="connsiteX0" fmla="*/ 130671 w 148031"/>
              <a:gd name="connsiteY0" fmla="*/ 39 h 196684"/>
              <a:gd name="connsiteX1" fmla="*/ 52012 w 148031"/>
              <a:gd name="connsiteY1" fmla="*/ 68864 h 196684"/>
              <a:gd name="connsiteX2" fmla="*/ 12683 w 148031"/>
              <a:gd name="connsiteY2" fmla="*/ 167187 h 196684"/>
              <a:gd name="connsiteX3" fmla="*/ 52012 w 148031"/>
              <a:gd name="connsiteY3" fmla="*/ 196684 h 196684"/>
              <a:gd name="connsiteX4" fmla="*/ 140503 w 148031"/>
              <a:gd name="connsiteY4" fmla="*/ 177019 h 196684"/>
              <a:gd name="connsiteX5" fmla="*/ 130671 w 148031"/>
              <a:gd name="connsiteY5" fmla="*/ 59032 h 196684"/>
              <a:gd name="connsiteX6" fmla="*/ 130671 w 148031"/>
              <a:gd name="connsiteY6" fmla="*/ 39 h 1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31" h="196684">
                <a:moveTo>
                  <a:pt x="130671" y="39"/>
                </a:moveTo>
                <a:cubicBezTo>
                  <a:pt x="117561" y="1678"/>
                  <a:pt x="77612" y="45233"/>
                  <a:pt x="52012" y="68864"/>
                </a:cubicBezTo>
                <a:cubicBezTo>
                  <a:pt x="16042" y="102067"/>
                  <a:pt x="-19727" y="115331"/>
                  <a:pt x="12683" y="167187"/>
                </a:cubicBezTo>
                <a:cubicBezTo>
                  <a:pt x="21368" y="181083"/>
                  <a:pt x="38902" y="186852"/>
                  <a:pt x="52012" y="196684"/>
                </a:cubicBezTo>
                <a:cubicBezTo>
                  <a:pt x="81509" y="190129"/>
                  <a:pt x="125511" y="203254"/>
                  <a:pt x="140503" y="177019"/>
                </a:cubicBezTo>
                <a:cubicBezTo>
                  <a:pt x="160083" y="142754"/>
                  <a:pt x="135887" y="98151"/>
                  <a:pt x="130671" y="59032"/>
                </a:cubicBezTo>
                <a:cubicBezTo>
                  <a:pt x="129301" y="48759"/>
                  <a:pt x="143781" y="-1600"/>
                  <a:pt x="130671" y="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6324600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Tuples again?</a:t>
            </a:r>
          </a:p>
        </p:txBody>
      </p:sp>
    </p:spTree>
    <p:extLst>
      <p:ext uri="{BB962C8B-B14F-4D97-AF65-F5344CB8AC3E}">
        <p14:creationId xmlns:p14="http://schemas.microsoft.com/office/powerpoint/2010/main" val="273935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Unlike the WHERE clause in SQL, the WHERE clause of an MDX SELECT statement never directly filters what is returned on the Rows axis of a query.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filter what appears on the Rows or Columns axis of a query, you can use a variety of MDX functions, for example FILTER, NONEMPTY and TOPCOUNT.</a:t>
            </a:r>
          </a:p>
        </p:txBody>
      </p:sp>
    </p:spTree>
    <p:extLst>
      <p:ext uri="{BB962C8B-B14F-4D97-AF65-F5344CB8AC3E}">
        <p14:creationId xmlns:p14="http://schemas.microsoft.com/office/powerpoint/2010/main" val="39485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80987"/>
            <a:ext cx="7258050" cy="629602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441290" y="419437"/>
            <a:ext cx="778329" cy="160666"/>
          </a:xfrm>
          <a:custGeom>
            <a:avLst/>
            <a:gdLst>
              <a:gd name="connsiteX0" fmla="*/ 0 w 778329"/>
              <a:gd name="connsiteY0" fmla="*/ 150834 h 160666"/>
              <a:gd name="connsiteX1" fmla="*/ 9833 w 778329"/>
              <a:gd name="connsiteY1" fmla="*/ 62344 h 160666"/>
              <a:gd name="connsiteX2" fmla="*/ 117987 w 778329"/>
              <a:gd name="connsiteY2" fmla="*/ 23015 h 160666"/>
              <a:gd name="connsiteX3" fmla="*/ 353962 w 778329"/>
              <a:gd name="connsiteY3" fmla="*/ 3350 h 160666"/>
              <a:gd name="connsiteX4" fmla="*/ 757084 w 778329"/>
              <a:gd name="connsiteY4" fmla="*/ 72176 h 160666"/>
              <a:gd name="connsiteX5" fmla="*/ 776749 w 778329"/>
              <a:gd name="connsiteY5" fmla="*/ 111505 h 160666"/>
              <a:gd name="connsiteX6" fmla="*/ 776749 w 778329"/>
              <a:gd name="connsiteY6" fmla="*/ 160666 h 16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329" h="160666">
                <a:moveTo>
                  <a:pt x="0" y="150834"/>
                </a:moveTo>
                <a:cubicBezTo>
                  <a:pt x="3278" y="121337"/>
                  <a:pt x="-1582" y="89739"/>
                  <a:pt x="9833" y="62344"/>
                </a:cubicBezTo>
                <a:cubicBezTo>
                  <a:pt x="25259" y="25321"/>
                  <a:pt x="92961" y="26143"/>
                  <a:pt x="117987" y="23015"/>
                </a:cubicBezTo>
                <a:cubicBezTo>
                  <a:pt x="222732" y="9922"/>
                  <a:pt x="231177" y="11535"/>
                  <a:pt x="353962" y="3350"/>
                </a:cubicBezTo>
                <a:cubicBezTo>
                  <a:pt x="470306" y="13045"/>
                  <a:pt x="661296" y="-37296"/>
                  <a:pt x="757084" y="72176"/>
                </a:cubicBezTo>
                <a:cubicBezTo>
                  <a:pt x="766736" y="83207"/>
                  <a:pt x="773569" y="97197"/>
                  <a:pt x="776749" y="111505"/>
                </a:cubicBezTo>
                <a:cubicBezTo>
                  <a:pt x="780304" y="127502"/>
                  <a:pt x="776749" y="144279"/>
                  <a:pt x="776749" y="1606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207045" y="585519"/>
            <a:ext cx="157316" cy="63410"/>
          </a:xfrm>
          <a:custGeom>
            <a:avLst/>
            <a:gdLst>
              <a:gd name="connsiteX0" fmla="*/ 0 w 157316"/>
              <a:gd name="connsiteY0" fmla="*/ 53578 h 63410"/>
              <a:gd name="connsiteX1" fmla="*/ 49161 w 157316"/>
              <a:gd name="connsiteY1" fmla="*/ 4416 h 63410"/>
              <a:gd name="connsiteX2" fmla="*/ 137652 w 157316"/>
              <a:gd name="connsiteY2" fmla="*/ 43746 h 63410"/>
              <a:gd name="connsiteX3" fmla="*/ 157316 w 157316"/>
              <a:gd name="connsiteY3" fmla="*/ 63410 h 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316" h="63410">
                <a:moveTo>
                  <a:pt x="0" y="53578"/>
                </a:moveTo>
                <a:cubicBezTo>
                  <a:pt x="16387" y="37191"/>
                  <a:pt x="27381" y="12336"/>
                  <a:pt x="49161" y="4416"/>
                </a:cubicBezTo>
                <a:cubicBezTo>
                  <a:pt x="93594" y="-11741"/>
                  <a:pt x="113781" y="19875"/>
                  <a:pt x="137652" y="43746"/>
                </a:cubicBezTo>
                <a:lnTo>
                  <a:pt x="157316" y="6341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733425"/>
            <a:ext cx="7829550" cy="539115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097161" y="838200"/>
            <a:ext cx="707923" cy="109982"/>
          </a:xfrm>
          <a:custGeom>
            <a:avLst/>
            <a:gdLst>
              <a:gd name="connsiteX0" fmla="*/ 707923 w 707923"/>
              <a:gd name="connsiteY0" fmla="*/ 60768 h 109982"/>
              <a:gd name="connsiteX1" fmla="*/ 589936 w 707923"/>
              <a:gd name="connsiteY1" fmla="*/ 21439 h 109982"/>
              <a:gd name="connsiteX2" fmla="*/ 117987 w 707923"/>
              <a:gd name="connsiteY2" fmla="*/ 11607 h 109982"/>
              <a:gd name="connsiteX3" fmla="*/ 49162 w 707923"/>
              <a:gd name="connsiteY3" fmla="*/ 50936 h 109982"/>
              <a:gd name="connsiteX4" fmla="*/ 19665 w 707923"/>
              <a:gd name="connsiteY4" fmla="*/ 70600 h 109982"/>
              <a:gd name="connsiteX5" fmla="*/ 0 w 707923"/>
              <a:gd name="connsiteY5" fmla="*/ 109929 h 10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923" h="109982">
                <a:moveTo>
                  <a:pt x="707923" y="60768"/>
                </a:moveTo>
                <a:cubicBezTo>
                  <a:pt x="668594" y="47658"/>
                  <a:pt x="630331" y="30761"/>
                  <a:pt x="589936" y="21439"/>
                </a:cubicBezTo>
                <a:cubicBezTo>
                  <a:pt x="425722" y="-16457"/>
                  <a:pt x="297064" y="6340"/>
                  <a:pt x="117987" y="11607"/>
                </a:cubicBezTo>
                <a:cubicBezTo>
                  <a:pt x="95045" y="24717"/>
                  <a:pt x="71820" y="37341"/>
                  <a:pt x="49162" y="50936"/>
                </a:cubicBezTo>
                <a:cubicBezTo>
                  <a:pt x="39029" y="57016"/>
                  <a:pt x="26220" y="60768"/>
                  <a:pt x="19665" y="70600"/>
                </a:cubicBezTo>
                <a:cubicBezTo>
                  <a:pt x="-8674" y="113109"/>
                  <a:pt x="27642" y="109929"/>
                  <a:pt x="0" y="1099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57600" y="1071869"/>
            <a:ext cx="82278" cy="71131"/>
          </a:xfrm>
          <a:custGeom>
            <a:avLst/>
            <a:gdLst>
              <a:gd name="connsiteX0" fmla="*/ 42949 w 82278"/>
              <a:gd name="connsiteY0" fmla="*/ 0 h 71131"/>
              <a:gd name="connsiteX1" fmla="*/ 52782 w 82278"/>
              <a:gd name="connsiteY1" fmla="*/ 68826 h 71131"/>
              <a:gd name="connsiteX2" fmla="*/ 42949 w 82278"/>
              <a:gd name="connsiteY2" fmla="*/ 29497 h 71131"/>
              <a:gd name="connsiteX3" fmla="*/ 33117 w 82278"/>
              <a:gd name="connsiteY3" fmla="*/ 29497 h 71131"/>
              <a:gd name="connsiteX4" fmla="*/ 82278 w 82278"/>
              <a:gd name="connsiteY4" fmla="*/ 49161 h 7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78" h="71131">
                <a:moveTo>
                  <a:pt x="42949" y="0"/>
                </a:moveTo>
                <a:cubicBezTo>
                  <a:pt x="46227" y="22942"/>
                  <a:pt x="52782" y="45651"/>
                  <a:pt x="52782" y="68826"/>
                </a:cubicBezTo>
                <a:cubicBezTo>
                  <a:pt x="52782" y="82339"/>
                  <a:pt x="56200" y="32147"/>
                  <a:pt x="42949" y="29497"/>
                </a:cubicBezTo>
                <a:cubicBezTo>
                  <a:pt x="32438" y="27395"/>
                  <a:pt x="-41860" y="104471"/>
                  <a:pt x="33117" y="29497"/>
                </a:cubicBezTo>
                <a:cubicBezTo>
                  <a:pt x="76942" y="40453"/>
                  <a:pt x="62891" y="29774"/>
                  <a:pt x="82278" y="491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240893" y="990600"/>
            <a:ext cx="455307" cy="314632"/>
          </a:xfrm>
          <a:custGeom>
            <a:avLst/>
            <a:gdLst>
              <a:gd name="connsiteX0" fmla="*/ 442451 w 455307"/>
              <a:gd name="connsiteY0" fmla="*/ 265471 h 314632"/>
              <a:gd name="connsiteX1" fmla="*/ 442451 w 455307"/>
              <a:gd name="connsiteY1" fmla="*/ 78658 h 314632"/>
              <a:gd name="connsiteX2" fmla="*/ 383458 w 455307"/>
              <a:gd name="connsiteY2" fmla="*/ 49161 h 314632"/>
              <a:gd name="connsiteX3" fmla="*/ 245806 w 455307"/>
              <a:gd name="connsiteY3" fmla="*/ 19664 h 314632"/>
              <a:gd name="connsiteX4" fmla="*/ 176980 w 455307"/>
              <a:gd name="connsiteY4" fmla="*/ 0 h 314632"/>
              <a:gd name="connsiteX5" fmla="*/ 9832 w 455307"/>
              <a:gd name="connsiteY5" fmla="*/ 78658 h 314632"/>
              <a:gd name="connsiteX6" fmla="*/ 0 w 455307"/>
              <a:gd name="connsiteY6" fmla="*/ 127819 h 314632"/>
              <a:gd name="connsiteX7" fmla="*/ 9832 w 455307"/>
              <a:gd name="connsiteY7" fmla="*/ 206477 h 314632"/>
              <a:gd name="connsiteX8" fmla="*/ 49161 w 455307"/>
              <a:gd name="connsiteY8" fmla="*/ 255639 h 314632"/>
              <a:gd name="connsiteX9" fmla="*/ 68825 w 455307"/>
              <a:gd name="connsiteY9" fmla="*/ 294968 h 314632"/>
              <a:gd name="connsiteX10" fmla="*/ 78658 w 455307"/>
              <a:gd name="connsiteY10" fmla="*/ 314632 h 3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07" h="314632">
                <a:moveTo>
                  <a:pt x="442451" y="265471"/>
                </a:moveTo>
                <a:cubicBezTo>
                  <a:pt x="450422" y="209677"/>
                  <a:pt x="466885" y="131016"/>
                  <a:pt x="442451" y="78658"/>
                </a:cubicBezTo>
                <a:cubicBezTo>
                  <a:pt x="433154" y="58735"/>
                  <a:pt x="404516" y="55479"/>
                  <a:pt x="383458" y="49161"/>
                </a:cubicBezTo>
                <a:cubicBezTo>
                  <a:pt x="338511" y="35677"/>
                  <a:pt x="291456" y="30533"/>
                  <a:pt x="245806" y="19664"/>
                </a:cubicBezTo>
                <a:cubicBezTo>
                  <a:pt x="222595" y="14138"/>
                  <a:pt x="199922" y="6555"/>
                  <a:pt x="176980" y="0"/>
                </a:cubicBezTo>
                <a:cubicBezTo>
                  <a:pt x="69204" y="28740"/>
                  <a:pt x="36731" y="-2041"/>
                  <a:pt x="9832" y="78658"/>
                </a:cubicBezTo>
                <a:cubicBezTo>
                  <a:pt x="4547" y="94512"/>
                  <a:pt x="3277" y="111432"/>
                  <a:pt x="0" y="127819"/>
                </a:cubicBezTo>
                <a:cubicBezTo>
                  <a:pt x="3277" y="154038"/>
                  <a:pt x="347" y="181815"/>
                  <a:pt x="9832" y="206477"/>
                </a:cubicBezTo>
                <a:cubicBezTo>
                  <a:pt x="17365" y="226064"/>
                  <a:pt x="37520" y="238178"/>
                  <a:pt x="49161" y="255639"/>
                </a:cubicBezTo>
                <a:cubicBezTo>
                  <a:pt x="57291" y="267834"/>
                  <a:pt x="62270" y="281858"/>
                  <a:pt x="68825" y="294968"/>
                </a:cubicBezTo>
                <a:lnTo>
                  <a:pt x="78658" y="3146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207"/>
            <a:ext cx="9144000" cy="41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7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83"/>
            <a:ext cx="9144000" cy="49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you specify measures or dimension attributes, you can place them on the row or column areas.</a:t>
            </a:r>
          </a:p>
          <a:p>
            <a:r>
              <a:rPr lang="en-US" dirty="0" smtClean="0"/>
              <a:t>If you don’t extend the name, you get the .All value by default.  So .Children or something usually makes more sense.</a:t>
            </a:r>
          </a:p>
          <a:p>
            <a:r>
              <a:rPr lang="en-US" dirty="0" smtClean="0"/>
              <a:t>Think of tuples like an intersection on an (</a:t>
            </a:r>
            <a:r>
              <a:rPr lang="en-US" dirty="0" err="1" smtClean="0"/>
              <a:t>x,y</a:t>
            </a:r>
            <a:r>
              <a:rPr lang="en-US" dirty="0" smtClean="0"/>
              <a:t>) map from algebra. It’s the intersection of two variables.  Tuples here are a cross section or intersection of two areas in your cube.</a:t>
            </a:r>
          </a:p>
          <a:p>
            <a:r>
              <a:rPr lang="en-US" dirty="0" smtClean="0"/>
              <a:t>If you have multiple tuples, they are called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3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point to a set (</a:t>
            </a:r>
            <a:r>
              <a:rPr lang="en-US" dirty="0" err="1" smtClean="0"/>
              <a:t>x,y</a:t>
            </a:r>
            <a:r>
              <a:rPr lang="en-US" dirty="0" smtClean="0"/>
              <a:t>) coordinates in a tuple, wrap the cross join in parentheses and separate with a comma.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NON EMPTY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(  [Product].[Category Name].Children , [Measures].[Sales Amount]  ) ON COLUMNS,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NON EMPTY [Due Date].[Year].Children ON ROWS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FROM [AWDW2012R2Cube]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6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have multiple attributes and measures along either axis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NON EMPTY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(  [Product].[Category Name].Children 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[Product].[Subcategory Name].Children, 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[Measures].[Sales Amount]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)   ON COLUMNS,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NON EMPTY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(  [</a:t>
            </a:r>
            <a:r>
              <a:rPr lang="en-US" sz="1800" dirty="0">
                <a:solidFill>
                  <a:srgbClr val="0070C0"/>
                </a:solidFill>
              </a:rPr>
              <a:t>Due Date].[Year].</a:t>
            </a:r>
            <a:r>
              <a:rPr lang="en-US" sz="1800" dirty="0" smtClean="0">
                <a:solidFill>
                  <a:srgbClr val="0070C0"/>
                </a:solidFill>
              </a:rPr>
              <a:t>Children,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[</a:t>
            </a:r>
            <a:r>
              <a:rPr lang="en-US" sz="1800" dirty="0">
                <a:solidFill>
                  <a:srgbClr val="0070C0"/>
                </a:solidFill>
              </a:rPr>
              <a:t>Due Date</a:t>
            </a:r>
            <a:r>
              <a:rPr lang="en-US" sz="1800" dirty="0" smtClean="0">
                <a:solidFill>
                  <a:srgbClr val="0070C0"/>
                </a:solidFill>
              </a:rPr>
              <a:t>].[Quarter].Children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)  </a:t>
            </a:r>
            <a:r>
              <a:rPr lang="en-US" sz="1800" dirty="0">
                <a:solidFill>
                  <a:srgbClr val="0070C0"/>
                </a:solidFill>
              </a:rPr>
              <a:t>ON ROWS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FROM [AWDW2012R2Cube]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data was in a SQL Relational DB</a:t>
            </a:r>
            <a:endParaRPr lang="en-US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692006"/>
            <a:ext cx="7924800" cy="380104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need distinct count, we're counting orders, not order lines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SELECT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count(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DISTINCT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soh.salesorderid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 ,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pers.FirstName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 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pers.LastName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FROM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sales.SalesOrderDetail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sod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need product details to get to the category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p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sod.ProductID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p.ProductID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but we need to pass via subcategories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Production.ProductSubcategory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p.ProductSubcategoryID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psc.ProductSubcategoryID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finally get to the category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Production.ProductCategory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pc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psc.ProductCategoryID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pc.ProductCategoryID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also need the headers because that's where the customer is stored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sales.SalesOrderHeader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sod.SalesOrderID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soh.SalesOrderID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finally the customer, but we don't have his name here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sales.Customer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soh.CustomerID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c.CustomerID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customers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Person.Person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c.PersonID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pers.BusinessEntityID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filter on bikes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WHERE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pc.Name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'bikes'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but the customers table doesn't contain the concatenated 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GROUP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BY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pers.FirstName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 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pers.LastName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5334000"/>
            <a:ext cx="6712009" cy="80021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SELECT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[Measures].[Internet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Count]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COLUMNS,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[Customer].[Customer].Members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ROWS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FROM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[Adventure Works]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WHERE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[Product].[Product Categories].[Category].[Bikes]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457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If the data was in a BI Cube 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3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MDX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11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More like PIG the SQL?</a:t>
            </a:r>
            <a:endParaRPr lang="en-US" sz="2400" dirty="0" smtClean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r>
              <a:rPr lang="en-US" sz="1600" dirty="0" smtClean="0"/>
              <a:t>Excellent article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www.codeproject.com/articles/710387/learn-to-write-custom-mdx-query-first-time</a:t>
            </a:r>
            <a:endParaRPr lang="en-US" sz="1600" dirty="0" smtClean="0"/>
          </a:p>
          <a:p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msdn.microsoft.com/en-us/library/ms144785.aspx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www.iccube.com/support/documentation/mdx_tutorial/gentle_introduction.php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 rot="2504387">
            <a:off x="8284385" y="157793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Repeat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 err="1" smtClean="0"/>
              <a:t>adventureworks</a:t>
            </a:r>
            <a:r>
              <a:rPr lang="en-US" sz="3200" dirty="0" smtClean="0"/>
              <a:t> queries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{  , } to show more than 1  Measure item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queryString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SELECT {[Measures].[Sales Amount], [Measures].[Order Quantity]} ON COLUMNS,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"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Non Empty { [Dim Sales Territory].[Sales Territory Country].Children} ON ROWS 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"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FROM [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calculation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dimensions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queryString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WITH MEMBER [Measures].[Profit] AS '[Measures].[Sales Amount] - [Measures].[Product Standard Cost]'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SELECT [Profit] 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Non Empty { [Dim Sales Territory].[Sales Territory Country].Children} ON ROWS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FROM[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calculation using 2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dimensions by 2 Measures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queryString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[Measures].[Sales Amount],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([Dim Sales Territory].[Sales Territory Country].[Sales Territory Country].ALLMEMBERS ,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[Dim Product].[Product Line].[Product Line].ALLMEMBERS ) } 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</a:t>
            </a:r>
            <a:r>
              <a:rPr lang="en-US" sz="105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[Measures].[Sales Amount],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([Dim Sales Territory].[Sales Territory Country].[Sales Territory Country].ALLMEMBERS </a:t>
            </a:r>
            <a:r>
              <a:rPr lang="en-US" sz="105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*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[Dim Product].[Product Line].[Product Line].ALLMEMBERS ) } 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620000" y="4800600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696200" y="51816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4381" y="4883360"/>
            <a:ext cx="7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Same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Results?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9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8392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First </a:t>
            </a:r>
            <a:r>
              <a:rPr lang="en-US" sz="1600" dirty="0">
                <a:solidFill>
                  <a:srgbClr val="0070C0"/>
                </a:solidFill>
              </a:rPr>
              <a:t>we define what is being sorted (Sales Territory Country);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next </a:t>
            </a:r>
            <a:r>
              <a:rPr lang="en-US" sz="1600" dirty="0">
                <a:solidFill>
                  <a:srgbClr val="0070C0"/>
                </a:solidFill>
              </a:rPr>
              <a:t>how the sort should evaluated (by </a:t>
            </a:r>
            <a:r>
              <a:rPr lang="en-US" sz="1600" dirty="0" smtClean="0">
                <a:solidFill>
                  <a:srgbClr val="0070C0"/>
                </a:solidFill>
              </a:rPr>
              <a:t>Sales </a:t>
            </a:r>
            <a:r>
              <a:rPr lang="en-US" sz="1600" dirty="0">
                <a:solidFill>
                  <a:srgbClr val="0070C0"/>
                </a:solidFill>
              </a:rPr>
              <a:t>Amount) </a:t>
            </a:r>
            <a:r>
              <a:rPr lang="en-US" sz="1600" dirty="0" smtClean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and  </a:t>
            </a:r>
            <a:r>
              <a:rPr lang="en-US" sz="1600" dirty="0">
                <a:solidFill>
                  <a:srgbClr val="0070C0"/>
                </a:solidFill>
              </a:rPr>
              <a:t>what order should be used (Descending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SELECT ORDER ( [Dim Sales Territory].[Sales Territory Country].CHILDREN, [Measures].[Sales Amount], DESC )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ON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ROWS,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Non Empty { [Measures].[Sales Amount]} ON COLUMNS 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FROM 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queryString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SELECT  Non Empty ( [Dim Customer].[Marital Status].CHILDREN,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ORDER ([Dim Sales Territory].[Sales Territory Country].CHILDREN, [Measures].[Sales Amount], DESC ) )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"ON ROWS,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[Measures].[Sales Amount]} ON COLUMNS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</a:t>
            </a:r>
            <a:r>
              <a:rPr lang="en-US" sz="3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269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Showing a subset of one dimension by defining a new dimension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WITH SET [EUROPE] AS  '{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"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[Sales Territory Country].[Sales Territory Country].FRANCE,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"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[Sales Territory Country].[Sales Territory Country].GERMANY,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"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[Sales Territory Country].[Sales Territory Country].[United Kingdom] }'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"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SELECT [Measures].[Sales Amount]  ON COLUMNS,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"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[EUROPE] ON ROWS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"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FROM[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TopCount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(which, count, based on what)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queryString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SELECT Non Empty  [Dim Sales Territory].[Sales Territory Country].GERMANY   ON ROWS,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TOPCOUNT ( [Dim Product].[English Product Name].[English Product Name].ALLMEMBERS, 5, [Measures].[Sales Amount]) ON COLUMNS 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094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 WHERE clause to get 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 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aka. slicer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MDX where clause even though sharing the same name as the SQL statement is fundamentally different.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MDX WHERE clause reduces the scope of the query. </a:t>
            </a:r>
            <a:endParaRPr lang="en-US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clause reduces the cube into a new 'sliced' cube, the slice being defined by the WHERE clause.</a:t>
            </a:r>
            <a:endParaRPr lang="en-US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 ([Dim Product].[English Description].[English Description].ALLMEMBERS )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 [Dim Product].[Color].&amp;[Blue] 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 WHERE ( [Dim Product].[Color].&amp;[Blue] )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 ([Dim Product].[English Description].[English Description].ALLMEMBERS )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 [Dim Product].[Color].&amp;[Blue] 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//) WHERE ( [Dim Product].[Color].&amp;[Blue] )  ";</a:t>
            </a:r>
            <a:endParaRPr lang="en-US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Using a WHERE clause to get a 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more complicated subset (red or blue, from U.S.)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queryString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 { [Dim Product].[English Description].[English Description].ALLMEMBERS } 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{ [Dim Sales Territory].[Sales Territory Country].&amp;[United States] }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(SELECT( { [Dim Product].[Color].&amp;[Red], [Dim Product].[Color].&amp;[Blue] }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WHERE ([Dim Product].[Color].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CurrentMember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 [Dim Sales Territory].[Sales Territory Country].&amp;[United States] ) </a:t>
            </a:r>
            <a:r>
              <a:rPr lang="en-US" sz="1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With Member [MEASURES].[LOTS] as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IIF(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[Measures].[Sales Amount] &gt; 200000 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 to check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[Measures].[Sales Amount],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measure to display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null 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         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what to display if not true, null leaves them out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NON EMPTY [Dim Sales Territory].[Sales Territory Country].CHILDREN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 [Dim Product].[Model Name].[Model Name] } 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  WHERE [MEASURES].[LOTS]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7467600" y="1828800"/>
            <a:ext cx="13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Same results?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48400" y="1752600"/>
            <a:ext cx="1219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4200" y="1998077"/>
            <a:ext cx="457200" cy="2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1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product name only if red </a:t>
            </a:r>
            <a:r>
              <a:rPr lang="en-US" smtClean="0"/>
              <a:t>or blue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NON EMPTY { ([Dim Product].[English Product Name].[English Product Name].ALLMEMBERS ) }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FROM(SELECT( { [Dim Product].[Color].&amp;[Red], [Dim Product].[Color].&amp;[Blue] } ) ON COLUMNS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)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6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www.iccube.com/support/documentation/mdx_tutorial/gentle_introduction.php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msdn.microsoft.com/en-us/library/bb500184.aspx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SQL? MDX?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 was designed to query dimensional data structures, called tables, where data are organized in rows and columns.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OLAP, data are organized around multiple measures, dimensions, hierarchies, and levels</a:t>
            </a:r>
            <a:r>
              <a:rPr lang="en-US" dirty="0" smtClean="0"/>
              <a:t>.</a:t>
            </a:r>
          </a:p>
          <a:p>
            <a:r>
              <a:rPr lang="en-US" dirty="0"/>
              <a:t>MDX is a language used to perform calculations and analysis around OLAP structures. </a:t>
            </a:r>
            <a:endParaRPr lang="en-US" dirty="0" smtClean="0"/>
          </a:p>
          <a:p>
            <a:r>
              <a:rPr lang="en-US" dirty="0" smtClean="0"/>
              <a:t>MDX </a:t>
            </a:r>
            <a:r>
              <a:rPr lang="en-US" dirty="0"/>
              <a:t>includes a rich set of functions for </a:t>
            </a:r>
            <a:r>
              <a:rPr lang="en-US" dirty="0" smtClean="0"/>
              <a:t>performing </a:t>
            </a:r>
            <a:r>
              <a:rPr lang="en-US" dirty="0"/>
              <a:t>statistical analysis.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SQL, MDX does not have DDL (Data Definition) or DML (Data Manipulation) capabilities. </a:t>
            </a:r>
            <a:endParaRPr lang="en-US" dirty="0" smtClean="0"/>
          </a:p>
          <a:p>
            <a:r>
              <a:rPr lang="en-US" dirty="0" smtClean="0"/>
              <a:t>MDX </a:t>
            </a:r>
            <a:r>
              <a:rPr lang="en-US" dirty="0"/>
              <a:t>is purely for analyzing and reading data.</a:t>
            </a:r>
          </a:p>
        </p:txBody>
      </p:sp>
    </p:spTree>
    <p:extLst>
      <p:ext uri="{BB962C8B-B14F-4D97-AF65-F5344CB8AC3E}">
        <p14:creationId xmlns:p14="http://schemas.microsoft.com/office/powerpoint/2010/main" val="251667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MDX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02" y="1600200"/>
            <a:ext cx="5562995" cy="4525963"/>
          </a:xfrm>
        </p:spPr>
      </p:pic>
    </p:spTree>
    <p:extLst>
      <p:ext uri="{BB962C8B-B14F-4D97-AF65-F5344CB8AC3E}">
        <p14:creationId xmlns:p14="http://schemas.microsoft.com/office/powerpoint/2010/main" val="8018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586"/>
            <a:ext cx="9144000" cy="424682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-1773" y="4768645"/>
            <a:ext cx="1574951" cy="855407"/>
          </a:xfrm>
          <a:custGeom>
            <a:avLst/>
            <a:gdLst>
              <a:gd name="connsiteX0" fmla="*/ 1181644 w 1574951"/>
              <a:gd name="connsiteY0" fmla="*/ 78658 h 855407"/>
              <a:gd name="connsiteX1" fmla="*/ 896508 w 1574951"/>
              <a:gd name="connsiteY1" fmla="*/ 29497 h 855407"/>
              <a:gd name="connsiteX2" fmla="*/ 660534 w 1574951"/>
              <a:gd name="connsiteY2" fmla="*/ 0 h 855407"/>
              <a:gd name="connsiteX3" fmla="*/ 198418 w 1574951"/>
              <a:gd name="connsiteY3" fmla="*/ 9832 h 855407"/>
              <a:gd name="connsiteX4" fmla="*/ 129592 w 1574951"/>
              <a:gd name="connsiteY4" fmla="*/ 29497 h 855407"/>
              <a:gd name="connsiteX5" fmla="*/ 50934 w 1574951"/>
              <a:gd name="connsiteY5" fmla="*/ 108155 h 855407"/>
              <a:gd name="connsiteX6" fmla="*/ 1773 w 1574951"/>
              <a:gd name="connsiteY6" fmla="*/ 304800 h 855407"/>
              <a:gd name="connsiteX7" fmla="*/ 100096 w 1574951"/>
              <a:gd name="connsiteY7" fmla="*/ 521110 h 855407"/>
              <a:gd name="connsiteX8" fmla="*/ 188586 w 1574951"/>
              <a:gd name="connsiteY8" fmla="*/ 619432 h 855407"/>
              <a:gd name="connsiteX9" fmla="*/ 316405 w 1574951"/>
              <a:gd name="connsiteY9" fmla="*/ 717755 h 855407"/>
              <a:gd name="connsiteX10" fmla="*/ 581876 w 1574951"/>
              <a:gd name="connsiteY10" fmla="*/ 786581 h 855407"/>
              <a:gd name="connsiteX11" fmla="*/ 1053825 w 1574951"/>
              <a:gd name="connsiteY11" fmla="*/ 835742 h 855407"/>
              <a:gd name="connsiteX12" fmla="*/ 1319296 w 1574951"/>
              <a:gd name="connsiteY12" fmla="*/ 855407 h 855407"/>
              <a:gd name="connsiteX13" fmla="*/ 1417618 w 1574951"/>
              <a:gd name="connsiteY13" fmla="*/ 845574 h 855407"/>
              <a:gd name="connsiteX14" fmla="*/ 1545438 w 1574951"/>
              <a:gd name="connsiteY14" fmla="*/ 678426 h 855407"/>
              <a:gd name="connsiteX15" fmla="*/ 1574934 w 1574951"/>
              <a:gd name="connsiteY15" fmla="*/ 530942 h 855407"/>
              <a:gd name="connsiteX16" fmla="*/ 1545438 w 1574951"/>
              <a:gd name="connsiteY16" fmla="*/ 344129 h 855407"/>
              <a:gd name="connsiteX17" fmla="*/ 1525773 w 1574951"/>
              <a:gd name="connsiteY17" fmla="*/ 275303 h 855407"/>
              <a:gd name="connsiteX18" fmla="*/ 1506108 w 1574951"/>
              <a:gd name="connsiteY18" fmla="*/ 245807 h 855407"/>
              <a:gd name="connsiteX19" fmla="*/ 1486444 w 1574951"/>
              <a:gd name="connsiteY19" fmla="*/ 206478 h 85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4951" h="855407">
                <a:moveTo>
                  <a:pt x="1181644" y="78658"/>
                </a:moveTo>
                <a:cubicBezTo>
                  <a:pt x="1025283" y="45152"/>
                  <a:pt x="1059024" y="48617"/>
                  <a:pt x="896508" y="29497"/>
                </a:cubicBezTo>
                <a:cubicBezTo>
                  <a:pt x="662489" y="1965"/>
                  <a:pt x="779259" y="23744"/>
                  <a:pt x="660534" y="0"/>
                </a:cubicBezTo>
                <a:cubicBezTo>
                  <a:pt x="506495" y="3277"/>
                  <a:pt x="352254" y="1285"/>
                  <a:pt x="198418" y="9832"/>
                </a:cubicBezTo>
                <a:cubicBezTo>
                  <a:pt x="174595" y="11156"/>
                  <a:pt x="149445" y="16262"/>
                  <a:pt x="129592" y="29497"/>
                </a:cubicBezTo>
                <a:cubicBezTo>
                  <a:pt x="98740" y="50065"/>
                  <a:pt x="77153" y="81936"/>
                  <a:pt x="50934" y="108155"/>
                </a:cubicBezTo>
                <a:cubicBezTo>
                  <a:pt x="15786" y="187238"/>
                  <a:pt x="-6650" y="212148"/>
                  <a:pt x="1773" y="304800"/>
                </a:cubicBezTo>
                <a:cubicBezTo>
                  <a:pt x="9596" y="390851"/>
                  <a:pt x="48851" y="453851"/>
                  <a:pt x="100096" y="521110"/>
                </a:cubicBezTo>
                <a:cubicBezTo>
                  <a:pt x="126818" y="556183"/>
                  <a:pt x="155960" y="589772"/>
                  <a:pt x="188586" y="619432"/>
                </a:cubicBezTo>
                <a:cubicBezTo>
                  <a:pt x="228360" y="655591"/>
                  <a:pt x="266934" y="696730"/>
                  <a:pt x="316405" y="717755"/>
                </a:cubicBezTo>
                <a:cubicBezTo>
                  <a:pt x="400538" y="753512"/>
                  <a:pt x="492515" y="767307"/>
                  <a:pt x="581876" y="786581"/>
                </a:cubicBezTo>
                <a:cubicBezTo>
                  <a:pt x="832469" y="840630"/>
                  <a:pt x="800410" y="820835"/>
                  <a:pt x="1053825" y="835742"/>
                </a:cubicBezTo>
                <a:cubicBezTo>
                  <a:pt x="1142405" y="840953"/>
                  <a:pt x="1230806" y="848852"/>
                  <a:pt x="1319296" y="855407"/>
                </a:cubicBezTo>
                <a:cubicBezTo>
                  <a:pt x="1352070" y="852129"/>
                  <a:pt x="1388471" y="860915"/>
                  <a:pt x="1417618" y="845574"/>
                </a:cubicBezTo>
                <a:cubicBezTo>
                  <a:pt x="1491729" y="806568"/>
                  <a:pt x="1512123" y="745054"/>
                  <a:pt x="1545438" y="678426"/>
                </a:cubicBezTo>
                <a:cubicBezTo>
                  <a:pt x="1545726" y="677130"/>
                  <a:pt x="1575772" y="549373"/>
                  <a:pt x="1574934" y="530942"/>
                </a:cubicBezTo>
                <a:cubicBezTo>
                  <a:pt x="1566182" y="338383"/>
                  <a:pt x="1569589" y="428656"/>
                  <a:pt x="1545438" y="344129"/>
                </a:cubicBezTo>
                <a:cubicBezTo>
                  <a:pt x="1541240" y="329436"/>
                  <a:pt x="1533628" y="291013"/>
                  <a:pt x="1525773" y="275303"/>
                </a:cubicBezTo>
                <a:cubicBezTo>
                  <a:pt x="1520488" y="264734"/>
                  <a:pt x="1512663" y="255639"/>
                  <a:pt x="1506108" y="245807"/>
                </a:cubicBezTo>
                <a:cubicBezTo>
                  <a:pt x="1495481" y="203299"/>
                  <a:pt x="1509789" y="206478"/>
                  <a:pt x="1486444" y="2064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02426" y="1474839"/>
            <a:ext cx="1312538" cy="178189"/>
          </a:xfrm>
          <a:custGeom>
            <a:avLst/>
            <a:gdLst>
              <a:gd name="connsiteX0" fmla="*/ 0 w 1312538"/>
              <a:gd name="connsiteY0" fmla="*/ 19664 h 178189"/>
              <a:gd name="connsiteX1" fmla="*/ 68826 w 1312538"/>
              <a:gd name="connsiteY1" fmla="*/ 49161 h 178189"/>
              <a:gd name="connsiteX2" fmla="*/ 108155 w 1312538"/>
              <a:gd name="connsiteY2" fmla="*/ 78658 h 178189"/>
              <a:gd name="connsiteX3" fmla="*/ 147484 w 1312538"/>
              <a:gd name="connsiteY3" fmla="*/ 88490 h 178189"/>
              <a:gd name="connsiteX4" fmla="*/ 245806 w 1312538"/>
              <a:gd name="connsiteY4" fmla="*/ 117987 h 178189"/>
              <a:gd name="connsiteX5" fmla="*/ 589935 w 1312538"/>
              <a:gd name="connsiteY5" fmla="*/ 127819 h 178189"/>
              <a:gd name="connsiteX6" fmla="*/ 855406 w 1312538"/>
              <a:gd name="connsiteY6" fmla="*/ 157316 h 178189"/>
              <a:gd name="connsiteX7" fmla="*/ 1081548 w 1312538"/>
              <a:gd name="connsiteY7" fmla="*/ 176980 h 178189"/>
              <a:gd name="connsiteX8" fmla="*/ 1307690 w 1312538"/>
              <a:gd name="connsiteY8" fmla="*/ 98322 h 178189"/>
              <a:gd name="connsiteX9" fmla="*/ 1307690 w 1312538"/>
              <a:gd name="connsiteY9" fmla="*/ 0 h 17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2538" h="178189">
                <a:moveTo>
                  <a:pt x="0" y="19664"/>
                </a:moveTo>
                <a:cubicBezTo>
                  <a:pt x="22942" y="29496"/>
                  <a:pt x="46914" y="37209"/>
                  <a:pt x="68826" y="49161"/>
                </a:cubicBezTo>
                <a:cubicBezTo>
                  <a:pt x="83212" y="57008"/>
                  <a:pt x="93498" y="71329"/>
                  <a:pt x="108155" y="78658"/>
                </a:cubicBezTo>
                <a:cubicBezTo>
                  <a:pt x="120241" y="84701"/>
                  <a:pt x="134541" y="84607"/>
                  <a:pt x="147484" y="88490"/>
                </a:cubicBezTo>
                <a:cubicBezTo>
                  <a:pt x="156081" y="91069"/>
                  <a:pt x="227579" y="117052"/>
                  <a:pt x="245806" y="117987"/>
                </a:cubicBezTo>
                <a:cubicBezTo>
                  <a:pt x="360412" y="123864"/>
                  <a:pt x="475225" y="124542"/>
                  <a:pt x="589935" y="127819"/>
                </a:cubicBezTo>
                <a:cubicBezTo>
                  <a:pt x="969734" y="154947"/>
                  <a:pt x="495498" y="117326"/>
                  <a:pt x="855406" y="157316"/>
                </a:cubicBezTo>
                <a:cubicBezTo>
                  <a:pt x="930608" y="165672"/>
                  <a:pt x="1081548" y="176980"/>
                  <a:pt x="1081548" y="176980"/>
                </a:cubicBezTo>
                <a:cubicBezTo>
                  <a:pt x="1173103" y="171595"/>
                  <a:pt x="1269631" y="206156"/>
                  <a:pt x="1307690" y="98322"/>
                </a:cubicBezTo>
                <a:cubicBezTo>
                  <a:pt x="1318598" y="67416"/>
                  <a:pt x="1307690" y="32774"/>
                  <a:pt x="130769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81000"/>
            <a:ext cx="676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we have a collection of Measures, and another of Dim(</a:t>
            </a:r>
            <a:r>
              <a:rPr lang="en-US" dirty="0" err="1" smtClean="0"/>
              <a:t>ensions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795337"/>
            <a:ext cx="6715125" cy="526732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969342" y="275303"/>
            <a:ext cx="5191434" cy="5053781"/>
          </a:xfrm>
          <a:custGeom>
            <a:avLst/>
            <a:gdLst>
              <a:gd name="connsiteX0" fmla="*/ 0 w 5191434"/>
              <a:gd name="connsiteY0" fmla="*/ 5053781 h 5053781"/>
              <a:gd name="connsiteX1" fmla="*/ 1022555 w 5191434"/>
              <a:gd name="connsiteY1" fmla="*/ 4817807 h 5053781"/>
              <a:gd name="connsiteX2" fmla="*/ 1730477 w 5191434"/>
              <a:gd name="connsiteY2" fmla="*/ 4503174 h 5053781"/>
              <a:gd name="connsiteX3" fmla="*/ 2812026 w 5191434"/>
              <a:gd name="connsiteY3" fmla="*/ 3834581 h 5053781"/>
              <a:gd name="connsiteX4" fmla="*/ 3726426 w 5191434"/>
              <a:gd name="connsiteY4" fmla="*/ 2989007 h 5053781"/>
              <a:gd name="connsiteX5" fmla="*/ 4739148 w 5191434"/>
              <a:gd name="connsiteY5" fmla="*/ 1917291 h 5053781"/>
              <a:gd name="connsiteX6" fmla="*/ 5053781 w 5191434"/>
              <a:gd name="connsiteY6" fmla="*/ 1317523 h 5053781"/>
              <a:gd name="connsiteX7" fmla="*/ 4994787 w 5191434"/>
              <a:gd name="connsiteY7" fmla="*/ 49162 h 5053781"/>
              <a:gd name="connsiteX8" fmla="*/ 4807974 w 5191434"/>
              <a:gd name="connsiteY8" fmla="*/ 0 h 5053781"/>
              <a:gd name="connsiteX9" fmla="*/ 4080387 w 5191434"/>
              <a:gd name="connsiteY9" fmla="*/ 78658 h 5053781"/>
              <a:gd name="connsiteX10" fmla="*/ 3401961 w 5191434"/>
              <a:gd name="connsiteY10" fmla="*/ 452284 h 5053781"/>
              <a:gd name="connsiteX11" fmla="*/ 3303639 w 5191434"/>
              <a:gd name="connsiteY11" fmla="*/ 619432 h 5053781"/>
              <a:gd name="connsiteX12" fmla="*/ 3254477 w 5191434"/>
              <a:gd name="connsiteY12" fmla="*/ 698091 h 5053781"/>
              <a:gd name="connsiteX13" fmla="*/ 3234813 w 5191434"/>
              <a:gd name="connsiteY13" fmla="*/ 639097 h 5053781"/>
              <a:gd name="connsiteX14" fmla="*/ 3244645 w 5191434"/>
              <a:gd name="connsiteY14" fmla="*/ 707923 h 5053781"/>
              <a:gd name="connsiteX15" fmla="*/ 3293806 w 5191434"/>
              <a:gd name="connsiteY15" fmla="*/ 707923 h 505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91434" h="5053781">
                <a:moveTo>
                  <a:pt x="0" y="5053781"/>
                </a:moveTo>
                <a:cubicBezTo>
                  <a:pt x="340852" y="4975123"/>
                  <a:pt x="689212" y="4923871"/>
                  <a:pt x="1022555" y="4817807"/>
                </a:cubicBezTo>
                <a:cubicBezTo>
                  <a:pt x="1268630" y="4739510"/>
                  <a:pt x="1498841" y="4617314"/>
                  <a:pt x="1730477" y="4503174"/>
                </a:cubicBezTo>
                <a:cubicBezTo>
                  <a:pt x="2103208" y="4319509"/>
                  <a:pt x="2493298" y="4109105"/>
                  <a:pt x="2812026" y="3834581"/>
                </a:cubicBezTo>
                <a:cubicBezTo>
                  <a:pt x="3126580" y="3563652"/>
                  <a:pt x="3422279" y="3271569"/>
                  <a:pt x="3726426" y="2989007"/>
                </a:cubicBezTo>
                <a:cubicBezTo>
                  <a:pt x="4125048" y="2618674"/>
                  <a:pt x="4445010" y="2368571"/>
                  <a:pt x="4739148" y="1917291"/>
                </a:cubicBezTo>
                <a:cubicBezTo>
                  <a:pt x="4862423" y="1728157"/>
                  <a:pt x="4948903" y="1517446"/>
                  <a:pt x="5053781" y="1317523"/>
                </a:cubicBezTo>
                <a:cubicBezTo>
                  <a:pt x="5164647" y="739431"/>
                  <a:pt x="5324161" y="564336"/>
                  <a:pt x="4994787" y="49162"/>
                </a:cubicBezTo>
                <a:cubicBezTo>
                  <a:pt x="4960102" y="-5089"/>
                  <a:pt x="4870245" y="16387"/>
                  <a:pt x="4807974" y="0"/>
                </a:cubicBezTo>
                <a:cubicBezTo>
                  <a:pt x="4565445" y="26219"/>
                  <a:pt x="4318520" y="25739"/>
                  <a:pt x="4080387" y="78658"/>
                </a:cubicBezTo>
                <a:cubicBezTo>
                  <a:pt x="3800393" y="140879"/>
                  <a:pt x="3608431" y="272455"/>
                  <a:pt x="3401961" y="452284"/>
                </a:cubicBezTo>
                <a:cubicBezTo>
                  <a:pt x="3361394" y="487617"/>
                  <a:pt x="3326559" y="578177"/>
                  <a:pt x="3303639" y="619432"/>
                </a:cubicBezTo>
                <a:cubicBezTo>
                  <a:pt x="3288623" y="646460"/>
                  <a:pt x="3270864" y="671871"/>
                  <a:pt x="3254477" y="698091"/>
                </a:cubicBezTo>
                <a:cubicBezTo>
                  <a:pt x="3247922" y="678426"/>
                  <a:pt x="3249470" y="624440"/>
                  <a:pt x="3234813" y="639097"/>
                </a:cubicBezTo>
                <a:cubicBezTo>
                  <a:pt x="3218426" y="655484"/>
                  <a:pt x="3229563" y="690327"/>
                  <a:pt x="3244645" y="707923"/>
                </a:cubicBezTo>
                <a:cubicBezTo>
                  <a:pt x="3255309" y="720365"/>
                  <a:pt x="3277419" y="707923"/>
                  <a:pt x="3293806" y="7079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089058" y="1091381"/>
            <a:ext cx="609600" cy="58993"/>
          </a:xfrm>
          <a:custGeom>
            <a:avLst/>
            <a:gdLst>
              <a:gd name="connsiteX0" fmla="*/ 609600 w 609600"/>
              <a:gd name="connsiteY0" fmla="*/ 29496 h 58993"/>
              <a:gd name="connsiteX1" fmla="*/ 363794 w 609600"/>
              <a:gd name="connsiteY1" fmla="*/ 49161 h 58993"/>
              <a:gd name="connsiteX2" fmla="*/ 304800 w 609600"/>
              <a:gd name="connsiteY2" fmla="*/ 58993 h 58993"/>
              <a:gd name="connsiteX3" fmla="*/ 88490 w 609600"/>
              <a:gd name="connsiteY3" fmla="*/ 49161 h 58993"/>
              <a:gd name="connsiteX4" fmla="*/ 39329 w 609600"/>
              <a:gd name="connsiteY4" fmla="*/ 29496 h 58993"/>
              <a:gd name="connsiteX5" fmla="*/ 0 w 609600"/>
              <a:gd name="connsiteY5" fmla="*/ 0 h 5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58993">
                <a:moveTo>
                  <a:pt x="609600" y="29496"/>
                </a:moveTo>
                <a:lnTo>
                  <a:pt x="363794" y="49161"/>
                </a:lnTo>
                <a:cubicBezTo>
                  <a:pt x="343951" y="51081"/>
                  <a:pt x="324736" y="58993"/>
                  <a:pt x="304800" y="58993"/>
                </a:cubicBezTo>
                <a:cubicBezTo>
                  <a:pt x="232622" y="58993"/>
                  <a:pt x="160593" y="52438"/>
                  <a:pt x="88490" y="49161"/>
                </a:cubicBezTo>
                <a:cubicBezTo>
                  <a:pt x="72103" y="42606"/>
                  <a:pt x="54757" y="38067"/>
                  <a:pt x="39329" y="29496"/>
                </a:cubicBezTo>
                <a:cubicBezTo>
                  <a:pt x="25004" y="21538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2194" y="1248340"/>
            <a:ext cx="2734676" cy="2261776"/>
          </a:xfrm>
          <a:custGeom>
            <a:avLst/>
            <a:gdLst>
              <a:gd name="connsiteX0" fmla="*/ 0 w 2734676"/>
              <a:gd name="connsiteY0" fmla="*/ 2261776 h 2261776"/>
              <a:gd name="connsiteX1" fmla="*/ 1563329 w 2734676"/>
              <a:gd name="connsiteY1" fmla="*/ 1917647 h 2261776"/>
              <a:gd name="connsiteX2" fmla="*/ 2084438 w 2734676"/>
              <a:gd name="connsiteY2" fmla="*/ 1593183 h 2261776"/>
              <a:gd name="connsiteX3" fmla="*/ 2379406 w 2734676"/>
              <a:gd name="connsiteY3" fmla="*/ 1229389 h 2261776"/>
              <a:gd name="connsiteX4" fmla="*/ 2713703 w 2734676"/>
              <a:gd name="connsiteY4" fmla="*/ 639454 h 2261776"/>
              <a:gd name="connsiteX5" fmla="*/ 2703871 w 2734676"/>
              <a:gd name="connsiteY5" fmla="*/ 246163 h 2261776"/>
              <a:gd name="connsiteX6" fmla="*/ 2566219 w 2734676"/>
              <a:gd name="connsiteY6" fmla="*/ 108512 h 2261776"/>
              <a:gd name="connsiteX7" fmla="*/ 2467896 w 2734676"/>
              <a:gd name="connsiteY7" fmla="*/ 39686 h 2261776"/>
              <a:gd name="connsiteX8" fmla="*/ 2438400 w 2734676"/>
              <a:gd name="connsiteY8" fmla="*/ 357 h 2261776"/>
              <a:gd name="connsiteX9" fmla="*/ 2428567 w 2734676"/>
              <a:gd name="connsiteY9" fmla="*/ 49518 h 2261776"/>
              <a:gd name="connsiteX10" fmla="*/ 2467896 w 2734676"/>
              <a:gd name="connsiteY10" fmla="*/ 29854 h 2261776"/>
              <a:gd name="connsiteX11" fmla="*/ 2497393 w 2734676"/>
              <a:gd name="connsiteY11" fmla="*/ 29854 h 22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4676" h="2261776">
                <a:moveTo>
                  <a:pt x="0" y="2261776"/>
                </a:moveTo>
                <a:cubicBezTo>
                  <a:pt x="476734" y="2182321"/>
                  <a:pt x="1112842" y="2102549"/>
                  <a:pt x="1563329" y="1917647"/>
                </a:cubicBezTo>
                <a:cubicBezTo>
                  <a:pt x="1752626" y="1839950"/>
                  <a:pt x="1928018" y="1725103"/>
                  <a:pt x="2084438" y="1593183"/>
                </a:cubicBezTo>
                <a:cubicBezTo>
                  <a:pt x="2203779" y="1492534"/>
                  <a:pt x="2287685" y="1355721"/>
                  <a:pt x="2379406" y="1229389"/>
                </a:cubicBezTo>
                <a:cubicBezTo>
                  <a:pt x="2588445" y="941467"/>
                  <a:pt x="2586570" y="916834"/>
                  <a:pt x="2713703" y="639454"/>
                </a:cubicBezTo>
                <a:cubicBezTo>
                  <a:pt x="2729163" y="500314"/>
                  <a:pt x="2756393" y="386222"/>
                  <a:pt x="2703871" y="246163"/>
                </a:cubicBezTo>
                <a:cubicBezTo>
                  <a:pt x="2689894" y="208891"/>
                  <a:pt x="2607665" y="138906"/>
                  <a:pt x="2566219" y="108512"/>
                </a:cubicBezTo>
                <a:cubicBezTo>
                  <a:pt x="2533958" y="84854"/>
                  <a:pt x="2467896" y="39686"/>
                  <a:pt x="2467896" y="39686"/>
                </a:cubicBezTo>
                <a:cubicBezTo>
                  <a:pt x="2458064" y="26576"/>
                  <a:pt x="2454298" y="-3617"/>
                  <a:pt x="2438400" y="357"/>
                </a:cubicBezTo>
                <a:cubicBezTo>
                  <a:pt x="2422187" y="4410"/>
                  <a:pt x="2416750" y="37701"/>
                  <a:pt x="2428567" y="49518"/>
                </a:cubicBezTo>
                <a:cubicBezTo>
                  <a:pt x="2438931" y="59882"/>
                  <a:pt x="2453803" y="33880"/>
                  <a:pt x="2467896" y="29854"/>
                </a:cubicBezTo>
                <a:cubicBezTo>
                  <a:pt x="2477350" y="27153"/>
                  <a:pt x="2487561" y="29854"/>
                  <a:pt x="2497393" y="298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545394" y="1199535"/>
            <a:ext cx="727587" cy="118515"/>
          </a:xfrm>
          <a:custGeom>
            <a:avLst/>
            <a:gdLst>
              <a:gd name="connsiteX0" fmla="*/ 727587 w 727587"/>
              <a:gd name="connsiteY0" fmla="*/ 0 h 118515"/>
              <a:gd name="connsiteX1" fmla="*/ 668593 w 727587"/>
              <a:gd name="connsiteY1" fmla="*/ 29497 h 118515"/>
              <a:gd name="connsiteX2" fmla="*/ 570271 w 727587"/>
              <a:gd name="connsiteY2" fmla="*/ 78659 h 118515"/>
              <a:gd name="connsiteX3" fmla="*/ 403122 w 727587"/>
              <a:gd name="connsiteY3" fmla="*/ 88491 h 118515"/>
              <a:gd name="connsiteX4" fmla="*/ 98322 w 727587"/>
              <a:gd name="connsiteY4" fmla="*/ 117988 h 118515"/>
              <a:gd name="connsiteX5" fmla="*/ 9832 w 727587"/>
              <a:gd name="connsiteY5" fmla="*/ 88491 h 118515"/>
              <a:gd name="connsiteX6" fmla="*/ 0 w 727587"/>
              <a:gd name="connsiteY6" fmla="*/ 88491 h 1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587" h="118515">
                <a:moveTo>
                  <a:pt x="727587" y="0"/>
                </a:moveTo>
                <a:cubicBezTo>
                  <a:pt x="707922" y="9832"/>
                  <a:pt x="687812" y="18820"/>
                  <a:pt x="668593" y="29497"/>
                </a:cubicBezTo>
                <a:cubicBezTo>
                  <a:pt x="629375" y="51285"/>
                  <a:pt x="626626" y="69267"/>
                  <a:pt x="570271" y="78659"/>
                </a:cubicBezTo>
                <a:cubicBezTo>
                  <a:pt x="515218" y="87835"/>
                  <a:pt x="458838" y="85214"/>
                  <a:pt x="403122" y="88491"/>
                </a:cubicBezTo>
                <a:cubicBezTo>
                  <a:pt x="351540" y="94939"/>
                  <a:pt x="154375" y="122659"/>
                  <a:pt x="98322" y="117988"/>
                </a:cubicBezTo>
                <a:cubicBezTo>
                  <a:pt x="67337" y="115406"/>
                  <a:pt x="39613" y="97425"/>
                  <a:pt x="9832" y="88491"/>
                </a:cubicBezTo>
                <a:cubicBezTo>
                  <a:pt x="6693" y="87549"/>
                  <a:pt x="3277" y="88491"/>
                  <a:pt x="0" y="88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51587" y="1313244"/>
            <a:ext cx="1524000" cy="672872"/>
          </a:xfrm>
          <a:custGeom>
            <a:avLst/>
            <a:gdLst>
              <a:gd name="connsiteX0" fmla="*/ 0 w 1524000"/>
              <a:gd name="connsiteY0" fmla="*/ 672872 h 672872"/>
              <a:gd name="connsiteX1" fmla="*/ 363794 w 1524000"/>
              <a:gd name="connsiteY1" fmla="*/ 417233 h 672872"/>
              <a:gd name="connsiteX2" fmla="*/ 580103 w 1524000"/>
              <a:gd name="connsiteY2" fmla="*/ 250085 h 672872"/>
              <a:gd name="connsiteX3" fmla="*/ 717755 w 1524000"/>
              <a:gd name="connsiteY3" fmla="*/ 210756 h 672872"/>
              <a:gd name="connsiteX4" fmla="*/ 1120878 w 1524000"/>
              <a:gd name="connsiteY4" fmla="*/ 73104 h 672872"/>
              <a:gd name="connsiteX5" fmla="*/ 1484671 w 1524000"/>
              <a:gd name="connsiteY5" fmla="*/ 23943 h 672872"/>
              <a:gd name="connsiteX6" fmla="*/ 1445342 w 1524000"/>
              <a:gd name="connsiteY6" fmla="*/ 4279 h 672872"/>
              <a:gd name="connsiteX7" fmla="*/ 1494503 w 1524000"/>
              <a:gd name="connsiteY7" fmla="*/ 14111 h 672872"/>
              <a:gd name="connsiteX8" fmla="*/ 1524000 w 1524000"/>
              <a:gd name="connsiteY8" fmla="*/ 33775 h 672872"/>
              <a:gd name="connsiteX9" fmla="*/ 1474839 w 1524000"/>
              <a:gd name="connsiteY9" fmla="*/ 82937 h 6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72872">
                <a:moveTo>
                  <a:pt x="0" y="672872"/>
                </a:moveTo>
                <a:cubicBezTo>
                  <a:pt x="121265" y="587659"/>
                  <a:pt x="249935" y="512115"/>
                  <a:pt x="363794" y="417233"/>
                </a:cubicBezTo>
                <a:cubicBezTo>
                  <a:pt x="396838" y="389696"/>
                  <a:pt x="530235" y="272941"/>
                  <a:pt x="580103" y="250085"/>
                </a:cubicBezTo>
                <a:cubicBezTo>
                  <a:pt x="623484" y="230202"/>
                  <a:pt x="672402" y="225599"/>
                  <a:pt x="717755" y="210756"/>
                </a:cubicBezTo>
                <a:cubicBezTo>
                  <a:pt x="852704" y="166591"/>
                  <a:pt x="979822" y="89379"/>
                  <a:pt x="1120878" y="73104"/>
                </a:cubicBezTo>
                <a:cubicBezTo>
                  <a:pt x="1412917" y="39408"/>
                  <a:pt x="1292122" y="58953"/>
                  <a:pt x="1484671" y="23943"/>
                </a:cubicBezTo>
                <a:cubicBezTo>
                  <a:pt x="1471561" y="17388"/>
                  <a:pt x="1434978" y="14643"/>
                  <a:pt x="1445342" y="4279"/>
                </a:cubicBezTo>
                <a:cubicBezTo>
                  <a:pt x="1457159" y="-7538"/>
                  <a:pt x="1478855" y="8243"/>
                  <a:pt x="1494503" y="14111"/>
                </a:cubicBezTo>
                <a:cubicBezTo>
                  <a:pt x="1505568" y="18260"/>
                  <a:pt x="1514168" y="27220"/>
                  <a:pt x="1524000" y="33775"/>
                </a:cubicBezTo>
                <a:lnTo>
                  <a:pt x="1474839" y="829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847725"/>
            <a:ext cx="6667500" cy="516255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020232" y="1179871"/>
            <a:ext cx="737420" cy="127833"/>
          </a:xfrm>
          <a:custGeom>
            <a:avLst/>
            <a:gdLst>
              <a:gd name="connsiteX0" fmla="*/ 0 w 737420"/>
              <a:gd name="connsiteY0" fmla="*/ 9832 h 127833"/>
              <a:gd name="connsiteX1" fmla="*/ 206478 w 737420"/>
              <a:gd name="connsiteY1" fmla="*/ 98323 h 127833"/>
              <a:gd name="connsiteX2" fmla="*/ 668594 w 737420"/>
              <a:gd name="connsiteY2" fmla="*/ 117987 h 127833"/>
              <a:gd name="connsiteX3" fmla="*/ 717755 w 737420"/>
              <a:gd name="connsiteY3" fmla="*/ 88490 h 127833"/>
              <a:gd name="connsiteX4" fmla="*/ 737420 w 737420"/>
              <a:gd name="connsiteY4" fmla="*/ 0 h 12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20" h="127833">
                <a:moveTo>
                  <a:pt x="0" y="9832"/>
                </a:moveTo>
                <a:cubicBezTo>
                  <a:pt x="68826" y="39329"/>
                  <a:pt x="134236" y="78621"/>
                  <a:pt x="206478" y="98323"/>
                </a:cubicBezTo>
                <a:cubicBezTo>
                  <a:pt x="373000" y="143738"/>
                  <a:pt x="499255" y="125043"/>
                  <a:pt x="668594" y="117987"/>
                </a:cubicBezTo>
                <a:cubicBezTo>
                  <a:pt x="684981" y="108155"/>
                  <a:pt x="708126" y="104997"/>
                  <a:pt x="717755" y="88490"/>
                </a:cubicBezTo>
                <a:cubicBezTo>
                  <a:pt x="732980" y="62390"/>
                  <a:pt x="737420" y="0"/>
                  <a:pt x="7374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456903" y="1356852"/>
            <a:ext cx="550607" cy="98322"/>
          </a:xfrm>
          <a:custGeom>
            <a:avLst/>
            <a:gdLst>
              <a:gd name="connsiteX0" fmla="*/ 0 w 550607"/>
              <a:gd name="connsiteY0" fmla="*/ 0 h 98322"/>
              <a:gd name="connsiteX1" fmla="*/ 344129 w 550607"/>
              <a:gd name="connsiteY1" fmla="*/ 98322 h 98322"/>
              <a:gd name="connsiteX2" fmla="*/ 491613 w 550607"/>
              <a:gd name="connsiteY2" fmla="*/ 68825 h 98322"/>
              <a:gd name="connsiteX3" fmla="*/ 540774 w 550607"/>
              <a:gd name="connsiteY3" fmla="*/ 39329 h 98322"/>
              <a:gd name="connsiteX4" fmla="*/ 550607 w 550607"/>
              <a:gd name="connsiteY4" fmla="*/ 9832 h 9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607" h="98322">
                <a:moveTo>
                  <a:pt x="0" y="0"/>
                </a:moveTo>
                <a:cubicBezTo>
                  <a:pt x="135333" y="59207"/>
                  <a:pt x="188606" y="98322"/>
                  <a:pt x="344129" y="98322"/>
                </a:cubicBezTo>
                <a:cubicBezTo>
                  <a:pt x="394264" y="98322"/>
                  <a:pt x="442452" y="78657"/>
                  <a:pt x="491613" y="68825"/>
                </a:cubicBezTo>
                <a:cubicBezTo>
                  <a:pt x="508000" y="58993"/>
                  <a:pt x="527261" y="52842"/>
                  <a:pt x="540774" y="39329"/>
                </a:cubicBezTo>
                <a:cubicBezTo>
                  <a:pt x="548103" y="32000"/>
                  <a:pt x="550607" y="9832"/>
                  <a:pt x="550607" y="98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2400"/>
            <a:ext cx="612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Flip ROWS and COLUMNS … and they can appear in either order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957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276225"/>
            <a:ext cx="6848475" cy="63055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725265" y="599768"/>
            <a:ext cx="601631" cy="78658"/>
          </a:xfrm>
          <a:custGeom>
            <a:avLst/>
            <a:gdLst>
              <a:gd name="connsiteX0" fmla="*/ 0 w 601631"/>
              <a:gd name="connsiteY0" fmla="*/ 58993 h 78658"/>
              <a:gd name="connsiteX1" fmla="*/ 147483 w 601631"/>
              <a:gd name="connsiteY1" fmla="*/ 68826 h 78658"/>
              <a:gd name="connsiteX2" fmla="*/ 226141 w 601631"/>
              <a:gd name="connsiteY2" fmla="*/ 78658 h 78658"/>
              <a:gd name="connsiteX3" fmla="*/ 511277 w 601631"/>
              <a:gd name="connsiteY3" fmla="*/ 68826 h 78658"/>
              <a:gd name="connsiteX4" fmla="*/ 599767 w 601631"/>
              <a:gd name="connsiteY4" fmla="*/ 19664 h 78658"/>
              <a:gd name="connsiteX5" fmla="*/ 599767 w 601631"/>
              <a:gd name="connsiteY5" fmla="*/ 0 h 7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1" h="78658">
                <a:moveTo>
                  <a:pt x="0" y="58993"/>
                </a:moveTo>
                <a:cubicBezTo>
                  <a:pt x="49161" y="62271"/>
                  <a:pt x="98398" y="64558"/>
                  <a:pt x="147483" y="68826"/>
                </a:cubicBezTo>
                <a:cubicBezTo>
                  <a:pt x="173807" y="71115"/>
                  <a:pt x="199718" y="78658"/>
                  <a:pt x="226141" y="78658"/>
                </a:cubicBezTo>
                <a:cubicBezTo>
                  <a:pt x="321243" y="78658"/>
                  <a:pt x="416232" y="72103"/>
                  <a:pt x="511277" y="68826"/>
                </a:cubicBezTo>
                <a:cubicBezTo>
                  <a:pt x="554775" y="57951"/>
                  <a:pt x="565196" y="61149"/>
                  <a:pt x="599767" y="19664"/>
                </a:cubicBezTo>
                <a:cubicBezTo>
                  <a:pt x="603963" y="14629"/>
                  <a:pt x="599767" y="6555"/>
                  <a:pt x="59976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38632" y="5024284"/>
            <a:ext cx="1406013" cy="1288026"/>
          </a:xfrm>
          <a:custGeom>
            <a:avLst/>
            <a:gdLst>
              <a:gd name="connsiteX0" fmla="*/ 324465 w 1406013"/>
              <a:gd name="connsiteY0" fmla="*/ 9832 h 1288026"/>
              <a:gd name="connsiteX1" fmla="*/ 383458 w 1406013"/>
              <a:gd name="connsiteY1" fmla="*/ 0 h 1288026"/>
              <a:gd name="connsiteX2" fmla="*/ 747252 w 1406013"/>
              <a:gd name="connsiteY2" fmla="*/ 49161 h 1288026"/>
              <a:gd name="connsiteX3" fmla="*/ 963562 w 1406013"/>
              <a:gd name="connsiteY3" fmla="*/ 117987 h 1288026"/>
              <a:gd name="connsiteX4" fmla="*/ 1189703 w 1406013"/>
              <a:gd name="connsiteY4" fmla="*/ 275303 h 1288026"/>
              <a:gd name="connsiteX5" fmla="*/ 1268362 w 1406013"/>
              <a:gd name="connsiteY5" fmla="*/ 383458 h 1288026"/>
              <a:gd name="connsiteX6" fmla="*/ 1406013 w 1406013"/>
              <a:gd name="connsiteY6" fmla="*/ 639097 h 1288026"/>
              <a:gd name="connsiteX7" fmla="*/ 1366684 w 1406013"/>
              <a:gd name="connsiteY7" fmla="*/ 983226 h 1288026"/>
              <a:gd name="connsiteX8" fmla="*/ 1258529 w 1406013"/>
              <a:gd name="connsiteY8" fmla="*/ 1130710 h 1288026"/>
              <a:gd name="connsiteX9" fmla="*/ 1170039 w 1406013"/>
              <a:gd name="connsiteY9" fmla="*/ 1189703 h 1288026"/>
              <a:gd name="connsiteX10" fmla="*/ 904568 w 1406013"/>
              <a:gd name="connsiteY10" fmla="*/ 1258529 h 1288026"/>
              <a:gd name="connsiteX11" fmla="*/ 766916 w 1406013"/>
              <a:gd name="connsiteY11" fmla="*/ 1278193 h 1288026"/>
              <a:gd name="connsiteX12" fmla="*/ 648929 w 1406013"/>
              <a:gd name="connsiteY12" fmla="*/ 1288026 h 1288026"/>
              <a:gd name="connsiteX13" fmla="*/ 275303 w 1406013"/>
              <a:gd name="connsiteY13" fmla="*/ 1268361 h 1288026"/>
              <a:gd name="connsiteX14" fmla="*/ 196645 w 1406013"/>
              <a:gd name="connsiteY14" fmla="*/ 1248697 h 1288026"/>
              <a:gd name="connsiteX15" fmla="*/ 88491 w 1406013"/>
              <a:gd name="connsiteY15" fmla="*/ 1179871 h 1288026"/>
              <a:gd name="connsiteX16" fmla="*/ 19665 w 1406013"/>
              <a:gd name="connsiteY16" fmla="*/ 1111045 h 1288026"/>
              <a:gd name="connsiteX17" fmla="*/ 0 w 1406013"/>
              <a:gd name="connsiteY17" fmla="*/ 1091381 h 128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6013" h="1288026">
                <a:moveTo>
                  <a:pt x="324465" y="9832"/>
                </a:moveTo>
                <a:cubicBezTo>
                  <a:pt x="344129" y="6555"/>
                  <a:pt x="363522" y="0"/>
                  <a:pt x="383458" y="0"/>
                </a:cubicBezTo>
                <a:cubicBezTo>
                  <a:pt x="536215" y="0"/>
                  <a:pt x="600891" y="8912"/>
                  <a:pt x="747252" y="49161"/>
                </a:cubicBezTo>
                <a:cubicBezTo>
                  <a:pt x="820209" y="69224"/>
                  <a:pt x="893717" y="88885"/>
                  <a:pt x="963562" y="117987"/>
                </a:cubicBezTo>
                <a:cubicBezTo>
                  <a:pt x="1041594" y="150500"/>
                  <a:pt x="1131827" y="210618"/>
                  <a:pt x="1189703" y="275303"/>
                </a:cubicBezTo>
                <a:cubicBezTo>
                  <a:pt x="1219427" y="308524"/>
                  <a:pt x="1244332" y="345911"/>
                  <a:pt x="1268362" y="383458"/>
                </a:cubicBezTo>
                <a:cubicBezTo>
                  <a:pt x="1325775" y="473166"/>
                  <a:pt x="1359215" y="545500"/>
                  <a:pt x="1406013" y="639097"/>
                </a:cubicBezTo>
                <a:cubicBezTo>
                  <a:pt x="1392903" y="753807"/>
                  <a:pt x="1392995" y="870808"/>
                  <a:pt x="1366684" y="983226"/>
                </a:cubicBezTo>
                <a:cubicBezTo>
                  <a:pt x="1348074" y="1062742"/>
                  <a:pt x="1313238" y="1092835"/>
                  <a:pt x="1258529" y="1130710"/>
                </a:cubicBezTo>
                <a:cubicBezTo>
                  <a:pt x="1229382" y="1150889"/>
                  <a:pt x="1201101" y="1172619"/>
                  <a:pt x="1170039" y="1189703"/>
                </a:cubicBezTo>
                <a:cubicBezTo>
                  <a:pt x="1045789" y="1258040"/>
                  <a:pt x="1058457" y="1237544"/>
                  <a:pt x="904568" y="1258529"/>
                </a:cubicBezTo>
                <a:cubicBezTo>
                  <a:pt x="799692" y="1272830"/>
                  <a:pt x="891623" y="1265722"/>
                  <a:pt x="766916" y="1278193"/>
                </a:cubicBezTo>
                <a:cubicBezTo>
                  <a:pt x="727647" y="1282120"/>
                  <a:pt x="688258" y="1284748"/>
                  <a:pt x="648929" y="1288026"/>
                </a:cubicBezTo>
                <a:cubicBezTo>
                  <a:pt x="524387" y="1281471"/>
                  <a:pt x="399549" y="1279165"/>
                  <a:pt x="275303" y="1268361"/>
                </a:cubicBezTo>
                <a:cubicBezTo>
                  <a:pt x="248378" y="1266020"/>
                  <a:pt x="221070" y="1260267"/>
                  <a:pt x="196645" y="1248697"/>
                </a:cubicBezTo>
                <a:cubicBezTo>
                  <a:pt x="158026" y="1230404"/>
                  <a:pt x="122222" y="1206106"/>
                  <a:pt x="88491" y="1179871"/>
                </a:cubicBezTo>
                <a:cubicBezTo>
                  <a:pt x="62881" y="1159952"/>
                  <a:pt x="42607" y="1133987"/>
                  <a:pt x="19665" y="1111045"/>
                </a:cubicBezTo>
                <a:lnTo>
                  <a:pt x="0" y="10913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333135" y="756100"/>
            <a:ext cx="3786843" cy="4985939"/>
          </a:xfrm>
          <a:custGeom>
            <a:avLst/>
            <a:gdLst>
              <a:gd name="connsiteX0" fmla="*/ 3647768 w 3786843"/>
              <a:gd name="connsiteY0" fmla="*/ 79642 h 4985939"/>
              <a:gd name="connsiteX1" fmla="*/ 3687097 w 3786843"/>
              <a:gd name="connsiteY1" fmla="*/ 30481 h 4985939"/>
              <a:gd name="connsiteX2" fmla="*/ 3706762 w 3786843"/>
              <a:gd name="connsiteY2" fmla="*/ 984 h 4985939"/>
              <a:gd name="connsiteX3" fmla="*/ 3746091 w 3786843"/>
              <a:gd name="connsiteY3" fmla="*/ 10816 h 4985939"/>
              <a:gd name="connsiteX4" fmla="*/ 3785420 w 3786843"/>
              <a:gd name="connsiteY4" fmla="*/ 89474 h 4985939"/>
              <a:gd name="connsiteX5" fmla="*/ 3755923 w 3786843"/>
              <a:gd name="connsiteY5" fmla="*/ 50145 h 4985939"/>
              <a:gd name="connsiteX6" fmla="*/ 3716594 w 3786843"/>
              <a:gd name="connsiteY6" fmla="*/ 30481 h 4985939"/>
              <a:gd name="connsiteX7" fmla="*/ 3706762 w 3786843"/>
              <a:gd name="connsiteY7" fmla="*/ 109139 h 4985939"/>
              <a:gd name="connsiteX8" fmla="*/ 3696930 w 3786843"/>
              <a:gd name="connsiteY8" fmla="*/ 236958 h 4985939"/>
              <a:gd name="connsiteX9" fmla="*/ 3667433 w 3786843"/>
              <a:gd name="connsiteY9" fmla="*/ 394274 h 4985939"/>
              <a:gd name="connsiteX10" fmla="*/ 3637936 w 3786843"/>
              <a:gd name="connsiteY10" fmla="*/ 581087 h 4985939"/>
              <a:gd name="connsiteX11" fmla="*/ 3598607 w 3786843"/>
              <a:gd name="connsiteY11" fmla="*/ 787565 h 4985939"/>
              <a:gd name="connsiteX12" fmla="*/ 3549446 w 3786843"/>
              <a:gd name="connsiteY12" fmla="*/ 1072700 h 4985939"/>
              <a:gd name="connsiteX13" fmla="*/ 3333136 w 3786843"/>
              <a:gd name="connsiteY13" fmla="*/ 1770790 h 4985939"/>
              <a:gd name="connsiteX14" fmla="*/ 3048000 w 3786843"/>
              <a:gd name="connsiteY14" fmla="*/ 2478713 h 4985939"/>
              <a:gd name="connsiteX15" fmla="*/ 2821859 w 3786843"/>
              <a:gd name="connsiteY15" fmla="*/ 2960494 h 4985939"/>
              <a:gd name="connsiteX16" fmla="*/ 2556388 w 3786843"/>
              <a:gd name="connsiteY16" fmla="*/ 3402945 h 4985939"/>
              <a:gd name="connsiteX17" fmla="*/ 2359742 w 3786843"/>
              <a:gd name="connsiteY17" fmla="*/ 3678248 h 4985939"/>
              <a:gd name="connsiteX18" fmla="*/ 2015613 w 3786843"/>
              <a:gd name="connsiteY18" fmla="*/ 4042042 h 4985939"/>
              <a:gd name="connsiteX19" fmla="*/ 1927123 w 3786843"/>
              <a:gd name="connsiteY19" fmla="*/ 4101035 h 4985939"/>
              <a:gd name="connsiteX20" fmla="*/ 1415846 w 3786843"/>
              <a:gd name="connsiteY20" fmla="*/ 4494326 h 4985939"/>
              <a:gd name="connsiteX21" fmla="*/ 1327355 w 3786843"/>
              <a:gd name="connsiteY21" fmla="*/ 4543487 h 4985939"/>
              <a:gd name="connsiteX22" fmla="*/ 1111046 w 3786843"/>
              <a:gd name="connsiteY22" fmla="*/ 4592648 h 4985939"/>
              <a:gd name="connsiteX23" fmla="*/ 865239 w 3786843"/>
              <a:gd name="connsiteY23" fmla="*/ 4641810 h 4985939"/>
              <a:gd name="connsiteX24" fmla="*/ 688259 w 3786843"/>
              <a:gd name="connsiteY24" fmla="*/ 4671306 h 4985939"/>
              <a:gd name="connsiteX25" fmla="*/ 285136 w 3786843"/>
              <a:gd name="connsiteY25" fmla="*/ 4789294 h 4985939"/>
              <a:gd name="connsiteX26" fmla="*/ 88491 w 3786843"/>
              <a:gd name="connsiteY26" fmla="*/ 4897448 h 4985939"/>
              <a:gd name="connsiteX27" fmla="*/ 19665 w 3786843"/>
              <a:gd name="connsiteY27" fmla="*/ 4926945 h 4985939"/>
              <a:gd name="connsiteX28" fmla="*/ 39330 w 3786843"/>
              <a:gd name="connsiteY28" fmla="*/ 4877784 h 4985939"/>
              <a:gd name="connsiteX29" fmla="*/ 0 w 3786843"/>
              <a:gd name="connsiteY29" fmla="*/ 4936777 h 4985939"/>
              <a:gd name="connsiteX30" fmla="*/ 68826 w 3786843"/>
              <a:gd name="connsiteY30" fmla="*/ 4966274 h 4985939"/>
              <a:gd name="connsiteX31" fmla="*/ 98323 w 3786843"/>
              <a:gd name="connsiteY31" fmla="*/ 4985939 h 49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86843" h="4985939">
                <a:moveTo>
                  <a:pt x="3647768" y="79642"/>
                </a:moveTo>
                <a:cubicBezTo>
                  <a:pt x="3660878" y="63255"/>
                  <a:pt x="3674506" y="47269"/>
                  <a:pt x="3687097" y="30481"/>
                </a:cubicBezTo>
                <a:cubicBezTo>
                  <a:pt x="3694187" y="21027"/>
                  <a:pt x="3695551" y="4721"/>
                  <a:pt x="3706762" y="984"/>
                </a:cubicBezTo>
                <a:cubicBezTo>
                  <a:pt x="3719582" y="-3289"/>
                  <a:pt x="3732981" y="7539"/>
                  <a:pt x="3746091" y="10816"/>
                </a:cubicBezTo>
                <a:cubicBezTo>
                  <a:pt x="3752999" y="21179"/>
                  <a:pt x="3795040" y="79854"/>
                  <a:pt x="3785420" y="89474"/>
                </a:cubicBezTo>
                <a:cubicBezTo>
                  <a:pt x="3773833" y="101061"/>
                  <a:pt x="3768365" y="60810"/>
                  <a:pt x="3755923" y="50145"/>
                </a:cubicBezTo>
                <a:cubicBezTo>
                  <a:pt x="3744795" y="40606"/>
                  <a:pt x="3729704" y="37036"/>
                  <a:pt x="3716594" y="30481"/>
                </a:cubicBezTo>
                <a:cubicBezTo>
                  <a:pt x="3713317" y="56700"/>
                  <a:pt x="3709267" y="82835"/>
                  <a:pt x="3706762" y="109139"/>
                </a:cubicBezTo>
                <a:cubicBezTo>
                  <a:pt x="3702711" y="151679"/>
                  <a:pt x="3702769" y="194627"/>
                  <a:pt x="3696930" y="236958"/>
                </a:cubicBezTo>
                <a:cubicBezTo>
                  <a:pt x="3689640" y="289810"/>
                  <a:pt x="3676448" y="341689"/>
                  <a:pt x="3667433" y="394274"/>
                </a:cubicBezTo>
                <a:cubicBezTo>
                  <a:pt x="3656781" y="456410"/>
                  <a:pt x="3648803" y="518988"/>
                  <a:pt x="3637936" y="581087"/>
                </a:cubicBezTo>
                <a:cubicBezTo>
                  <a:pt x="3625858" y="650102"/>
                  <a:pt x="3611019" y="718610"/>
                  <a:pt x="3598607" y="787565"/>
                </a:cubicBezTo>
                <a:cubicBezTo>
                  <a:pt x="3581521" y="882487"/>
                  <a:pt x="3569869" y="978440"/>
                  <a:pt x="3549446" y="1072700"/>
                </a:cubicBezTo>
                <a:cubicBezTo>
                  <a:pt x="3494170" y="1327820"/>
                  <a:pt x="3428559" y="1522247"/>
                  <a:pt x="3333136" y="1770790"/>
                </a:cubicBezTo>
                <a:cubicBezTo>
                  <a:pt x="3241955" y="2008284"/>
                  <a:pt x="3156094" y="2248424"/>
                  <a:pt x="3048000" y="2478713"/>
                </a:cubicBezTo>
                <a:cubicBezTo>
                  <a:pt x="2972620" y="2639307"/>
                  <a:pt x="2905171" y="2803868"/>
                  <a:pt x="2821859" y="2960494"/>
                </a:cubicBezTo>
                <a:cubicBezTo>
                  <a:pt x="2741088" y="3112343"/>
                  <a:pt x="2649495" y="3258332"/>
                  <a:pt x="2556388" y="3402945"/>
                </a:cubicBezTo>
                <a:cubicBezTo>
                  <a:pt x="2495339" y="3497766"/>
                  <a:pt x="2429101" y="3589326"/>
                  <a:pt x="2359742" y="3678248"/>
                </a:cubicBezTo>
                <a:cubicBezTo>
                  <a:pt x="2257916" y="3808795"/>
                  <a:pt x="2142867" y="3935149"/>
                  <a:pt x="2015613" y="4042042"/>
                </a:cubicBezTo>
                <a:cubicBezTo>
                  <a:pt x="1988468" y="4064843"/>
                  <a:pt x="1955428" y="4079690"/>
                  <a:pt x="1927123" y="4101035"/>
                </a:cubicBezTo>
                <a:cubicBezTo>
                  <a:pt x="1755450" y="4230494"/>
                  <a:pt x="1603803" y="4389907"/>
                  <a:pt x="1415846" y="4494326"/>
                </a:cubicBezTo>
                <a:cubicBezTo>
                  <a:pt x="1386349" y="4510713"/>
                  <a:pt x="1359469" y="4533128"/>
                  <a:pt x="1327355" y="4543487"/>
                </a:cubicBezTo>
                <a:cubicBezTo>
                  <a:pt x="1256984" y="4566187"/>
                  <a:pt x="1183369" y="4577260"/>
                  <a:pt x="1111046" y="4592648"/>
                </a:cubicBezTo>
                <a:cubicBezTo>
                  <a:pt x="1029317" y="4610037"/>
                  <a:pt x="947388" y="4626527"/>
                  <a:pt x="865239" y="4641810"/>
                </a:cubicBezTo>
                <a:cubicBezTo>
                  <a:pt x="806441" y="4652749"/>
                  <a:pt x="746738" y="4658775"/>
                  <a:pt x="688259" y="4671306"/>
                </a:cubicBezTo>
                <a:cubicBezTo>
                  <a:pt x="543480" y="4702330"/>
                  <a:pt x="420513" y="4734140"/>
                  <a:pt x="285136" y="4789294"/>
                </a:cubicBezTo>
                <a:cubicBezTo>
                  <a:pt x="181221" y="4831630"/>
                  <a:pt x="188409" y="4844550"/>
                  <a:pt x="88491" y="4897448"/>
                </a:cubicBezTo>
                <a:cubicBezTo>
                  <a:pt x="66431" y="4909127"/>
                  <a:pt x="42607" y="4917113"/>
                  <a:pt x="19665" y="4926945"/>
                </a:cubicBezTo>
                <a:cubicBezTo>
                  <a:pt x="26220" y="4910558"/>
                  <a:pt x="49120" y="4863099"/>
                  <a:pt x="39330" y="4877784"/>
                </a:cubicBezTo>
                <a:lnTo>
                  <a:pt x="0" y="4936777"/>
                </a:lnTo>
                <a:cubicBezTo>
                  <a:pt x="74054" y="4986147"/>
                  <a:pt x="-20063" y="4928179"/>
                  <a:pt x="68826" y="4966274"/>
                </a:cubicBezTo>
                <a:cubicBezTo>
                  <a:pt x="79688" y="4970929"/>
                  <a:pt x="98323" y="4985939"/>
                  <a:pt x="98323" y="4985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66700"/>
            <a:ext cx="6867525" cy="6324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53200" y="3810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352800" y="762000"/>
            <a:ext cx="3766017" cy="1307691"/>
          </a:xfrm>
          <a:custGeom>
            <a:avLst/>
            <a:gdLst>
              <a:gd name="connsiteX0" fmla="*/ 3766017 w 3766017"/>
              <a:gd name="connsiteY0" fmla="*/ 0 h 1307691"/>
              <a:gd name="connsiteX1" fmla="*/ 3530043 w 3766017"/>
              <a:gd name="connsiteY1" fmla="*/ 196645 h 1307691"/>
              <a:gd name="connsiteX2" fmla="*/ 2527153 w 3766017"/>
              <a:gd name="connsiteY2" fmla="*/ 324465 h 1307691"/>
              <a:gd name="connsiteX3" fmla="*/ 2035540 w 3766017"/>
              <a:gd name="connsiteY3" fmla="*/ 363794 h 1307691"/>
              <a:gd name="connsiteX4" fmla="*/ 1130972 w 3766017"/>
              <a:gd name="connsiteY4" fmla="*/ 481781 h 1307691"/>
              <a:gd name="connsiteX5" fmla="*/ 767179 w 3766017"/>
              <a:gd name="connsiteY5" fmla="*/ 540774 h 1307691"/>
              <a:gd name="connsiteX6" fmla="*/ 413217 w 3766017"/>
              <a:gd name="connsiteY6" fmla="*/ 639097 h 1307691"/>
              <a:gd name="connsiteX7" fmla="*/ 187075 w 3766017"/>
              <a:gd name="connsiteY7" fmla="*/ 786581 h 1307691"/>
              <a:gd name="connsiteX8" fmla="*/ 137914 w 3766017"/>
              <a:gd name="connsiteY8" fmla="*/ 894736 h 1307691"/>
              <a:gd name="connsiteX9" fmla="*/ 98585 w 3766017"/>
              <a:gd name="connsiteY9" fmla="*/ 1120878 h 1307691"/>
              <a:gd name="connsiteX10" fmla="*/ 78921 w 3766017"/>
              <a:gd name="connsiteY10" fmla="*/ 1199536 h 1307691"/>
              <a:gd name="connsiteX11" fmla="*/ 69088 w 3766017"/>
              <a:gd name="connsiteY11" fmla="*/ 1288026 h 1307691"/>
              <a:gd name="connsiteX12" fmla="*/ 263 w 3766017"/>
              <a:gd name="connsiteY12" fmla="*/ 1199536 h 1307691"/>
              <a:gd name="connsiteX13" fmla="*/ 39592 w 3766017"/>
              <a:gd name="connsiteY13" fmla="*/ 1248697 h 1307691"/>
              <a:gd name="connsiteX14" fmla="*/ 88753 w 3766017"/>
              <a:gd name="connsiteY14" fmla="*/ 1307691 h 1307691"/>
              <a:gd name="connsiteX15" fmla="*/ 137914 w 3766017"/>
              <a:gd name="connsiteY15" fmla="*/ 1258529 h 13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6017" h="1307691">
                <a:moveTo>
                  <a:pt x="3766017" y="0"/>
                </a:moveTo>
                <a:cubicBezTo>
                  <a:pt x="3687359" y="65548"/>
                  <a:pt x="3625807" y="160410"/>
                  <a:pt x="3530043" y="196645"/>
                </a:cubicBezTo>
                <a:cubicBezTo>
                  <a:pt x="3384529" y="251704"/>
                  <a:pt x="2672146" y="311671"/>
                  <a:pt x="2527153" y="324465"/>
                </a:cubicBezTo>
                <a:lnTo>
                  <a:pt x="2035540" y="363794"/>
                </a:lnTo>
                <a:cubicBezTo>
                  <a:pt x="1744116" y="391996"/>
                  <a:pt x="1418759" y="438278"/>
                  <a:pt x="1130972" y="481781"/>
                </a:cubicBezTo>
                <a:cubicBezTo>
                  <a:pt x="1009504" y="500142"/>
                  <a:pt x="887179" y="514473"/>
                  <a:pt x="767179" y="540774"/>
                </a:cubicBezTo>
                <a:cubicBezTo>
                  <a:pt x="647564" y="566991"/>
                  <a:pt x="531204" y="606323"/>
                  <a:pt x="413217" y="639097"/>
                </a:cubicBezTo>
                <a:cubicBezTo>
                  <a:pt x="337836" y="688258"/>
                  <a:pt x="253023" y="725344"/>
                  <a:pt x="187075" y="786581"/>
                </a:cubicBezTo>
                <a:cubicBezTo>
                  <a:pt x="158056" y="813528"/>
                  <a:pt x="148048" y="856453"/>
                  <a:pt x="137914" y="894736"/>
                </a:cubicBezTo>
                <a:cubicBezTo>
                  <a:pt x="118335" y="968701"/>
                  <a:pt x="117141" y="1046650"/>
                  <a:pt x="98585" y="1120878"/>
                </a:cubicBezTo>
                <a:lnTo>
                  <a:pt x="78921" y="1199536"/>
                </a:lnTo>
                <a:cubicBezTo>
                  <a:pt x="75643" y="1229033"/>
                  <a:pt x="90074" y="1267041"/>
                  <a:pt x="69088" y="1288026"/>
                </a:cubicBezTo>
                <a:cubicBezTo>
                  <a:pt x="58813" y="1298301"/>
                  <a:pt x="-4579" y="1199536"/>
                  <a:pt x="263" y="1199536"/>
                </a:cubicBezTo>
                <a:cubicBezTo>
                  <a:pt x="21249" y="1199536"/>
                  <a:pt x="27001" y="1231908"/>
                  <a:pt x="39592" y="1248697"/>
                </a:cubicBezTo>
                <a:cubicBezTo>
                  <a:pt x="80660" y="1303455"/>
                  <a:pt x="34790" y="1253728"/>
                  <a:pt x="88753" y="1307691"/>
                </a:cubicBezTo>
                <a:cubicBezTo>
                  <a:pt x="130129" y="1255970"/>
                  <a:pt x="107096" y="1258529"/>
                  <a:pt x="137914" y="12585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4191000"/>
            <a:ext cx="4952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Children function returns a naturally ordered set that contains the children of a specified member. If the specified member has no children, this function returns an empty set.</a:t>
            </a:r>
          </a:p>
        </p:txBody>
      </p:sp>
      <p:sp>
        <p:nvSpPr>
          <p:cNvPr id="7" name="Freeform 6"/>
          <p:cNvSpPr/>
          <p:nvPr/>
        </p:nvSpPr>
        <p:spPr>
          <a:xfrm>
            <a:off x="1838632" y="5742039"/>
            <a:ext cx="934067" cy="983226"/>
          </a:xfrm>
          <a:custGeom>
            <a:avLst/>
            <a:gdLst>
              <a:gd name="connsiteX0" fmla="*/ 0 w 934067"/>
              <a:gd name="connsiteY0" fmla="*/ 747251 h 983226"/>
              <a:gd name="connsiteX1" fmla="*/ 39329 w 934067"/>
              <a:gd name="connsiteY1" fmla="*/ 471948 h 983226"/>
              <a:gd name="connsiteX2" fmla="*/ 58994 w 934067"/>
              <a:gd name="connsiteY2" fmla="*/ 383458 h 983226"/>
              <a:gd name="connsiteX3" fmla="*/ 88491 w 934067"/>
              <a:gd name="connsiteY3" fmla="*/ 304800 h 983226"/>
              <a:gd name="connsiteX4" fmla="*/ 98323 w 934067"/>
              <a:gd name="connsiteY4" fmla="*/ 255638 h 983226"/>
              <a:gd name="connsiteX5" fmla="*/ 216310 w 934067"/>
              <a:gd name="connsiteY5" fmla="*/ 117987 h 983226"/>
              <a:gd name="connsiteX6" fmla="*/ 255639 w 934067"/>
              <a:gd name="connsiteY6" fmla="*/ 98322 h 983226"/>
              <a:gd name="connsiteX7" fmla="*/ 285136 w 934067"/>
              <a:gd name="connsiteY7" fmla="*/ 58993 h 983226"/>
              <a:gd name="connsiteX8" fmla="*/ 589936 w 934067"/>
              <a:gd name="connsiteY8" fmla="*/ 0 h 983226"/>
              <a:gd name="connsiteX9" fmla="*/ 894736 w 934067"/>
              <a:gd name="connsiteY9" fmla="*/ 98322 h 983226"/>
              <a:gd name="connsiteX10" fmla="*/ 924233 w 934067"/>
              <a:gd name="connsiteY10" fmla="*/ 167148 h 983226"/>
              <a:gd name="connsiteX11" fmla="*/ 914400 w 934067"/>
              <a:gd name="connsiteY11" fmla="*/ 639096 h 983226"/>
              <a:gd name="connsiteX12" fmla="*/ 914400 w 934067"/>
              <a:gd name="connsiteY12" fmla="*/ 983226 h 9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4067" h="983226">
                <a:moveTo>
                  <a:pt x="0" y="747251"/>
                </a:moveTo>
                <a:cubicBezTo>
                  <a:pt x="19148" y="600451"/>
                  <a:pt x="17339" y="574567"/>
                  <a:pt x="39329" y="471948"/>
                </a:cubicBezTo>
                <a:cubicBezTo>
                  <a:pt x="45660" y="442402"/>
                  <a:pt x="50468" y="412446"/>
                  <a:pt x="58994" y="383458"/>
                </a:cubicBezTo>
                <a:cubicBezTo>
                  <a:pt x="66895" y="356594"/>
                  <a:pt x="80256" y="331564"/>
                  <a:pt x="88491" y="304800"/>
                </a:cubicBezTo>
                <a:cubicBezTo>
                  <a:pt x="93406" y="288827"/>
                  <a:pt x="90849" y="270586"/>
                  <a:pt x="98323" y="255638"/>
                </a:cubicBezTo>
                <a:cubicBezTo>
                  <a:pt x="131117" y="190049"/>
                  <a:pt x="159252" y="157928"/>
                  <a:pt x="216310" y="117987"/>
                </a:cubicBezTo>
                <a:cubicBezTo>
                  <a:pt x="228318" y="109582"/>
                  <a:pt x="242529" y="104877"/>
                  <a:pt x="255639" y="98322"/>
                </a:cubicBezTo>
                <a:cubicBezTo>
                  <a:pt x="265471" y="85212"/>
                  <a:pt x="271663" y="68321"/>
                  <a:pt x="285136" y="58993"/>
                </a:cubicBezTo>
                <a:cubicBezTo>
                  <a:pt x="397375" y="-18711"/>
                  <a:pt x="436578" y="7303"/>
                  <a:pt x="589936" y="0"/>
                </a:cubicBezTo>
                <a:cubicBezTo>
                  <a:pt x="722301" y="22061"/>
                  <a:pt x="815918" y="-4141"/>
                  <a:pt x="894736" y="98322"/>
                </a:cubicBezTo>
                <a:cubicBezTo>
                  <a:pt x="909955" y="118106"/>
                  <a:pt x="914401" y="144206"/>
                  <a:pt x="924233" y="167148"/>
                </a:cubicBezTo>
                <a:cubicBezTo>
                  <a:pt x="944506" y="511795"/>
                  <a:pt x="929518" y="140211"/>
                  <a:pt x="914400" y="639096"/>
                </a:cubicBezTo>
                <a:cubicBezTo>
                  <a:pt x="910925" y="753753"/>
                  <a:pt x="914400" y="868516"/>
                  <a:pt x="914400" y="9832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1873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inherit</vt:lpstr>
      <vt:lpstr>Office Theme</vt:lpstr>
      <vt:lpstr>MDX: Multi-Dimensional Expressions The query language for Cubes</vt:lpstr>
      <vt:lpstr>MDX</vt:lpstr>
      <vt:lpstr>SQL? MDX?</vt:lpstr>
      <vt:lpstr>Structure of MDX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clause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the data was in a SQL Relational DB</vt:lpstr>
      <vt:lpstr>Some adventureworks queries</vt:lpstr>
      <vt:lpstr>Ordering Results</vt:lpstr>
      <vt:lpstr>PowerPoint Presentation</vt:lpstr>
      <vt:lpstr>PowerPoint Presentation</vt:lpstr>
      <vt:lpstr>Get product name only if red or blue</vt:lpstr>
      <vt:lpstr>https://www.iccube.com/support/documentation/mdx_tutorial/gentle_introduction.php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140</cp:revision>
  <dcterms:created xsi:type="dcterms:W3CDTF">2013-01-27T23:57:48Z</dcterms:created>
  <dcterms:modified xsi:type="dcterms:W3CDTF">2019-03-12T02:18:03Z</dcterms:modified>
</cp:coreProperties>
</file>