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0" r:id="rId2"/>
    <p:sldId id="301" r:id="rId3"/>
    <p:sldId id="305" r:id="rId4"/>
    <p:sldId id="298" r:id="rId5"/>
    <p:sldId id="299" r:id="rId6"/>
    <p:sldId id="302" r:id="rId7"/>
    <p:sldId id="303" r:id="rId8"/>
    <p:sldId id="30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92" y="-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BAB7-C622-4CE1-AFF4-DCC186AB3DB8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D350-26CE-4892-A03A-935BE783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2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BAB7-C622-4CE1-AFF4-DCC186AB3DB8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D350-26CE-4892-A03A-935BE783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4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BAB7-C622-4CE1-AFF4-DCC186AB3DB8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D350-26CE-4892-A03A-935BE783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1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BAB7-C622-4CE1-AFF4-DCC186AB3DB8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D350-26CE-4892-A03A-935BE783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5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BAB7-C622-4CE1-AFF4-DCC186AB3DB8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D350-26CE-4892-A03A-935BE783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0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BAB7-C622-4CE1-AFF4-DCC186AB3DB8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D350-26CE-4892-A03A-935BE783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0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BAB7-C622-4CE1-AFF4-DCC186AB3DB8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D350-26CE-4892-A03A-935BE783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8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BAB7-C622-4CE1-AFF4-DCC186AB3DB8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D350-26CE-4892-A03A-935BE783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7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BAB7-C622-4CE1-AFF4-DCC186AB3DB8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D350-26CE-4892-A03A-935BE783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8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BAB7-C622-4CE1-AFF4-DCC186AB3DB8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D350-26CE-4892-A03A-935BE783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BAB7-C622-4CE1-AFF4-DCC186AB3DB8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D350-26CE-4892-A03A-935BE783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4BAB7-C622-4CE1-AFF4-DCC186AB3DB8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4D350-26CE-4892-A03A-935BE783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6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alsahpc.indiana.edu/ScienceCloud/pig_word_count_tutorial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tenberg.org/ebooks/10" TargetMode="External"/><Relationship Id="rId2" Type="http://schemas.openxmlformats.org/officeDocument/2006/relationships/hyperlink" Target="http://www.gutenberg.org/ebooks/111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4890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7656"/>
            <a:ext cx="8229600" cy="5038508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Good old </a:t>
            </a:r>
            <a:r>
              <a:rPr lang="en-US" dirty="0" err="1" smtClean="0"/>
              <a:t>wordcount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salsahpc.indiana.edu/ScienceCloud/pig_word_count_tutorial.htm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3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    </a:t>
            </a:r>
            <a:r>
              <a:rPr lang="en-US" sz="3600" dirty="0"/>
              <a:t>/</a:t>
            </a:r>
            <a:r>
              <a:rPr lang="en-US" sz="3600" dirty="0" err="1"/>
              <a:t>usr</a:t>
            </a:r>
            <a:r>
              <a:rPr lang="en-US" sz="3600" dirty="0"/>
              <a:t>/local/</a:t>
            </a:r>
            <a:r>
              <a:rPr lang="en-US" sz="3600" dirty="0" err="1"/>
              <a:t>hadoop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wordcount.pig</a:t>
            </a:r>
            <a:r>
              <a:rPr lang="en-US" sz="2400" dirty="0"/>
              <a:t>      (the script</a:t>
            </a:r>
            <a:r>
              <a:rPr lang="en-US" sz="2400" dirty="0" smtClean="0"/>
              <a:t>)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A = load './input.txt</a:t>
            </a:r>
            <a:r>
              <a:rPr lang="en-US" sz="2000" dirty="0" smtClean="0">
                <a:solidFill>
                  <a:srgbClr val="0070C0"/>
                </a:solidFill>
              </a:rPr>
              <a:t>';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B </a:t>
            </a:r>
            <a:r>
              <a:rPr lang="en-US" sz="2000" dirty="0">
                <a:solidFill>
                  <a:srgbClr val="0070C0"/>
                </a:solidFill>
              </a:rPr>
              <a:t>= foreach A generate flatten(TOKENIZE((</a:t>
            </a:r>
            <a:r>
              <a:rPr lang="en-US" sz="2000" dirty="0" err="1">
                <a:solidFill>
                  <a:srgbClr val="0070C0"/>
                </a:solidFill>
              </a:rPr>
              <a:t>chararray</a:t>
            </a:r>
            <a:r>
              <a:rPr lang="en-US" sz="2000" dirty="0">
                <a:solidFill>
                  <a:srgbClr val="0070C0"/>
                </a:solidFill>
              </a:rPr>
              <a:t>)$0)) as word</a:t>
            </a:r>
            <a:r>
              <a:rPr lang="en-US" sz="2000" dirty="0" smtClean="0">
                <a:solidFill>
                  <a:srgbClr val="0070C0"/>
                </a:solidFill>
              </a:rPr>
              <a:t>;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 </a:t>
            </a:r>
            <a:r>
              <a:rPr lang="en-US" sz="2000" dirty="0">
                <a:solidFill>
                  <a:srgbClr val="0070C0"/>
                </a:solidFill>
              </a:rPr>
              <a:t>= group B by word</a:t>
            </a:r>
            <a:r>
              <a:rPr lang="en-US" sz="2000" dirty="0" smtClean="0">
                <a:solidFill>
                  <a:srgbClr val="0070C0"/>
                </a:solidFill>
              </a:rPr>
              <a:t>;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D </a:t>
            </a:r>
            <a:r>
              <a:rPr lang="en-US" sz="2000" dirty="0">
                <a:solidFill>
                  <a:srgbClr val="0070C0"/>
                </a:solidFill>
              </a:rPr>
              <a:t>= foreach C generate COUNT(B), group</a:t>
            </a:r>
            <a:r>
              <a:rPr lang="en-US" sz="2000" dirty="0" smtClean="0">
                <a:solidFill>
                  <a:srgbClr val="0070C0"/>
                </a:solidFill>
              </a:rPr>
              <a:t>;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store </a:t>
            </a:r>
            <a:r>
              <a:rPr lang="en-US" sz="2000" dirty="0">
                <a:solidFill>
                  <a:srgbClr val="0070C0"/>
                </a:solidFill>
              </a:rPr>
              <a:t>D into './</a:t>
            </a:r>
            <a:r>
              <a:rPr lang="en-US" sz="2000" dirty="0" err="1">
                <a:solidFill>
                  <a:srgbClr val="0070C0"/>
                </a:solidFill>
              </a:rPr>
              <a:t>wordcount</a:t>
            </a:r>
            <a:r>
              <a:rPr lang="en-US" sz="2000" dirty="0">
                <a:solidFill>
                  <a:srgbClr val="0070C0"/>
                </a:solidFill>
              </a:rPr>
              <a:t>';/* </a:t>
            </a:r>
          </a:p>
          <a:p>
            <a:endParaRPr lang="en-US" sz="2400" dirty="0"/>
          </a:p>
          <a:p>
            <a:r>
              <a:rPr lang="en-US" sz="2400" dirty="0"/>
              <a:t>input.txt    </a:t>
            </a:r>
            <a:r>
              <a:rPr lang="en-US" sz="2400" dirty="0" smtClean="0"/>
              <a:t>   (</a:t>
            </a:r>
            <a:r>
              <a:rPr lang="en-US" sz="2400" dirty="0"/>
              <a:t>input doc that we will count words in</a:t>
            </a:r>
            <a:r>
              <a:rPr lang="en-US" sz="2400" dirty="0" smtClean="0"/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001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these sites to get these 2 books: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www.gutenberg.org/ebooks/1112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www.gutenberg.org/ebooks/10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(I have them on Canvas for you)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7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Prepare Data For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79" y="1600200"/>
            <a:ext cx="8821783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Run a pig job to prepare the </a:t>
            </a:r>
            <a:r>
              <a:rPr lang="en-US" sz="2400" dirty="0" err="1"/>
              <a:t>Shakespare</a:t>
            </a:r>
            <a:r>
              <a:rPr lang="en-US" sz="2400" dirty="0"/>
              <a:t> and King James Bible data for the following examples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A = </a:t>
            </a:r>
            <a:r>
              <a:rPr lang="en-US" sz="2400" dirty="0" smtClean="0"/>
              <a:t>LOAD ‘KingJamesBible.txt'; </a:t>
            </a:r>
          </a:p>
          <a:p>
            <a:pPr marL="0" indent="0">
              <a:buNone/>
            </a:pPr>
            <a:r>
              <a:rPr lang="en-US" sz="2400" dirty="0" smtClean="0"/>
              <a:t>B </a:t>
            </a:r>
            <a:r>
              <a:rPr lang="en-US" sz="2400" dirty="0"/>
              <a:t>= </a:t>
            </a:r>
            <a:r>
              <a:rPr lang="en-US" sz="2400" dirty="0" smtClean="0"/>
              <a:t>FOREACH </a:t>
            </a:r>
            <a:r>
              <a:rPr lang="en-US" sz="2400" dirty="0"/>
              <a:t>A </a:t>
            </a:r>
            <a:r>
              <a:rPr lang="en-US" sz="2400" dirty="0" smtClean="0"/>
              <a:t>GENERATE FLATTEN(TOKENIZE</a:t>
            </a:r>
            <a:r>
              <a:rPr lang="en-US" sz="2400" dirty="0"/>
              <a:t>((</a:t>
            </a:r>
            <a:r>
              <a:rPr lang="en-US" sz="2400" dirty="0" err="1"/>
              <a:t>chararray</a:t>
            </a:r>
            <a:r>
              <a:rPr lang="en-US" sz="2400" dirty="0"/>
              <a:t>)$0)) </a:t>
            </a:r>
            <a:r>
              <a:rPr lang="en-US" sz="2400" dirty="0" smtClean="0"/>
              <a:t>AS </a:t>
            </a:r>
            <a:r>
              <a:rPr lang="en-US" sz="2400" dirty="0"/>
              <a:t>word;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 </a:t>
            </a:r>
            <a:r>
              <a:rPr lang="en-US" sz="2400" dirty="0"/>
              <a:t>= </a:t>
            </a:r>
            <a:r>
              <a:rPr lang="en-US" sz="2400" dirty="0" smtClean="0"/>
              <a:t>FILTER </a:t>
            </a:r>
            <a:r>
              <a:rPr lang="en-US" sz="2400" dirty="0"/>
              <a:t>B </a:t>
            </a:r>
            <a:r>
              <a:rPr lang="en-US" sz="2400" dirty="0" smtClean="0"/>
              <a:t>BY </a:t>
            </a:r>
            <a:r>
              <a:rPr lang="en-US" sz="2400" dirty="0"/>
              <a:t>word </a:t>
            </a:r>
            <a:r>
              <a:rPr lang="en-US" sz="2400" dirty="0" smtClean="0"/>
              <a:t>MATCHES </a:t>
            </a:r>
            <a:r>
              <a:rPr lang="en-US" sz="2400" dirty="0"/>
              <a:t>'\\w+';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 </a:t>
            </a:r>
            <a:r>
              <a:rPr lang="en-US" sz="2400" dirty="0"/>
              <a:t>= </a:t>
            </a:r>
            <a:r>
              <a:rPr lang="en-US" sz="2400" dirty="0" smtClean="0"/>
              <a:t>GROUP </a:t>
            </a:r>
            <a:r>
              <a:rPr lang="en-US" sz="2400" dirty="0"/>
              <a:t>C </a:t>
            </a:r>
            <a:r>
              <a:rPr lang="en-US" sz="2400" dirty="0" smtClean="0"/>
              <a:t>BY </a:t>
            </a:r>
            <a:r>
              <a:rPr lang="en-US" sz="2400" dirty="0"/>
              <a:t>word;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 </a:t>
            </a:r>
            <a:r>
              <a:rPr lang="en-US" sz="2400" dirty="0"/>
              <a:t>= FOREACH D GENERATE COUNT(C), group;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STORE </a:t>
            </a:r>
            <a:r>
              <a:rPr lang="en-US" sz="2400" dirty="0"/>
              <a:t>E </a:t>
            </a:r>
            <a:r>
              <a:rPr lang="en-US" sz="2400" dirty="0" smtClean="0"/>
              <a:t>INTO </a:t>
            </a:r>
            <a:r>
              <a:rPr lang="en-US" sz="2400" dirty="0"/>
              <a:t>'</a:t>
            </a:r>
            <a:r>
              <a:rPr lang="en-US" sz="2400" dirty="0" err="1"/>
              <a:t>bible_freq</a:t>
            </a:r>
            <a:r>
              <a:rPr lang="en-US" sz="2400" dirty="0" smtClean="0"/>
              <a:t>';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Do same thing for RomeoAndJuliet.txt, store </a:t>
            </a:r>
            <a:r>
              <a:rPr lang="en-US" sz="2400" dirty="0"/>
              <a:t>into </a:t>
            </a:r>
            <a:r>
              <a:rPr lang="en-US" sz="2400" dirty="0" err="1" smtClean="0"/>
              <a:t>romeo_freq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620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We can use join to find words that are in both the King James version of the Bible and Shakespeare’s collected </a:t>
            </a:r>
            <a:r>
              <a:rPr lang="en-US" sz="2400" dirty="0" smtClean="0"/>
              <a:t>works</a:t>
            </a:r>
          </a:p>
          <a:p>
            <a:pPr marL="0" indent="0">
              <a:buNone/>
            </a:pPr>
            <a:r>
              <a:rPr lang="en-US" sz="2400" dirty="0"/>
              <a:t>bard = LOAD </a:t>
            </a:r>
            <a:r>
              <a:rPr lang="en-US" sz="2400" dirty="0" smtClean="0"/>
              <a:t>‘</a:t>
            </a:r>
            <a:r>
              <a:rPr lang="en-US" sz="2400" dirty="0" err="1" smtClean="0"/>
              <a:t>romeo_freq</a:t>
            </a:r>
            <a:r>
              <a:rPr lang="en-US" sz="2400" dirty="0"/>
              <a:t>’ AS (</a:t>
            </a:r>
            <a:r>
              <a:rPr lang="en-US" sz="2400" dirty="0" err="1"/>
              <a:t>freq</a:t>
            </a:r>
            <a:r>
              <a:rPr lang="en-US" sz="2400" dirty="0"/>
              <a:t>, word);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kjv</a:t>
            </a:r>
            <a:r>
              <a:rPr lang="en-US" sz="2400" dirty="0" smtClean="0"/>
              <a:t> </a:t>
            </a:r>
            <a:r>
              <a:rPr lang="en-US" sz="2400" dirty="0"/>
              <a:t>= LOAD ‘</a:t>
            </a:r>
            <a:r>
              <a:rPr lang="en-US" sz="2400" dirty="0" err="1"/>
              <a:t>bible_freq</a:t>
            </a:r>
            <a:r>
              <a:rPr lang="en-US" sz="2400" dirty="0"/>
              <a:t>’ AS (</a:t>
            </a:r>
            <a:r>
              <a:rPr lang="en-US" sz="2400" dirty="0" err="1"/>
              <a:t>freq</a:t>
            </a:r>
            <a:r>
              <a:rPr lang="en-US" sz="2400" dirty="0"/>
              <a:t>, word);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inboth</a:t>
            </a:r>
            <a:r>
              <a:rPr lang="en-US" sz="2400" dirty="0" smtClean="0"/>
              <a:t> </a:t>
            </a:r>
            <a:r>
              <a:rPr lang="en-US" sz="2400" dirty="0"/>
              <a:t>= JOIN bard BY word, </a:t>
            </a:r>
            <a:r>
              <a:rPr lang="en-US" sz="2400" dirty="0" err="1"/>
              <a:t>kjv</a:t>
            </a:r>
            <a:r>
              <a:rPr lang="en-US" sz="2400" dirty="0"/>
              <a:t> BY word;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DUMP </a:t>
            </a:r>
            <a:r>
              <a:rPr lang="en-US" sz="2400" dirty="0" err="1" smtClean="0"/>
              <a:t>inboth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Results</a:t>
            </a:r>
            <a:r>
              <a:rPr lang="en-US" sz="2400" dirty="0"/>
              <a:t>: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 </a:t>
            </a:r>
            <a:r>
              <a:rPr lang="en-US" sz="2400" dirty="0"/>
              <a:t>Abide </a:t>
            </a:r>
            <a:r>
              <a:rPr lang="en-US" sz="2400" dirty="0" smtClean="0"/>
              <a:t>              1 </a:t>
            </a:r>
            <a:r>
              <a:rPr lang="en-US" sz="2400" dirty="0"/>
              <a:t>Abide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 </a:t>
            </a:r>
            <a:r>
              <a:rPr lang="en-US" sz="2400" dirty="0"/>
              <a:t>Abraham </a:t>
            </a:r>
            <a:r>
              <a:rPr lang="en-US" sz="2400" dirty="0" smtClean="0"/>
              <a:t>   111 Abraham</a:t>
            </a:r>
          </a:p>
          <a:p>
            <a:pPr marL="0" indent="0">
              <a:buNone/>
            </a:pPr>
            <a:r>
              <a:rPr lang="en-US" sz="2400" dirty="0" smtClean="0"/>
              <a:t>3 </a:t>
            </a: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845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example, using a public database of cities in the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https://chimpler.wordpress.com/2013/02/04/playing-with-hadoop-pig/</a:t>
            </a:r>
          </a:p>
        </p:txBody>
      </p:sp>
    </p:spTree>
    <p:extLst>
      <p:ext uri="{BB962C8B-B14F-4D97-AF65-F5344CB8AC3E}">
        <p14:creationId xmlns:p14="http://schemas.microsoft.com/office/powerpoint/2010/main" val="356094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01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Go out and grab some public data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036321" y="836022"/>
            <a:ext cx="776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locId</a:t>
            </a:r>
            <a:r>
              <a:rPr lang="en-US" dirty="0">
                <a:solidFill>
                  <a:srgbClr val="0070C0"/>
                </a:solidFill>
              </a:rPr>
              <a:t>, country, region, city, </a:t>
            </a:r>
            <a:r>
              <a:rPr lang="en-US" dirty="0" err="1">
                <a:solidFill>
                  <a:srgbClr val="0070C0"/>
                </a:solidFill>
              </a:rPr>
              <a:t>postalCode</a:t>
            </a:r>
            <a:r>
              <a:rPr lang="en-US" dirty="0">
                <a:solidFill>
                  <a:srgbClr val="0070C0"/>
                </a:solidFill>
              </a:rPr>
              <a:t>, latitude, longitude, </a:t>
            </a:r>
            <a:r>
              <a:rPr lang="en-US" dirty="0" err="1">
                <a:solidFill>
                  <a:srgbClr val="0070C0"/>
                </a:solidFill>
              </a:rPr>
              <a:t>metroCode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areaCode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02080" y="1166949"/>
            <a:ext cx="792480" cy="107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77143" y="1114697"/>
            <a:ext cx="583474" cy="117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17371" y="1105989"/>
            <a:ext cx="470263" cy="120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427" y="2245451"/>
            <a:ext cx="5581650" cy="424815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7193280" y="1166949"/>
            <a:ext cx="984069" cy="1149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869577" y="1175657"/>
            <a:ext cx="69669" cy="119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214949" y="1114697"/>
            <a:ext cx="522514" cy="131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71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08" y="261257"/>
            <a:ext cx="8229600" cy="640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/* </a:t>
            </a:r>
            <a:r>
              <a:rPr lang="en-US" sz="1400" dirty="0" smtClean="0"/>
              <a:t>start </a:t>
            </a:r>
            <a:r>
              <a:rPr lang="en-US" sz="1400" dirty="0"/>
              <a:t>by loading the CSV file and display it: </a:t>
            </a:r>
            <a:r>
              <a:rPr lang="en-US" sz="1400" dirty="0" smtClean="0"/>
              <a:t>*/</a:t>
            </a:r>
          </a:p>
          <a:p>
            <a:pPr marL="0" indent="0">
              <a:buNone/>
            </a:pPr>
            <a:r>
              <a:rPr lang="en-US" sz="1400" dirty="0" smtClean="0"/>
              <a:t>/*The </a:t>
            </a:r>
            <a:r>
              <a:rPr lang="en-US" sz="1400" dirty="0"/>
              <a:t>first line maps the different columns in the CSV to fields which are by default </a:t>
            </a:r>
            <a:r>
              <a:rPr lang="en-US" sz="1400" dirty="0" err="1"/>
              <a:t>chararray</a:t>
            </a:r>
            <a:r>
              <a:rPr lang="en-US" sz="1400" dirty="0"/>
              <a:t> (e.g., </a:t>
            </a:r>
            <a:r>
              <a:rPr lang="en-US" sz="1400" dirty="0" err="1"/>
              <a:t>city:chararray</a:t>
            </a:r>
            <a:r>
              <a:rPr lang="en-US" sz="1400" dirty="0" smtClean="0"/>
              <a:t>).*/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data </a:t>
            </a:r>
            <a:r>
              <a:rPr lang="en-US" sz="1400" dirty="0">
                <a:solidFill>
                  <a:srgbClr val="0070C0"/>
                </a:solidFill>
              </a:rPr>
              <a:t>= LOAD 'location.csv' USING </a:t>
            </a:r>
            <a:r>
              <a:rPr lang="en-US" sz="1400" dirty="0" err="1">
                <a:solidFill>
                  <a:srgbClr val="0070C0"/>
                </a:solidFill>
              </a:rPr>
              <a:t>PigStorage</a:t>
            </a:r>
            <a:r>
              <a:rPr lang="en-US" sz="1400" dirty="0">
                <a:solidFill>
                  <a:srgbClr val="0070C0"/>
                </a:solidFill>
              </a:rPr>
              <a:t>(',')  </a:t>
            </a:r>
            <a:endParaRPr lang="en-US" sz="1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AS 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locId</a:t>
            </a:r>
            <a:r>
              <a:rPr lang="en-US" sz="1400" dirty="0">
                <a:solidFill>
                  <a:srgbClr val="0070C0"/>
                </a:solidFill>
              </a:rPr>
              <a:t>, country, region, city, </a:t>
            </a:r>
            <a:r>
              <a:rPr lang="en-US" sz="1400" dirty="0" err="1">
                <a:solidFill>
                  <a:srgbClr val="0070C0"/>
                </a:solidFill>
              </a:rPr>
              <a:t>postalCode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smtClean="0">
                <a:solidFill>
                  <a:srgbClr val="0070C0"/>
                </a:solidFill>
              </a:rPr>
              <a:t>latitude</a:t>
            </a:r>
            <a:r>
              <a:rPr lang="en-US" sz="1400" dirty="0">
                <a:solidFill>
                  <a:srgbClr val="0070C0"/>
                </a:solidFill>
              </a:rPr>
              <a:t>, longitude, </a:t>
            </a:r>
            <a:r>
              <a:rPr lang="en-US" sz="1400" dirty="0" err="1">
                <a:solidFill>
                  <a:srgbClr val="0070C0"/>
                </a:solidFill>
              </a:rPr>
              <a:t>metroCode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areaCode</a:t>
            </a:r>
            <a:r>
              <a:rPr lang="en-US" sz="1400" dirty="0" smtClean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400" dirty="0" smtClean="0"/>
              <a:t>/* </a:t>
            </a:r>
            <a:r>
              <a:rPr lang="en-US" sz="1400" dirty="0"/>
              <a:t>get rid of info don’t need and only keep city, region and country: </a:t>
            </a:r>
            <a:r>
              <a:rPr lang="en-US" sz="1400" dirty="0" smtClean="0"/>
              <a:t>*/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cities </a:t>
            </a:r>
            <a:r>
              <a:rPr lang="en-US" sz="1400" dirty="0">
                <a:solidFill>
                  <a:srgbClr val="0070C0"/>
                </a:solidFill>
              </a:rPr>
              <a:t>= FOREACH data GENERATE city, region, country;  </a:t>
            </a:r>
            <a:endParaRPr lang="en-US" sz="1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400" dirty="0" smtClean="0"/>
              <a:t>/* </a:t>
            </a:r>
            <a:r>
              <a:rPr lang="en-US" sz="1400" dirty="0"/>
              <a:t>only keep US cities where the city name is set: </a:t>
            </a:r>
            <a:r>
              <a:rPr lang="en-US" sz="1400" dirty="0" smtClean="0"/>
              <a:t>*/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70C0"/>
                </a:solidFill>
              </a:rPr>
              <a:t>usCities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= FILTER cities BY country == '"US"' AND city != </a:t>
            </a:r>
            <a:r>
              <a:rPr lang="en-US" sz="1400" dirty="0" smtClean="0">
                <a:solidFill>
                  <a:srgbClr val="0070C0"/>
                </a:solidFill>
              </a:rPr>
              <a:t>'""';</a:t>
            </a:r>
          </a:p>
          <a:p>
            <a:pPr marL="0" indent="0">
              <a:buNone/>
            </a:pPr>
            <a:r>
              <a:rPr lang="en-US" sz="1400" dirty="0" smtClean="0"/>
              <a:t>/* </a:t>
            </a:r>
            <a:r>
              <a:rPr lang="en-US" sz="1400" dirty="0"/>
              <a:t>Group by city </a:t>
            </a:r>
            <a:r>
              <a:rPr lang="en-US" sz="1400" dirty="0" smtClean="0"/>
              <a:t>*/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70C0"/>
                </a:solidFill>
              </a:rPr>
              <a:t>cityGroups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= GROUP </a:t>
            </a:r>
            <a:r>
              <a:rPr lang="en-US" sz="1400" dirty="0" err="1">
                <a:solidFill>
                  <a:srgbClr val="0070C0"/>
                </a:solidFill>
              </a:rPr>
              <a:t>usCities</a:t>
            </a:r>
            <a:r>
              <a:rPr lang="en-US" sz="1400" dirty="0">
                <a:solidFill>
                  <a:srgbClr val="0070C0"/>
                </a:solidFill>
              </a:rPr>
              <a:t> BY city; </a:t>
            </a:r>
            <a:endParaRPr lang="en-US" sz="1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400" dirty="0" smtClean="0"/>
              <a:t>/** </a:t>
            </a:r>
            <a:r>
              <a:rPr lang="en-US" sz="1400" dirty="0"/>
              <a:t>In the CSV file, the same city can appear many times in a state, so we </a:t>
            </a:r>
            <a:r>
              <a:rPr lang="en-US" sz="1400" dirty="0" smtClean="0"/>
              <a:t>first</a:t>
            </a:r>
          </a:p>
          <a:p>
            <a:pPr marL="0" indent="0">
              <a:buNone/>
            </a:pPr>
            <a:r>
              <a:rPr lang="en-US" sz="1400" dirty="0" smtClean="0"/>
              <a:t>* need </a:t>
            </a:r>
            <a:r>
              <a:rPr lang="en-US" sz="1400" dirty="0"/>
              <a:t>to make sure to remove duplicate states using DISTINCT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smtClean="0"/>
              <a:t>* Note </a:t>
            </a:r>
            <a:r>
              <a:rPr lang="en-US" sz="1400" dirty="0"/>
              <a:t>that we can access the </a:t>
            </a:r>
            <a:r>
              <a:rPr lang="en-US" sz="1400" dirty="0" err="1"/>
              <a:t>cityGroups</a:t>
            </a:r>
            <a:r>
              <a:rPr lang="en-US" sz="1400" dirty="0"/>
              <a:t> fields 'group' the key used for </a:t>
            </a:r>
            <a:r>
              <a:rPr lang="en-US" sz="1400" dirty="0" smtClean="0"/>
              <a:t>grouping</a:t>
            </a:r>
          </a:p>
          <a:p>
            <a:pPr marL="0" indent="0">
              <a:buNone/>
            </a:pPr>
            <a:r>
              <a:rPr lang="en-US" sz="1400" dirty="0" smtClean="0"/>
              <a:t>* and </a:t>
            </a:r>
            <a:r>
              <a:rPr lang="en-US" sz="1400" dirty="0"/>
              <a:t>'</a:t>
            </a:r>
            <a:r>
              <a:rPr lang="en-US" sz="1400" dirty="0" err="1"/>
              <a:t>usCities</a:t>
            </a:r>
            <a:r>
              <a:rPr lang="en-US" sz="1400" dirty="0"/>
              <a:t>' as the value of the group</a:t>
            </a:r>
            <a:r>
              <a:rPr lang="en-US" sz="1400" dirty="0" smtClean="0"/>
              <a:t>.*/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70C0"/>
                </a:solidFill>
              </a:rPr>
              <a:t>numStatesByCities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= FOREACH </a:t>
            </a:r>
            <a:r>
              <a:rPr lang="en-US" sz="1400" dirty="0" err="1">
                <a:solidFill>
                  <a:srgbClr val="0070C0"/>
                </a:solidFill>
              </a:rPr>
              <a:t>cityGroups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        </a:t>
            </a:r>
            <a:r>
              <a:rPr lang="en-US" sz="1400" dirty="0">
                <a:solidFill>
                  <a:srgbClr val="0070C0"/>
                </a:solidFill>
              </a:rPr>
              <a:t>states = DISTINCT </a:t>
            </a:r>
            <a:r>
              <a:rPr lang="en-US" sz="1400" dirty="0" err="1">
                <a:solidFill>
                  <a:srgbClr val="0070C0"/>
                </a:solidFill>
              </a:rPr>
              <a:t>usCities.region</a:t>
            </a:r>
            <a:r>
              <a:rPr lang="en-US" sz="1400" dirty="0" smtClean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       GENERATE    </a:t>
            </a:r>
            <a:r>
              <a:rPr lang="en-US" sz="1400" dirty="0">
                <a:solidFill>
                  <a:srgbClr val="0070C0"/>
                </a:solidFill>
              </a:rPr>
              <a:t>FLATTEN(group) AS city,    COUNT(states) as </a:t>
            </a:r>
            <a:r>
              <a:rPr lang="en-US" sz="1400" dirty="0" err="1">
                <a:solidFill>
                  <a:srgbClr val="0070C0"/>
                </a:solidFill>
              </a:rPr>
              <a:t>numStates</a:t>
            </a:r>
            <a:r>
              <a:rPr lang="en-US" sz="1400" dirty="0" smtClean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 smtClean="0"/>
              <a:t>}; </a:t>
            </a:r>
          </a:p>
          <a:p>
            <a:pPr marL="0" indent="0">
              <a:buNone/>
            </a:pPr>
            <a:r>
              <a:rPr lang="en-US" sz="1400" dirty="0" smtClean="0"/>
              <a:t>/* </a:t>
            </a:r>
            <a:r>
              <a:rPr lang="en-US" sz="1400" dirty="0"/>
              <a:t>Order cities by number of </a:t>
            </a:r>
            <a:r>
              <a:rPr lang="en-US" sz="1400" dirty="0" smtClean="0"/>
              <a:t>occurrences </a:t>
            </a:r>
            <a:r>
              <a:rPr lang="en-US" sz="1400" dirty="0"/>
              <a:t>in states */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70C0"/>
                </a:solidFill>
              </a:rPr>
              <a:t>sortedCitiesByNumStates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= ORDER </a:t>
            </a:r>
            <a:r>
              <a:rPr lang="en-US" sz="1400" dirty="0" err="1">
                <a:solidFill>
                  <a:srgbClr val="0070C0"/>
                </a:solidFill>
              </a:rPr>
              <a:t>numStatesByCities</a:t>
            </a:r>
            <a:r>
              <a:rPr lang="en-US" sz="1400" dirty="0">
                <a:solidFill>
                  <a:srgbClr val="0070C0"/>
                </a:solidFill>
              </a:rPr>
              <a:t> BY </a:t>
            </a:r>
            <a:r>
              <a:rPr lang="en-US" sz="1400" dirty="0" err="1">
                <a:solidFill>
                  <a:srgbClr val="0070C0"/>
                </a:solidFill>
              </a:rPr>
              <a:t>numStates</a:t>
            </a:r>
            <a:r>
              <a:rPr lang="en-US" sz="1400" dirty="0">
                <a:solidFill>
                  <a:srgbClr val="0070C0"/>
                </a:solidFill>
              </a:rPr>
              <a:t> DESC; </a:t>
            </a:r>
            <a:endParaRPr lang="en-US" sz="1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400" dirty="0" smtClean="0"/>
              <a:t>/* </a:t>
            </a:r>
            <a:r>
              <a:rPr lang="en-US" sz="1400" dirty="0"/>
              <a:t>Only keep the first 10 cities </a:t>
            </a:r>
            <a:r>
              <a:rPr lang="en-US" sz="1400" dirty="0" smtClean="0"/>
              <a:t>*/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result </a:t>
            </a:r>
            <a:r>
              <a:rPr lang="en-US" sz="1400" dirty="0">
                <a:solidFill>
                  <a:srgbClr val="0070C0"/>
                </a:solidFill>
              </a:rPr>
              <a:t>= LIMIT </a:t>
            </a:r>
            <a:r>
              <a:rPr lang="en-US" sz="1400" dirty="0" err="1">
                <a:solidFill>
                  <a:srgbClr val="0070C0"/>
                </a:solidFill>
              </a:rPr>
              <a:t>sortedCitiesByNumStates</a:t>
            </a:r>
            <a:r>
              <a:rPr lang="en-US" sz="1400" dirty="0">
                <a:solidFill>
                  <a:srgbClr val="0070C0"/>
                </a:solidFill>
              </a:rPr>
              <a:t> 10</a:t>
            </a:r>
            <a:r>
              <a:rPr lang="en-US" sz="1400" dirty="0" smtClean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store </a:t>
            </a:r>
            <a:r>
              <a:rPr lang="en-US" sz="1400" dirty="0">
                <a:solidFill>
                  <a:srgbClr val="0070C0"/>
                </a:solidFill>
              </a:rPr>
              <a:t>result into './</a:t>
            </a:r>
            <a:r>
              <a:rPr lang="en-US" sz="1400" dirty="0" err="1">
                <a:solidFill>
                  <a:srgbClr val="0070C0"/>
                </a:solidFill>
              </a:rPr>
              <a:t>citiesdata</a:t>
            </a:r>
            <a:r>
              <a:rPr lang="en-US" sz="1400" dirty="0" smtClean="0">
                <a:solidFill>
                  <a:srgbClr val="0070C0"/>
                </a:solidFill>
              </a:rPr>
              <a:t>';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86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2679</TotalTime>
  <Words>540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In    /usr/local/hadoop</vt:lpstr>
      <vt:lpstr>Some more examples</vt:lpstr>
      <vt:lpstr>Prepare Data For Joins</vt:lpstr>
      <vt:lpstr>Join</vt:lpstr>
      <vt:lpstr>Another example, using a public database of cities in the world</vt:lpstr>
      <vt:lpstr>Go out and grab some public data</vt:lpstr>
      <vt:lpstr>PowerPoint Presentation</vt:lpstr>
    </vt:vector>
  </TitlesOfParts>
  <Company>Bellevue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 Friedrich</dc:creator>
  <cp:lastModifiedBy>Kurt Friedrich</cp:lastModifiedBy>
  <cp:revision>39</cp:revision>
  <dcterms:created xsi:type="dcterms:W3CDTF">2018-01-09T19:24:15Z</dcterms:created>
  <dcterms:modified xsi:type="dcterms:W3CDTF">2019-01-29T00:54:04Z</dcterms:modified>
</cp:coreProperties>
</file>