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307" r:id="rId4"/>
    <p:sldId id="302" r:id="rId5"/>
    <p:sldId id="261" r:id="rId6"/>
    <p:sldId id="262" r:id="rId7"/>
    <p:sldId id="305" r:id="rId8"/>
    <p:sldId id="304" r:id="rId9"/>
    <p:sldId id="263" r:id="rId10"/>
    <p:sldId id="30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>
      <p:cViewPr varScale="1">
        <p:scale>
          <a:sx n="108" d="100"/>
          <a:sy n="108" d="100"/>
        </p:scale>
        <p:origin x="126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076B-7587-4749-BB59-FD64C872644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A6BC-33FE-4DC7-BC0B-F9F3A776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9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87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70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57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47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7CEFB27-CB7A-4DA0-A9DB-639792FEB175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621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213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684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A2ED443-8ED7-4BD7-9B5C-17436E973250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62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08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B5F33BD-CD1D-40F2-9CCB-5DAE8AE99205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66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283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820C5C1-E4DB-4891-8759-FBDF88C97CE0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24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38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51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4BC2C6D-B959-4999-B30B-9B097FF7A5B3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7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39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86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EB7D5E4-D0B8-4F92-A520-082CD4031539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88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5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LINQ</a:t>
            </a:r>
            <a:br>
              <a:rPr lang="en-US" sz="3600" dirty="0"/>
            </a:br>
            <a:r>
              <a:rPr lang="en-US" sz="3600" dirty="0"/>
              <a:t>Language Integrated Query</a:t>
            </a:r>
            <a:br>
              <a:rPr lang="en-US" sz="3600" dirty="0"/>
            </a:br>
            <a:r>
              <a:rPr lang="en-US" sz="3600" dirty="0"/>
              <a:t>Chapter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Book: ADO.NET 4 C#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© 2011, Mike </a:t>
            </a:r>
            <a:r>
              <a:rPr lang="en-US" altLang="en-US" sz="2800" dirty="0" err="1">
                <a:solidFill>
                  <a:schemeClr val="tx1"/>
                </a:solidFill>
              </a:rPr>
              <a:t>Murach</a:t>
            </a:r>
            <a:r>
              <a:rPr lang="en-US" altLang="en-US" sz="2800" dirty="0">
                <a:solidFill>
                  <a:schemeClr val="tx1"/>
                </a:solidFill>
              </a:rPr>
              <a:t> &amp; Associates, Inc.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the LINQ syntax for query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slides show several examples (right from the book)</a:t>
            </a:r>
          </a:p>
          <a:p>
            <a:r>
              <a:rPr lang="en-US" dirty="0"/>
              <a:t>All use LINQ-to-Objects so can focus on the syntax, but LINQ-to-Anything is the same.</a:t>
            </a:r>
          </a:p>
          <a:p>
            <a:r>
              <a:rPr lang="en-US" dirty="0"/>
              <a:t>Won’t go through these, but consider this reference information to come back to when you have to design a query</a:t>
            </a:r>
          </a:p>
        </p:txBody>
      </p:sp>
    </p:spTree>
    <p:extLst>
      <p:ext uri="{BB962C8B-B14F-4D97-AF65-F5344CB8AC3E}">
        <p14:creationId xmlns:p14="http://schemas.microsoft.com/office/powerpoint/2010/main" val="172720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97FFEBD-BC96-4323-A403-2B8CD5A7AC45}" type="slidenum">
              <a:rPr lang="en-US" altLang="en-US"/>
              <a:pPr algn="r"/>
              <a:t>11</a:t>
            </a:fld>
            <a:endParaRPr lang="en-US" altLang="en-US"/>
          </a:p>
        </p:txBody>
      </p:sp>
      <p:graphicFrame>
        <p:nvGraphicFramePr>
          <p:cNvPr id="222210" name="Object 2"/>
          <p:cNvGraphicFramePr>
            <a:graphicFrameLocks noChangeAspect="1"/>
          </p:cNvGraphicFramePr>
          <p:nvPr/>
        </p:nvGraphicFramePr>
        <p:xfrm>
          <a:off x="1219200" y="914400"/>
          <a:ext cx="72580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4" imgW="7410300" imgH="4962709" progId="Word.Document.8">
                  <p:embed/>
                </p:oleObj>
              </mc:Choice>
              <mc:Fallback>
                <p:oleObj name="Document" r:id="rId4" imgW="7410300" imgH="49627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7258050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54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AC75629D-D743-413E-AE86-EDE72EDA84DA}" type="slidenum">
              <a:rPr lang="en-US" altLang="en-US"/>
              <a:pPr algn="r"/>
              <a:t>12</a:t>
            </a:fld>
            <a:endParaRPr lang="en-US" altLang="en-US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923925" y="1143000"/>
          <a:ext cx="72850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4" imgW="7285567" imgH="792362" progId="Word.Document.8">
                  <p:embed/>
                </p:oleObj>
              </mc:Choice>
              <mc:Fallback>
                <p:oleObj name="Document" r:id="rId4" imgW="7285567" imgH="792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143000"/>
                        <a:ext cx="72850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155" name="Picture 3" descr="Figure 17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1034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4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8A1C33A3-6A18-42B4-87B5-ABD283D163D3}" type="slidenum">
              <a:rPr lang="en-US" altLang="en-US"/>
              <a:pPr algn="r"/>
              <a:t>13</a:t>
            </a:fld>
            <a:endParaRPr lang="en-US" altLang="en-US"/>
          </a:p>
        </p:txBody>
      </p:sp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1143000" y="1071563"/>
          <a:ext cx="74676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Document" r:id="rId4" imgW="7419646" imgH="3710776" progId="Word.Document.8">
                  <p:embed/>
                </p:oleObj>
              </mc:Choice>
              <mc:Fallback>
                <p:oleObj name="Document" r:id="rId4" imgW="7419646" imgH="3710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71563"/>
                        <a:ext cx="74676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25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6A735F3-7E87-465F-9C1D-E45344C47594}" type="slidenum">
              <a:rPr lang="en-US" altLang="en-US"/>
              <a:pPr algn="r"/>
              <a:t>14</a:t>
            </a:fld>
            <a:endParaRPr lang="en-US" altLang="en-US"/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2961"/>
              </p:ext>
            </p:extLst>
          </p:nvPr>
        </p:nvGraphicFramePr>
        <p:xfrm>
          <a:off x="914400" y="914400"/>
          <a:ext cx="7583488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4" imgW="7599017" imgH="4248862" progId="Word.Document.8">
                  <p:embed/>
                </p:oleObj>
              </mc:Choice>
              <mc:Fallback>
                <p:oleObj name="Document" r:id="rId4" imgW="7599017" imgH="4248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583488" cy="423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486400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uses this awful string concatenation to create</a:t>
            </a:r>
          </a:p>
          <a:p>
            <a:r>
              <a:rPr lang="en-US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a “form” looking output.</a:t>
            </a:r>
          </a:p>
        </p:txBody>
      </p:sp>
    </p:spTree>
    <p:extLst>
      <p:ext uri="{BB962C8B-B14F-4D97-AF65-F5344CB8AC3E}">
        <p14:creationId xmlns:p14="http://schemas.microsoft.com/office/powerpoint/2010/main" val="337105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4B097F19-0E43-443A-8D4D-81C3D8F149E1}" type="slidenum">
              <a:rPr lang="en-US" altLang="en-US"/>
              <a:pPr algn="r"/>
              <a:t>15</a:t>
            </a:fld>
            <a:endParaRPr lang="en-US" altLang="en-US"/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914400" y="1143000"/>
          <a:ext cx="6496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4" imgW="6501332" imgH="769967" progId="Word.Document.8">
                  <p:embed/>
                </p:oleObj>
              </mc:Choice>
              <mc:Fallback>
                <p:oleObj name="Document" r:id="rId4" imgW="6501332" imgH="76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496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28" name="Picture 4" descr="Figure 17-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886200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2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188E560B-9E7C-4685-AEC2-C0D45243CE1E}" type="slidenum">
              <a:rPr lang="en-US" altLang="en-US"/>
              <a:pPr algn="r"/>
              <a:t>16</a:t>
            </a:fld>
            <a:endParaRPr lang="en-US" altLang="en-US"/>
          </a:p>
        </p:txBody>
      </p:sp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1066800" y="914400"/>
          <a:ext cx="732155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4" imgW="7321366" imgH="4466851" progId="Word.Document.8">
                  <p:embed/>
                </p:oleObj>
              </mc:Choice>
              <mc:Fallback>
                <p:oleObj name="Document" r:id="rId4" imgW="7321366" imgH="44668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32155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28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88BC5F7E-A36A-480D-92F5-4D17710A841E}" type="slidenum">
              <a:rPr lang="en-US" altLang="en-US"/>
              <a:pPr algn="r"/>
              <a:t>17</a:t>
            </a:fld>
            <a:endParaRPr lang="en-US" altLang="en-US"/>
          </a:p>
        </p:txBody>
      </p:sp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1371600" y="990600"/>
          <a:ext cx="732155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Document" r:id="rId4" imgW="7321366" imgH="3678605" progId="Word.Document.8">
                  <p:embed/>
                </p:oleObj>
              </mc:Choice>
              <mc:Fallback>
                <p:oleObj name="Document" r:id="rId4" imgW="7321366" imgH="3678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7321550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42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AA0C0B0A-4D45-410E-AE7C-05B2DDE41A8B}" type="slidenum">
              <a:rPr lang="en-US" altLang="en-US"/>
              <a:pPr algn="r"/>
              <a:t>18</a:t>
            </a:fld>
            <a:endParaRPr lang="en-US" altLang="en-US"/>
          </a:p>
        </p:txBody>
      </p:sp>
      <p:graphicFrame>
        <p:nvGraphicFramePr>
          <p:cNvPr id="252930" name="Object 2"/>
          <p:cNvGraphicFramePr>
            <a:graphicFrameLocks noChangeAspect="1"/>
          </p:cNvGraphicFramePr>
          <p:nvPr/>
        </p:nvGraphicFramePr>
        <p:xfrm>
          <a:off x="914400" y="1144588"/>
          <a:ext cx="649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Document" r:id="rId4" imgW="6501332" imgH="771764" progId="Word.Document.8">
                  <p:embed/>
                </p:oleObj>
              </mc:Choice>
              <mc:Fallback>
                <p:oleObj name="Document" r:id="rId4" imgW="6501332" imgH="7717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6499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2932" name="Picture 4" descr="Figure 17-4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5814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4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CD268B8-AF6D-414A-B8B3-FB71BB7569BD}" type="slidenum">
              <a:rPr lang="en-US" altLang="en-US"/>
              <a:pPr algn="r"/>
              <a:t>19</a:t>
            </a:fld>
            <a:endParaRPr lang="en-US" altLang="en-US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990600" y="1143000"/>
          <a:ext cx="74866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Document" r:id="rId4" imgW="7475722" imgH="3697090" progId="Word.Document.8">
                  <p:embed/>
                </p:oleObj>
              </mc:Choice>
              <mc:Fallback>
                <p:oleObj name="Document" r:id="rId4" imgW="7475722" imgH="3697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486650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09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using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Integrates query language </a:t>
            </a:r>
            <a:r>
              <a:rPr lang="en-US" i="1" dirty="0"/>
              <a:t>into</a:t>
            </a:r>
            <a:r>
              <a:rPr lang="en-US" dirty="0"/>
              <a:t> C#, instead of mixing 2 languages in one source file</a:t>
            </a:r>
          </a:p>
          <a:p>
            <a:pPr lvl="0"/>
            <a:r>
              <a:rPr lang="en-US" dirty="0"/>
              <a:t>Provides IntelliSense, syntax checking, and debugging support</a:t>
            </a:r>
          </a:p>
          <a:p>
            <a:pPr lvl="0"/>
            <a:r>
              <a:rPr lang="en-US" dirty="0"/>
              <a:t>Lets you use one language to query different types of data sources</a:t>
            </a:r>
          </a:p>
          <a:p>
            <a:pPr lvl="0"/>
            <a:r>
              <a:rPr lang="en-US" dirty="0"/>
              <a:t>Provides designer tools that create </a:t>
            </a:r>
            <a:r>
              <a:rPr lang="en-US" i="1" dirty="0"/>
              <a:t>object-relational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8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6BD96118-51A4-4FD2-8072-577724A29922}" type="slidenum">
              <a:rPr lang="en-US" altLang="en-US"/>
              <a:pPr algn="r"/>
              <a:t>20</a:t>
            </a:fld>
            <a:endParaRPr lang="en-US" altLang="en-US"/>
          </a:p>
        </p:txBody>
      </p:sp>
      <p:graphicFrame>
        <p:nvGraphicFramePr>
          <p:cNvPr id="234498" name="Object 2"/>
          <p:cNvGraphicFramePr>
            <a:graphicFrameLocks noChangeAspect="1"/>
          </p:cNvGraphicFramePr>
          <p:nvPr/>
        </p:nvGraphicFramePr>
        <p:xfrm>
          <a:off x="990600" y="914400"/>
          <a:ext cx="7321550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Document" r:id="rId4" imgW="7321366" imgH="4261943" progId="Word.Document.8">
                  <p:embed/>
                </p:oleObj>
              </mc:Choice>
              <mc:Fallback>
                <p:oleObj name="Document" r:id="rId4" imgW="7321366" imgH="42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321550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65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D0078368-8490-416E-9F87-0DFFEF6371B5}" type="slidenum">
              <a:rPr lang="en-US" altLang="en-US"/>
              <a:pPr algn="r"/>
              <a:t>21</a:t>
            </a:fld>
            <a:endParaRPr lang="en-US" altLang="en-US"/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447800" y="1143000"/>
          <a:ext cx="732155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Document" r:id="rId4" imgW="7321366" imgH="3446640" progId="Word.Document.8">
                  <p:embed/>
                </p:oleObj>
              </mc:Choice>
              <mc:Fallback>
                <p:oleObj name="Document" r:id="rId4" imgW="7321366" imgH="344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7321550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50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C0957E5-2367-4217-B565-1446B17B0431}" type="slidenum">
              <a:rPr lang="en-US" altLang="en-US"/>
              <a:pPr algn="r"/>
              <a:t>22</a:t>
            </a:fld>
            <a:endParaRPr lang="en-US" altLang="en-US"/>
          </a:p>
        </p:txBody>
      </p:sp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1147763" y="995363"/>
          <a:ext cx="7297737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Document" r:id="rId4" imgW="7303899" imgH="4032403" progId="Word.Document.8">
                  <p:embed/>
                </p:oleObj>
              </mc:Choice>
              <mc:Fallback>
                <p:oleObj name="Document" r:id="rId4" imgW="7303899" imgH="403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995363"/>
                        <a:ext cx="7297737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7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A9BC887-871F-4852-9787-E11172E97DC2}" type="slidenum">
              <a:rPr lang="en-US" altLang="en-US"/>
              <a:pPr algn="r"/>
              <a:t>23</a:t>
            </a:fld>
            <a:endParaRPr lang="en-US" altLang="en-US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1524000" y="1143000"/>
          <a:ext cx="732155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4" imgW="7321366" imgH="3446640" progId="Word.Document.8">
                  <p:embed/>
                </p:oleObj>
              </mc:Choice>
              <mc:Fallback>
                <p:oleObj name="Document" r:id="rId4" imgW="7321366" imgH="344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7321550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16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1EA8D723-5347-469F-8622-B8933E0969F5}" type="slidenum">
              <a:rPr lang="en-US" altLang="en-US"/>
              <a:pPr algn="r"/>
              <a:t>24</a:t>
            </a:fld>
            <a:endParaRPr lang="en-US" altLang="en-US"/>
          </a:p>
        </p:txBody>
      </p:sp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922338" y="1135063"/>
          <a:ext cx="73040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Document" r:id="rId4" imgW="7303899" imgH="792362" progId="Word.Document.8">
                  <p:embed/>
                </p:oleObj>
              </mc:Choice>
              <mc:Fallback>
                <p:oleObj name="Document" r:id="rId4" imgW="7303899" imgH="792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135063"/>
                        <a:ext cx="73040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23" name="Picture 3" descr="Figure 17-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5814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2425C5C6-51E5-475B-A21A-C7B4E991C679}" type="slidenum">
              <a:rPr lang="en-US" altLang="en-US"/>
              <a:pPr algn="r"/>
              <a:t>25</a:t>
            </a:fld>
            <a:endParaRPr lang="en-US" altLang="en-US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1076325" y="762000"/>
          <a:ext cx="7278688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Document" r:id="rId4" imgW="7285567" imgH="5308467" progId="Word.Document.8">
                  <p:embed/>
                </p:oleObj>
              </mc:Choice>
              <mc:Fallback>
                <p:oleObj name="Document" r:id="rId4" imgW="7285567" imgH="5308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62000"/>
                        <a:ext cx="7278688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50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6D48E1FE-0B0D-4645-87E8-B61BC8FFBABD}" type="slidenum">
              <a:rPr lang="en-US" altLang="en-US"/>
              <a:pPr algn="r"/>
              <a:t>26</a:t>
            </a:fld>
            <a:endParaRPr lang="en-US" altLang="en-US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1371600" y="914400"/>
          <a:ext cx="72961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Document" r:id="rId4" imgW="7285567" imgH="4375640" progId="Word.Document.8">
                  <p:embed/>
                </p:oleObj>
              </mc:Choice>
              <mc:Fallback>
                <p:oleObj name="Document" r:id="rId4" imgW="7285567" imgH="4375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729615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66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FB3E3D1E-CD7F-458E-A418-6D6CBA830854}" type="slidenum">
              <a:rPr lang="en-US" altLang="en-US"/>
              <a:pPr algn="r"/>
              <a:t>27</a:t>
            </a:fld>
            <a:endParaRPr lang="en-US" alt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914400" y="9144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851" name="Picture 3" descr="Figure 17-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1438"/>
            <a:ext cx="5562600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3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47FFBC2D-F4E6-46AC-908B-F91A0968E2E1}" type="slidenum">
              <a:rPr lang="en-US" altLang="en-US"/>
              <a:pPr algn="r"/>
              <a:t>28</a:t>
            </a:fld>
            <a:endParaRPr lang="en-US" altLang="en-US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1066800" y="1300163"/>
          <a:ext cx="7278688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cument" r:id="rId4" imgW="7285567" imgH="3338726" progId="Word.Document.8">
                  <p:embed/>
                </p:oleObj>
              </mc:Choice>
              <mc:Fallback>
                <p:oleObj name="Document" r:id="rId4" imgW="7285567" imgH="3338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00163"/>
                        <a:ext cx="7278688" cy="332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38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56446470-18E5-4B77-A797-81AA54CE721D}" type="slidenum">
              <a:rPr lang="en-US" altLang="en-US"/>
              <a:pPr algn="r"/>
              <a:t>29</a:t>
            </a:fld>
            <a:endParaRPr lang="en-US" altLang="en-US"/>
          </a:p>
        </p:txBody>
      </p:sp>
      <p:graphicFrame>
        <p:nvGraphicFramePr>
          <p:cNvPr id="274434" name="Object 2"/>
          <p:cNvGraphicFramePr>
            <a:graphicFrameLocks noChangeAspect="1"/>
          </p:cNvGraphicFramePr>
          <p:nvPr/>
        </p:nvGraphicFramePr>
        <p:xfrm>
          <a:off x="1219200" y="1147763"/>
          <a:ext cx="7226300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Document" r:id="rId4" imgW="7303899" imgH="3881494" progId="Word.Document.8">
                  <p:embed/>
                </p:oleObj>
              </mc:Choice>
              <mc:Fallback>
                <p:oleObj name="Document" r:id="rId4" imgW="7303899" imgH="3881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7763"/>
                        <a:ext cx="7226300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2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/>
              <a:t>Evolution of Dealing with OO C# </a:t>
            </a:r>
            <a:br>
              <a:rPr lang="en-US" sz="2400" dirty="0"/>
            </a:br>
            <a:r>
              <a:rPr lang="en-US" sz="2400" dirty="0"/>
              <a:t>and SQL Databases and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Write communications code and send appropriate messages to SQL Server, write very specific code to deal with the data structure returned (every program writes its own “ADO” code)</a:t>
            </a:r>
          </a:p>
          <a:p>
            <a:r>
              <a:rPr lang="en-US" b="1" dirty="0"/>
              <a:t>ADO.NET</a:t>
            </a:r>
            <a:r>
              <a:rPr lang="en-US" dirty="0"/>
              <a:t> – Complex Classes map SQL interactions (</a:t>
            </a:r>
            <a:r>
              <a:rPr lang="en-US" dirty="0" err="1"/>
              <a:t>SQLCommand</a:t>
            </a:r>
            <a:r>
              <a:rPr lang="en-US" dirty="0"/>
              <a:t>, DataReader)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Write some ADO object properties (as C# strings)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Cycle thru Reader rows or bind to smart display objects</a:t>
            </a:r>
          </a:p>
          <a:p>
            <a:r>
              <a:rPr lang="en-US" b="1" dirty="0"/>
              <a:t>ADO DataAdapter </a:t>
            </a:r>
            <a:r>
              <a:rPr lang="en-US" dirty="0"/>
              <a:t>with in memory </a:t>
            </a:r>
            <a:r>
              <a:rPr lang="en-US" dirty="0" err="1"/>
              <a:t>DataSets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Able to deal with multiple tables and their relationships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Use Typed </a:t>
            </a:r>
            <a:r>
              <a:rPr lang="en-US" sz="3200" dirty="0" err="1"/>
              <a:t>DataTables</a:t>
            </a:r>
            <a:r>
              <a:rPr lang="en-US" sz="3200" dirty="0"/>
              <a:t> and can refer to Tables and Fields using OO “dot” notation, compile time checking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BUT still setting up read and write commands using SQL Query language strings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Program data maps 1to 1, directly to the table and row structure of the database</a:t>
            </a:r>
          </a:p>
          <a:p>
            <a:r>
              <a:rPr lang="en-US" b="1" dirty="0"/>
              <a:t>LINQ</a:t>
            </a:r>
            <a:r>
              <a:rPr lang="en-US" dirty="0"/>
              <a:t>  - Language Integrated Query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Native C# syntax for reading/writing to a SQL database (or other types of store), no more “SQL Query language””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Data is returned in objects, (</a:t>
            </a:r>
            <a:r>
              <a:rPr lang="en-US" sz="3200" i="1" dirty="0"/>
              <a:t>but program data still maps 1to1 to the table and row structure of the database</a:t>
            </a:r>
            <a:r>
              <a:rPr lang="en-US" sz="3200" dirty="0"/>
              <a:t>)</a:t>
            </a:r>
          </a:p>
          <a:p>
            <a:r>
              <a:rPr lang="en-US" b="1" dirty="0"/>
              <a:t>Entity Framework </a:t>
            </a:r>
            <a:r>
              <a:rPr lang="en-US" dirty="0"/>
              <a:t>– create/use data as C# objects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dirty="0"/>
              <a:t>Program data is structured in objects, as an OO programmer would want 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dirty="0"/>
              <a:t>SQL is pushed out of sight, it becomes a backing store that the Entity Framework object model uses, but our code never sees it.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dirty="0"/>
              <a:t>There does not have to be a 1-1 mapping of some object’s data and some one table, an object might own just 2 of 7 rows in one table, 3 rows from another, and 1 row from a third table. </a:t>
            </a:r>
          </a:p>
          <a:p>
            <a:pPr marL="800100" lvl="2" indent="0">
              <a:buNone/>
            </a:pPr>
            <a:r>
              <a:rPr lang="en-US" sz="2900" dirty="0"/>
              <a:t>a) Data in C# object model is “pure”</a:t>
            </a:r>
          </a:p>
          <a:p>
            <a:pPr marL="800100" lvl="2" indent="0">
              <a:buNone/>
            </a:pPr>
            <a:r>
              <a:rPr lang="en-US" sz="2900" dirty="0"/>
              <a:t>b) Data in SQL is normalized and efficient</a:t>
            </a:r>
          </a:p>
          <a:p>
            <a:pPr marL="800100" lvl="2" indent="0">
              <a:buNone/>
            </a:pPr>
            <a:r>
              <a:rPr lang="en-US" sz="2900" dirty="0"/>
              <a:t>c) The Entity Framework does the mapping between them</a:t>
            </a:r>
          </a:p>
        </p:txBody>
      </p:sp>
    </p:spTree>
    <p:extLst>
      <p:ext uri="{BB962C8B-B14F-4D97-AF65-F5344CB8AC3E}">
        <p14:creationId xmlns:p14="http://schemas.microsoft.com/office/powerpoint/2010/main" val="12598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D632E0DE-F0BA-4AC4-B9AF-E4F269415A2D}" type="slidenum">
              <a:rPr lang="en-US" altLang="en-US"/>
              <a:pPr algn="r"/>
              <a:t>30</a:t>
            </a:fld>
            <a:endParaRPr lang="en-US" altLang="en-US"/>
          </a:p>
        </p:txBody>
      </p:sp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1219200" y="1147763"/>
          <a:ext cx="72263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Document" r:id="rId4" imgW="7303899" imgH="4322336" progId="Word.Document.8">
                  <p:embed/>
                </p:oleObj>
              </mc:Choice>
              <mc:Fallback>
                <p:oleObj name="Document" r:id="rId4" imgW="7303899" imgH="4322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7763"/>
                        <a:ext cx="72263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57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F55D898-45CF-4EF7-B0DF-13D258E1BB3D}" type="slidenum">
              <a:rPr lang="en-US" altLang="en-US"/>
              <a:pPr algn="r"/>
              <a:t>31</a:t>
            </a:fld>
            <a:endParaRPr lang="en-US" alt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914400" y="1066800"/>
          <a:ext cx="723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Document" r:id="rId4" imgW="7237039" imgH="495226" progId="Word.Document.8">
                  <p:embed/>
                </p:oleObj>
              </mc:Choice>
              <mc:Fallback>
                <p:oleObj name="Document" r:id="rId4" imgW="7237039" imgH="495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3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2755" name="Picture 3" descr="Figure 17-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3352800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4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C# clauses for working with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from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 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 LINQ, the SELECT and FROM are in reverse order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where</a:t>
            </a:r>
          </a:p>
          <a:p>
            <a:pPr lvl="0"/>
            <a:r>
              <a:rPr lang="en-US" sz="2400" dirty="0" err="1">
                <a:solidFill>
                  <a:srgbClr val="0070C0"/>
                </a:solidFill>
              </a:rPr>
              <a:t>orderby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endParaRPr lang="en-US" sz="2400" dirty="0"/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let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join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group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When using these clauses to create query expressions, VS helps get the coding correct with IntelliSense and type checking as you edit</a:t>
            </a:r>
          </a:p>
          <a:p>
            <a:pPr lvl="0"/>
            <a:r>
              <a:rPr lang="en-US" sz="2400" dirty="0"/>
              <a:t>Finds errors before run-time.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three stages of a query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Q1 - Get the data source.</a:t>
            </a:r>
          </a:p>
          <a:p>
            <a:pPr lvl="0"/>
            <a:r>
              <a:rPr lang="en-US" dirty="0"/>
              <a:t>Q2 - Define the query expression.</a:t>
            </a:r>
          </a:p>
          <a:p>
            <a:pPr lvl="0"/>
            <a:r>
              <a:rPr lang="en-US" dirty="0"/>
              <a:t>Q3 – Execute (use) the query to return the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A LINQ-to-Objects query example where the</a:t>
            </a:r>
            <a:br>
              <a:rPr lang="en-US" sz="3200" dirty="0"/>
            </a:br>
            <a:r>
              <a:rPr lang="en-US" sz="3200" dirty="0"/>
              <a:t>data is in a generic list (with deferred execution)-1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43400"/>
          </a:xfrm>
        </p:spPr>
        <p:txBody>
          <a:bodyPr>
            <a:noAutofit/>
          </a:bodyPr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rgbClr val="0000FF"/>
                </a:solidFill>
                <a:effectLst/>
                <a:latin typeface="Arial"/>
                <a:ea typeface="Times New Roman"/>
                <a:cs typeface="Times New Roman"/>
              </a:rPr>
              <a:t>Q1 - statement that declares and populates a list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/>
                <a:ea typeface="Times New Roman"/>
                <a:cs typeface="Times New Roman"/>
              </a:rPr>
              <a:t>First get the data source. Depends on what type of data source. 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>
                <a:effectLst/>
                <a:latin typeface="Arial"/>
                <a:ea typeface="Times New Roman"/>
                <a:cs typeface="Times New Roman"/>
              </a:rPr>
              <a:t>For this generic List&lt;T&gt;, declare a </a:t>
            </a:r>
            <a:r>
              <a:rPr lang="en-US" sz="1600" spc="-10" dirty="0" err="1">
                <a:effectLst/>
                <a:latin typeface="Arial"/>
                <a:ea typeface="Times New Roman"/>
                <a:cs typeface="Times New Roman"/>
              </a:rPr>
              <a:t>var</a:t>
            </a:r>
            <a:r>
              <a:rPr lang="en-US" sz="1600" spc="-10" dirty="0">
                <a:effectLst/>
                <a:latin typeface="Arial"/>
                <a:ea typeface="Times New Roman"/>
                <a:cs typeface="Times New Roman"/>
              </a:rPr>
              <a:t> to hold the list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>
                <a:latin typeface="Arial"/>
                <a:ea typeface="Times New Roman"/>
                <a:cs typeface="Times New Roman"/>
              </a:rPr>
              <a:t>Then call some method that will return the list</a:t>
            </a:r>
            <a:endParaRPr lang="en-US" sz="1600" spc="-10" dirty="0">
              <a:effectLst/>
              <a:latin typeface="Arial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b="1" dirty="0">
              <a:solidFill>
                <a:srgbClr val="000000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List&lt;Invoice&gt;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InvoiceDB.GetInvoices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();</a:t>
            </a: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assumes there is an </a:t>
            </a:r>
            <a:r>
              <a:rPr lang="en-US" sz="1600" b="1" dirty="0" err="1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InvoiceDB</a:t>
            </a: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 class with a </a:t>
            </a:r>
            <a:r>
              <a:rPr lang="en-US" sz="1600" b="1" dirty="0" err="1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GetInvoices</a:t>
            </a: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() method that will return a List&lt;objects of type Invoice&gt;</a:t>
            </a: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b="1" dirty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so now we “have” the data</a:t>
            </a:r>
            <a:endParaRPr lang="en-US" sz="1600" b="1" dirty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4445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300" dirty="0">
              <a:solidFill>
                <a:srgbClr val="000000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88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LINQ-to-Objects query example where the</a:t>
            </a:r>
            <a:br>
              <a:rPr lang="en-US" sz="3200" dirty="0"/>
            </a:br>
            <a:r>
              <a:rPr lang="en-US" sz="3200" dirty="0"/>
              <a:t>data is in a generic list (with deferred execution)-2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953000"/>
          </a:xfrm>
        </p:spPr>
        <p:txBody>
          <a:bodyPr>
            <a:noAutofit/>
          </a:bodyPr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rgbClr val="0000FF"/>
                </a:solidFill>
                <a:effectLst/>
                <a:latin typeface="Arial"/>
                <a:ea typeface="Times New Roman"/>
                <a:cs typeface="Times New Roman"/>
              </a:rPr>
              <a:t>Q2 -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effectLst/>
                <a:latin typeface="Arial"/>
                <a:ea typeface="Times New Roman"/>
                <a:cs typeface="Times New Roman"/>
              </a:rPr>
              <a:t>Define the query expression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>
                <a:latin typeface="Arial"/>
                <a:ea typeface="Times New Roman"/>
                <a:cs typeface="Times New Roman"/>
              </a:rPr>
              <a:t>Identify the data source  </a:t>
            </a:r>
            <a:r>
              <a:rPr lang="en-US" sz="1600" b="1" spc="-10" dirty="0">
                <a:solidFill>
                  <a:srgbClr val="C00000"/>
                </a:solidFill>
                <a:latin typeface="Arial"/>
                <a:ea typeface="Times New Roman"/>
                <a:cs typeface="Times New Roman"/>
              </a:rPr>
              <a:t>from</a:t>
            </a:r>
            <a:r>
              <a:rPr lang="en-US" sz="1600" spc="-10" dirty="0">
                <a:latin typeface="Arial"/>
                <a:ea typeface="Times New Roman"/>
                <a:cs typeface="Times New Roman"/>
              </a:rPr>
              <a:t> (</a:t>
            </a:r>
            <a:r>
              <a:rPr lang="en-US" sz="1600" spc="-10" dirty="0" err="1">
                <a:latin typeface="Arial"/>
                <a:ea typeface="Times New Roman"/>
                <a:cs typeface="Times New Roman"/>
              </a:rPr>
              <a:t>invoiceList</a:t>
            </a:r>
            <a:r>
              <a:rPr lang="en-US" sz="1600" spc="-10" dirty="0">
                <a:latin typeface="Arial"/>
                <a:ea typeface="Times New Roman"/>
                <a:cs typeface="Times New Roman"/>
              </a:rPr>
              <a:t>)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>
                <a:effectLst/>
                <a:latin typeface="Arial"/>
                <a:ea typeface="Times New Roman"/>
                <a:cs typeface="Times New Roman"/>
              </a:rPr>
              <a:t>And specify what data is too be retrieved from it (invoice objects, </a:t>
            </a:r>
            <a:r>
              <a:rPr lang="en-US" sz="1600" b="1" spc="-10" dirty="0">
                <a:solidFill>
                  <a:srgbClr val="C00000"/>
                </a:solidFill>
                <a:effectLst/>
                <a:latin typeface="Arial"/>
                <a:ea typeface="Times New Roman"/>
                <a:cs typeface="Times New Roman"/>
              </a:rPr>
              <a:t>where</a:t>
            </a:r>
            <a:r>
              <a:rPr lang="en-US" sz="1600" spc="-10" dirty="0">
                <a:effectLst/>
                <a:latin typeface="Arial"/>
                <a:ea typeface="Times New Roman"/>
                <a:cs typeface="Times New Roman"/>
              </a:rPr>
              <a:t> their total is &gt; 20000)</a:t>
            </a:r>
          </a:p>
          <a:p>
            <a:pPr marL="747395" lvl="1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spc="-10" dirty="0">
                <a:latin typeface="Arial"/>
                <a:ea typeface="Times New Roman"/>
                <a:cs typeface="Times New Roman"/>
              </a:rPr>
              <a:t>Specify an </a:t>
            </a:r>
            <a:r>
              <a:rPr lang="en-US" sz="1600" b="1" spc="-10" dirty="0" err="1">
                <a:solidFill>
                  <a:srgbClr val="C00000"/>
                </a:solidFill>
                <a:latin typeface="Arial"/>
                <a:ea typeface="Times New Roman"/>
                <a:cs typeface="Times New Roman"/>
              </a:rPr>
              <a:t>orderby</a:t>
            </a:r>
            <a:endParaRPr lang="en-US" sz="1600" b="1" spc="-10" dirty="0">
              <a:solidFill>
                <a:srgbClr val="C00000"/>
              </a:solidFill>
              <a:effectLst/>
              <a:latin typeface="Arial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var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invoiceList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where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&gt; 20000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descending</a:t>
            </a: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endParaRPr lang="en-US" sz="1600" b="1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20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The query expression is stored in a </a:t>
            </a:r>
            <a:r>
              <a:rPr lang="en-US" sz="2000" i="1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query variable </a:t>
            </a:r>
            <a:r>
              <a:rPr lang="en-US" sz="20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(invoices)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Must be this way as the query is not executed here, it is just defined (</a:t>
            </a:r>
            <a:r>
              <a:rPr lang="en-US" sz="1400" i="1" spc="-10" dirty="0">
                <a:solidFill>
                  <a:srgbClr val="0070C0"/>
                </a:solidFill>
                <a:effectLst/>
                <a:latin typeface="Arial"/>
                <a:ea typeface="Times New Roman"/>
                <a:cs typeface="Times New Roman"/>
              </a:rPr>
              <a:t>deferred ex</a:t>
            </a:r>
            <a:r>
              <a:rPr lang="en-US" sz="1400" spc="-10" dirty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)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This query variable,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invoices,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is not given a pre-defined type,  it gets its type set based on the type of elements returned from the right side of the statement.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In this case,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spc="-10" dirty="0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is given the type </a:t>
            </a:r>
            <a:r>
              <a:rPr lang="en-US" sz="1400" spc="-10" dirty="0" err="1">
                <a:solidFill>
                  <a:prstClr val="black"/>
                </a:solidFill>
                <a:effectLst/>
                <a:latin typeface="Arial"/>
                <a:ea typeface="Times New Roman"/>
                <a:cs typeface="Times New Roman"/>
              </a:rPr>
              <a:t>IEnumerable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&lt;Invoice&gt; 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For this to work, the data source must be an enumerable type, meaning, it implements the </a:t>
            </a:r>
            <a:r>
              <a:rPr lang="en-US" sz="1400" spc="-1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IEnumerable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&lt;T&gt; interface (or another one, the </a:t>
            </a:r>
            <a:r>
              <a:rPr lang="en-US" sz="1400" spc="-1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IQueryable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&lt;T&gt; interface which is a superset</a:t>
            </a:r>
          </a:p>
          <a:p>
            <a:pPr marL="747395" lvl="1">
              <a:spcBef>
                <a:spcPts val="0"/>
              </a:spcBef>
              <a:tabLst>
                <a:tab pos="1371600" algn="l"/>
              </a:tabLst>
            </a:pP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(The List&lt;&gt; class </a:t>
            </a:r>
            <a:r>
              <a:rPr lang="en-US" sz="1400" i="1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does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implement the </a:t>
            </a:r>
            <a:r>
              <a:rPr lang="en-US" sz="1400" spc="-1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IEnumerable</a:t>
            </a:r>
            <a:r>
              <a:rPr lang="en-US" sz="1400" spc="-1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&lt;T&gt; interface )</a:t>
            </a:r>
            <a:endParaRPr lang="en-US" sz="1100" dirty="0">
              <a:latin typeface="Courier New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0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246184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A LINQ-to-Objects query example where the data is in a generic list (with deferred execution)-3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724400"/>
          </a:xfrm>
        </p:spPr>
        <p:txBody>
          <a:bodyPr>
            <a:noAutofit/>
          </a:bodyPr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FF"/>
                </a:solidFill>
                <a:effectLst/>
                <a:latin typeface="Arial"/>
                <a:ea typeface="Times New Roman"/>
                <a:cs typeface="Times New Roman"/>
              </a:rPr>
              <a:t>Q3 - Code that executes the query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/>
                <a:ea typeface="Times New Roman"/>
                <a:cs typeface="Times New Roman"/>
              </a:rPr>
              <a:t>Typically use a </a:t>
            </a:r>
            <a:r>
              <a:rPr lang="en-US" sz="2000" spc="-10" dirty="0" err="1">
                <a:latin typeface="Arial"/>
                <a:ea typeface="Times New Roman"/>
                <a:cs typeface="Times New Roman"/>
              </a:rPr>
              <a:t>foreach</a:t>
            </a:r>
            <a:r>
              <a:rPr lang="en-US" sz="2000" spc="-10" dirty="0">
                <a:latin typeface="Arial"/>
                <a:ea typeface="Times New Roman"/>
                <a:cs typeface="Times New Roman"/>
              </a:rPr>
              <a:t> loop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/>
                <a:ea typeface="Times New Roman"/>
                <a:cs typeface="Times New Roman"/>
              </a:rPr>
              <a:t>(In this example, we are just taking the query results and appending them all to one string.)</a:t>
            </a:r>
          </a:p>
          <a:p>
            <a:pPr marL="4445" marR="0" indent="0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2743200" algn="l"/>
              </a:tabLst>
            </a:pPr>
            <a:endParaRPr lang="en-US" sz="2000" spc="-10" dirty="0">
              <a:effectLst/>
              <a:latin typeface="Arial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"Invoice No.\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tInvoice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Total\n";</a:t>
            </a: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header line</a:t>
            </a:r>
            <a:endParaRPr lang="en-US" sz="1600" b="1" dirty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var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invoice in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{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invoice.InvoiceNumber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+ "\t\t" + </a:t>
            </a: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first col</a:t>
            </a:r>
            <a:endParaRPr lang="en-US" sz="1600" b="1" dirty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("c") + 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"\n"; </a:t>
            </a:r>
            <a:r>
              <a:rPr lang="en-US" sz="1600" b="1" dirty="0">
                <a:solidFill>
                  <a:srgbClr val="1C6E1C"/>
                </a:solidFill>
                <a:latin typeface="Courier New"/>
                <a:ea typeface="Times New Roman"/>
                <a:cs typeface="Times New Roman"/>
              </a:rPr>
              <a:t>// second column appended to the string</a:t>
            </a:r>
            <a:endParaRPr lang="en-US" sz="1600" b="1" dirty="0">
              <a:solidFill>
                <a:srgbClr val="1C6E1C"/>
              </a:solidFill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}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pPr marL="4445" marR="0" indent="0"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, "Invoices Over $20,000");</a:t>
            </a:r>
            <a:endParaRPr lang="en-US" sz="1600" b="1" dirty="0">
              <a:effectLst/>
              <a:latin typeface="Courier New"/>
              <a:ea typeface="Times New Roman"/>
              <a:cs typeface="Times New Roman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0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Deferred  or Immediate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example uses </a:t>
            </a:r>
            <a:r>
              <a:rPr lang="en-US" sz="2400" b="1" dirty="0"/>
              <a:t>deferred</a:t>
            </a:r>
            <a:r>
              <a:rPr lang="en-US" sz="2400" dirty="0"/>
              <a:t>. The query is saved in a query variable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/>
              <a:t>but not executed.</a:t>
            </a:r>
          </a:p>
          <a:p>
            <a:r>
              <a:rPr lang="en-US" sz="2400" dirty="0"/>
              <a:t>It does get executed when the code tries to access the individual elements returned by the query</a:t>
            </a:r>
          </a:p>
          <a:p>
            <a:pPr lvl="1"/>
            <a:r>
              <a:rPr lang="en-US" sz="2000" dirty="0"/>
              <a:t>Such as when the query 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ourier New"/>
                <a:ea typeface="Times New Roman"/>
                <a:cs typeface="Times New Roman"/>
              </a:rPr>
              <a:t>invoices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000" dirty="0"/>
              <a:t>is used in the </a:t>
            </a:r>
            <a:r>
              <a:rPr lang="en-US" sz="2000" dirty="0" err="1"/>
              <a:t>foreach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In contrast, </a:t>
            </a:r>
            <a:r>
              <a:rPr lang="en-US" sz="2400" b="1" dirty="0"/>
              <a:t>immediate</a:t>
            </a:r>
            <a:r>
              <a:rPr lang="en-US" sz="2400" dirty="0"/>
              <a:t> execution occurs if </a:t>
            </a:r>
            <a:r>
              <a:rPr lang="en-US" sz="2400" i="1" dirty="0"/>
              <a:t>a method that requires access</a:t>
            </a:r>
            <a:r>
              <a:rPr lang="en-US" sz="2400" dirty="0"/>
              <a:t> to the individual elements is executed on the query expression (such as an aggregate function)</a:t>
            </a:r>
          </a:p>
          <a:p>
            <a:pPr lvl="1"/>
            <a:r>
              <a:rPr lang="en-US" sz="2000" dirty="0"/>
              <a:t>Get a count of the number of elements, using the .Count method on the query expression would force an immediate execution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33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1513</Words>
  <Application>Microsoft Office PowerPoint</Application>
  <PresentationFormat>On-screen Show (4:3)</PresentationFormat>
  <Paragraphs>190</Paragraphs>
  <Slides>31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Office Theme</vt:lpstr>
      <vt:lpstr>Document</vt:lpstr>
      <vt:lpstr>LINQ Language Integrated Query Chapter 17</vt:lpstr>
      <vt:lpstr>Advantages of using LINQ</vt:lpstr>
      <vt:lpstr>Evolution of Dealing with OO C#  and SQL Databases and Query Language</vt:lpstr>
      <vt:lpstr>C# clauses for working with LINQ</vt:lpstr>
      <vt:lpstr>The three stages of a query operation</vt:lpstr>
      <vt:lpstr>A LINQ-to-Objects query example where the data is in a generic list (with deferred execution)-1</vt:lpstr>
      <vt:lpstr>A LINQ-to-Objects query example where the data is in a generic list (with deferred execution)-2</vt:lpstr>
      <vt:lpstr>A LINQ-to-Objects query example where the data is in a generic list (with deferred execution)-3</vt:lpstr>
      <vt:lpstr>Deferred  or Immediate Execution</vt:lpstr>
      <vt:lpstr>Learning the LINQ syntax for query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Chapter 17</dc:title>
  <dc:creator>kurt</dc:creator>
  <cp:lastModifiedBy>Kurt Friedrich</cp:lastModifiedBy>
  <cp:revision>41</cp:revision>
  <dcterms:created xsi:type="dcterms:W3CDTF">2014-02-16T01:16:33Z</dcterms:created>
  <dcterms:modified xsi:type="dcterms:W3CDTF">2020-05-11T21:48:55Z</dcterms:modified>
</cp:coreProperties>
</file>