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316" r:id="rId4"/>
    <p:sldId id="315" r:id="rId5"/>
    <p:sldId id="321" r:id="rId6"/>
    <p:sldId id="318" r:id="rId7"/>
    <p:sldId id="31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>
      <p:cViewPr varScale="1">
        <p:scale>
          <a:sx n="108" d="100"/>
          <a:sy n="108" d="100"/>
        </p:scale>
        <p:origin x="126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076B-7587-4749-BB59-FD64C872644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A6BC-33FE-4DC7-BC0B-F9F3A776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CF84D5B-A080-4844-9A91-E7645089B050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93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81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9E4-CEF6-4BC7-8145-2858FE8BF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LINQ</a:t>
            </a:r>
            <a:br>
              <a:rPr lang="en-US" sz="3600" dirty="0"/>
            </a:br>
            <a:r>
              <a:rPr lang="en-US" sz="3600" dirty="0"/>
              <a:t>Language Integrated Query</a:t>
            </a:r>
            <a:br>
              <a:rPr lang="en-US" sz="3600" dirty="0"/>
            </a:br>
            <a:r>
              <a:rPr lang="en-US" sz="3600" dirty="0"/>
              <a:t>Chapter 17</a:t>
            </a:r>
            <a:br>
              <a:rPr lang="en-US" sz="3600" dirty="0"/>
            </a:br>
            <a:r>
              <a:rPr lang="en-US" sz="3600" dirty="0"/>
              <a:t>LINQ to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Book: ADO.NET 4 C#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© 2011, Mike </a:t>
            </a:r>
            <a:r>
              <a:rPr lang="en-US" altLang="en-US" sz="2800" dirty="0" err="1">
                <a:solidFill>
                  <a:schemeClr val="tx1"/>
                </a:solidFill>
              </a:rPr>
              <a:t>Murach</a:t>
            </a:r>
            <a:r>
              <a:rPr lang="en-US" altLang="en-US" sz="2800" dirty="0">
                <a:solidFill>
                  <a:schemeClr val="tx1"/>
                </a:solidFill>
              </a:rPr>
              <a:t> &amp; Associates, Inc.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3A80A862-8D36-4980-8768-28D26AAE6F1D}" type="slidenum">
              <a:rPr lang="en-US" altLang="en-US"/>
              <a:pPr algn="r"/>
              <a:t>2</a:t>
            </a:fld>
            <a:endParaRPr lang="en-US" altLang="en-US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289572"/>
              </p:ext>
            </p:extLst>
          </p:nvPr>
        </p:nvGraphicFramePr>
        <p:xfrm>
          <a:off x="914400" y="152400"/>
          <a:ext cx="73215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Document" r:id="rId4" imgW="7321366" imgH="775011" progId="Word.Document.8">
                  <p:embed/>
                </p:oleObj>
              </mc:Choice>
              <mc:Fallback>
                <p:oleObj name="Document" r:id="rId4" imgW="7321366" imgH="775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"/>
                        <a:ext cx="73215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9684" name="Picture 4" descr="figure 17-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7150"/>
            <a:ext cx="746760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9906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shows the PK-FK relationship which is a 1 to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Invoice class will have a property named Vendor that you can use to get that information back that was in the Vendors table  (e.g. </a:t>
            </a:r>
            <a:r>
              <a:rPr lang="en-US" dirty="0" err="1"/>
              <a:t>Vendor.City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the Vendor class will have a property named Invoices that you can refer to the </a:t>
            </a:r>
            <a:r>
              <a:rPr lang="en-US" b="1" dirty="0"/>
              <a:t>collection</a:t>
            </a:r>
            <a:r>
              <a:rPr lang="en-US" dirty="0"/>
              <a:t> of invoices from that vendor</a:t>
            </a:r>
          </a:p>
        </p:txBody>
      </p:sp>
    </p:spTree>
    <p:extLst>
      <p:ext uri="{BB962C8B-B14F-4D97-AF65-F5344CB8AC3E}">
        <p14:creationId xmlns:p14="http://schemas.microsoft.com/office/powerpoint/2010/main" val="114957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342900"/>
            <a:ext cx="5581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2425C5C6-51E5-475B-A21A-C7B4E991C679}" type="slidenum">
              <a:rPr lang="en-US" altLang="en-US"/>
              <a:pPr algn="r"/>
              <a:t>4</a:t>
            </a:fld>
            <a:endParaRPr lang="en-US" altLang="en-US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/>
        </p:nvGraphicFramePr>
        <p:xfrm>
          <a:off x="1076325" y="762000"/>
          <a:ext cx="7278688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Document" r:id="rId4" imgW="7285567" imgH="5308467" progId="Word.Document.8">
                  <p:embed/>
                </p:oleObj>
              </mc:Choice>
              <mc:Fallback>
                <p:oleObj name="Document" r:id="rId4" imgW="7285567" imgH="5308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762000"/>
                        <a:ext cx="7278688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63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Q2 step, define the query expression, this time with a join, so we can get the product name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orderDisplay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"Quantity\t\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tProduct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flipped the order, just cause tabs work better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orders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myOrderDetail.Order_Details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made up name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now add the join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first, add the 2nd table to the query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join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myOrderDetail.Products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another made up range variable name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myOrders.ProductID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which columns should match in the 2 tables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equals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myProducts.ProductID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of made-up range variable as token for objects in returned list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where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79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has the same properties as the table column names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ascending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choosing a new column (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from the joined table, Products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select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myProducts.ProductName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myOrders.Quantity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that all sets up a differed query, which we will use next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Q3  - Execute the query to return the results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orders)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just a made up name, orders is our query expression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orderDisplay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orderItem.Quantity.ToString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first col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orderItem.ProductName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 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second column appended to the string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orderDisplay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 79 orders   Product"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100" dirty="0"/>
          </a:p>
        </p:txBody>
      </p:sp>
      <p:sp>
        <p:nvSpPr>
          <p:cNvPr id="4" name="Freeform 3"/>
          <p:cNvSpPr/>
          <p:nvPr/>
        </p:nvSpPr>
        <p:spPr>
          <a:xfrm>
            <a:off x="400050" y="2707969"/>
            <a:ext cx="4829175" cy="408402"/>
          </a:xfrm>
          <a:custGeom>
            <a:avLst/>
            <a:gdLst>
              <a:gd name="connsiteX0" fmla="*/ 1162050 w 4829175"/>
              <a:gd name="connsiteY0" fmla="*/ 44756 h 408402"/>
              <a:gd name="connsiteX1" fmla="*/ 1095375 w 4829175"/>
              <a:gd name="connsiteY1" fmla="*/ 54281 h 408402"/>
              <a:gd name="connsiteX2" fmla="*/ 990600 w 4829175"/>
              <a:gd name="connsiteY2" fmla="*/ 73331 h 408402"/>
              <a:gd name="connsiteX3" fmla="*/ 809625 w 4829175"/>
              <a:gd name="connsiteY3" fmla="*/ 63806 h 408402"/>
              <a:gd name="connsiteX4" fmla="*/ 762000 w 4829175"/>
              <a:gd name="connsiteY4" fmla="*/ 54281 h 408402"/>
              <a:gd name="connsiteX5" fmla="*/ 695325 w 4829175"/>
              <a:gd name="connsiteY5" fmla="*/ 44756 h 408402"/>
              <a:gd name="connsiteX6" fmla="*/ 666750 w 4829175"/>
              <a:gd name="connsiteY6" fmla="*/ 35231 h 408402"/>
              <a:gd name="connsiteX7" fmla="*/ 476250 w 4829175"/>
              <a:gd name="connsiteY7" fmla="*/ 16181 h 408402"/>
              <a:gd name="connsiteX8" fmla="*/ 95250 w 4829175"/>
              <a:gd name="connsiteY8" fmla="*/ 16181 h 408402"/>
              <a:gd name="connsiteX9" fmla="*/ 66675 w 4829175"/>
              <a:gd name="connsiteY9" fmla="*/ 25706 h 408402"/>
              <a:gd name="connsiteX10" fmla="*/ 38100 w 4829175"/>
              <a:gd name="connsiteY10" fmla="*/ 44756 h 408402"/>
              <a:gd name="connsiteX11" fmla="*/ 19050 w 4829175"/>
              <a:gd name="connsiteY11" fmla="*/ 73331 h 408402"/>
              <a:gd name="connsiteX12" fmla="*/ 0 w 4829175"/>
              <a:gd name="connsiteY12" fmla="*/ 130481 h 408402"/>
              <a:gd name="connsiteX13" fmla="*/ 19050 w 4829175"/>
              <a:gd name="connsiteY13" fmla="*/ 216206 h 408402"/>
              <a:gd name="connsiteX14" fmla="*/ 38100 w 4829175"/>
              <a:gd name="connsiteY14" fmla="*/ 244781 h 408402"/>
              <a:gd name="connsiteX15" fmla="*/ 47625 w 4829175"/>
              <a:gd name="connsiteY15" fmla="*/ 273356 h 408402"/>
              <a:gd name="connsiteX16" fmla="*/ 85725 w 4829175"/>
              <a:gd name="connsiteY16" fmla="*/ 301931 h 408402"/>
              <a:gd name="connsiteX17" fmla="*/ 114300 w 4829175"/>
              <a:gd name="connsiteY17" fmla="*/ 320981 h 408402"/>
              <a:gd name="connsiteX18" fmla="*/ 209550 w 4829175"/>
              <a:gd name="connsiteY18" fmla="*/ 349556 h 408402"/>
              <a:gd name="connsiteX19" fmla="*/ 266700 w 4829175"/>
              <a:gd name="connsiteY19" fmla="*/ 368606 h 408402"/>
              <a:gd name="connsiteX20" fmla="*/ 342900 w 4829175"/>
              <a:gd name="connsiteY20" fmla="*/ 378131 h 408402"/>
              <a:gd name="connsiteX21" fmla="*/ 390525 w 4829175"/>
              <a:gd name="connsiteY21" fmla="*/ 387656 h 408402"/>
              <a:gd name="connsiteX22" fmla="*/ 790575 w 4829175"/>
              <a:gd name="connsiteY22" fmla="*/ 397181 h 408402"/>
              <a:gd name="connsiteX23" fmla="*/ 1581150 w 4829175"/>
              <a:gd name="connsiteY23" fmla="*/ 387656 h 408402"/>
              <a:gd name="connsiteX24" fmla="*/ 1809750 w 4829175"/>
              <a:gd name="connsiteY24" fmla="*/ 378131 h 408402"/>
              <a:gd name="connsiteX25" fmla="*/ 3076575 w 4829175"/>
              <a:gd name="connsiteY25" fmla="*/ 387656 h 408402"/>
              <a:gd name="connsiteX26" fmla="*/ 4000500 w 4829175"/>
              <a:gd name="connsiteY26" fmla="*/ 387656 h 408402"/>
              <a:gd name="connsiteX27" fmla="*/ 4552950 w 4829175"/>
              <a:gd name="connsiteY27" fmla="*/ 378131 h 408402"/>
              <a:gd name="connsiteX28" fmla="*/ 4581525 w 4829175"/>
              <a:gd name="connsiteY28" fmla="*/ 368606 h 408402"/>
              <a:gd name="connsiteX29" fmla="*/ 4638675 w 4829175"/>
              <a:gd name="connsiteY29" fmla="*/ 359081 h 408402"/>
              <a:gd name="connsiteX30" fmla="*/ 4667250 w 4829175"/>
              <a:gd name="connsiteY30" fmla="*/ 340031 h 408402"/>
              <a:gd name="connsiteX31" fmla="*/ 4724400 w 4829175"/>
              <a:gd name="connsiteY31" fmla="*/ 320981 h 408402"/>
              <a:gd name="connsiteX32" fmla="*/ 4810125 w 4829175"/>
              <a:gd name="connsiteY32" fmla="*/ 254306 h 408402"/>
              <a:gd name="connsiteX33" fmla="*/ 4829175 w 4829175"/>
              <a:gd name="connsiteY33" fmla="*/ 225731 h 408402"/>
              <a:gd name="connsiteX34" fmla="*/ 4819650 w 4829175"/>
              <a:gd name="connsiteY34" fmla="*/ 178106 h 408402"/>
              <a:gd name="connsiteX35" fmla="*/ 4791075 w 4829175"/>
              <a:gd name="connsiteY35" fmla="*/ 140006 h 408402"/>
              <a:gd name="connsiteX36" fmla="*/ 4724400 w 4829175"/>
              <a:gd name="connsiteY36" fmla="*/ 101906 h 408402"/>
              <a:gd name="connsiteX37" fmla="*/ 4676775 w 4829175"/>
              <a:gd name="connsiteY37" fmla="*/ 92381 h 408402"/>
              <a:gd name="connsiteX38" fmla="*/ 4381500 w 4829175"/>
              <a:gd name="connsiteY38" fmla="*/ 82856 h 408402"/>
              <a:gd name="connsiteX39" fmla="*/ 3067050 w 4829175"/>
              <a:gd name="connsiteY39" fmla="*/ 63806 h 408402"/>
              <a:gd name="connsiteX40" fmla="*/ 2819400 w 4829175"/>
              <a:gd name="connsiteY40" fmla="*/ 54281 h 408402"/>
              <a:gd name="connsiteX41" fmla="*/ 2771775 w 4829175"/>
              <a:gd name="connsiteY41" fmla="*/ 44756 h 408402"/>
              <a:gd name="connsiteX42" fmla="*/ 2714625 w 4829175"/>
              <a:gd name="connsiteY42" fmla="*/ 35231 h 408402"/>
              <a:gd name="connsiteX43" fmla="*/ 2676525 w 4829175"/>
              <a:gd name="connsiteY43" fmla="*/ 25706 h 408402"/>
              <a:gd name="connsiteX44" fmla="*/ 2390775 w 4829175"/>
              <a:gd name="connsiteY44" fmla="*/ 16181 h 408402"/>
              <a:gd name="connsiteX45" fmla="*/ 2219325 w 4829175"/>
              <a:gd name="connsiteY45" fmla="*/ 6656 h 408402"/>
              <a:gd name="connsiteX46" fmla="*/ 1552575 w 4829175"/>
              <a:gd name="connsiteY46" fmla="*/ 16181 h 408402"/>
              <a:gd name="connsiteX47" fmla="*/ 1524000 w 4829175"/>
              <a:gd name="connsiteY47" fmla="*/ 25706 h 408402"/>
              <a:gd name="connsiteX48" fmla="*/ 1371600 w 4829175"/>
              <a:gd name="connsiteY48" fmla="*/ 44756 h 408402"/>
              <a:gd name="connsiteX49" fmla="*/ 1314450 w 4829175"/>
              <a:gd name="connsiteY49" fmla="*/ 63806 h 408402"/>
              <a:gd name="connsiteX50" fmla="*/ 1238250 w 4829175"/>
              <a:gd name="connsiteY50" fmla="*/ 82856 h 408402"/>
              <a:gd name="connsiteX51" fmla="*/ 1162050 w 4829175"/>
              <a:gd name="connsiteY51" fmla="*/ 44756 h 4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829175" h="408402">
                <a:moveTo>
                  <a:pt x="1162050" y="44756"/>
                </a:moveTo>
                <a:cubicBezTo>
                  <a:pt x="1138238" y="39994"/>
                  <a:pt x="1117629" y="51314"/>
                  <a:pt x="1095375" y="54281"/>
                </a:cubicBezTo>
                <a:cubicBezTo>
                  <a:pt x="1005622" y="66248"/>
                  <a:pt x="1044867" y="55242"/>
                  <a:pt x="990600" y="73331"/>
                </a:cubicBezTo>
                <a:cubicBezTo>
                  <a:pt x="930275" y="70156"/>
                  <a:pt x="869825" y="68823"/>
                  <a:pt x="809625" y="63806"/>
                </a:cubicBezTo>
                <a:cubicBezTo>
                  <a:pt x="793492" y="62462"/>
                  <a:pt x="777969" y="56943"/>
                  <a:pt x="762000" y="54281"/>
                </a:cubicBezTo>
                <a:cubicBezTo>
                  <a:pt x="739855" y="50590"/>
                  <a:pt x="717550" y="47931"/>
                  <a:pt x="695325" y="44756"/>
                </a:cubicBezTo>
                <a:cubicBezTo>
                  <a:pt x="685800" y="41581"/>
                  <a:pt x="676595" y="37200"/>
                  <a:pt x="666750" y="35231"/>
                </a:cubicBezTo>
                <a:cubicBezTo>
                  <a:pt x="609077" y="23696"/>
                  <a:pt x="530295" y="20338"/>
                  <a:pt x="476250" y="16181"/>
                </a:cubicBezTo>
                <a:cubicBezTo>
                  <a:pt x="319424" y="-9957"/>
                  <a:pt x="400093" y="-297"/>
                  <a:pt x="95250" y="16181"/>
                </a:cubicBezTo>
                <a:cubicBezTo>
                  <a:pt x="85224" y="16723"/>
                  <a:pt x="75655" y="21216"/>
                  <a:pt x="66675" y="25706"/>
                </a:cubicBezTo>
                <a:cubicBezTo>
                  <a:pt x="56436" y="30826"/>
                  <a:pt x="47625" y="38406"/>
                  <a:pt x="38100" y="44756"/>
                </a:cubicBezTo>
                <a:cubicBezTo>
                  <a:pt x="31750" y="54281"/>
                  <a:pt x="23699" y="62870"/>
                  <a:pt x="19050" y="73331"/>
                </a:cubicBezTo>
                <a:cubicBezTo>
                  <a:pt x="10895" y="91681"/>
                  <a:pt x="0" y="130481"/>
                  <a:pt x="0" y="130481"/>
                </a:cubicBezTo>
                <a:cubicBezTo>
                  <a:pt x="1695" y="138957"/>
                  <a:pt x="14006" y="204436"/>
                  <a:pt x="19050" y="216206"/>
                </a:cubicBezTo>
                <a:cubicBezTo>
                  <a:pt x="23559" y="226728"/>
                  <a:pt x="32980" y="234542"/>
                  <a:pt x="38100" y="244781"/>
                </a:cubicBezTo>
                <a:cubicBezTo>
                  <a:pt x="42590" y="253761"/>
                  <a:pt x="41197" y="265643"/>
                  <a:pt x="47625" y="273356"/>
                </a:cubicBezTo>
                <a:cubicBezTo>
                  <a:pt x="57788" y="285552"/>
                  <a:pt x="72807" y="292704"/>
                  <a:pt x="85725" y="301931"/>
                </a:cubicBezTo>
                <a:cubicBezTo>
                  <a:pt x="95040" y="308585"/>
                  <a:pt x="103839" y="316332"/>
                  <a:pt x="114300" y="320981"/>
                </a:cubicBezTo>
                <a:cubicBezTo>
                  <a:pt x="160928" y="341705"/>
                  <a:pt x="166925" y="336768"/>
                  <a:pt x="209550" y="349556"/>
                </a:cubicBezTo>
                <a:cubicBezTo>
                  <a:pt x="228784" y="355326"/>
                  <a:pt x="247065" y="364399"/>
                  <a:pt x="266700" y="368606"/>
                </a:cubicBezTo>
                <a:cubicBezTo>
                  <a:pt x="291729" y="373969"/>
                  <a:pt x="317600" y="374239"/>
                  <a:pt x="342900" y="378131"/>
                </a:cubicBezTo>
                <a:cubicBezTo>
                  <a:pt x="358901" y="380593"/>
                  <a:pt x="374350" y="386968"/>
                  <a:pt x="390525" y="387656"/>
                </a:cubicBezTo>
                <a:cubicBezTo>
                  <a:pt x="523792" y="393327"/>
                  <a:pt x="657225" y="394006"/>
                  <a:pt x="790575" y="397181"/>
                </a:cubicBezTo>
                <a:lnTo>
                  <a:pt x="1581150" y="387656"/>
                </a:lnTo>
                <a:cubicBezTo>
                  <a:pt x="1657403" y="386231"/>
                  <a:pt x="1733484" y="378131"/>
                  <a:pt x="1809750" y="378131"/>
                </a:cubicBezTo>
                <a:lnTo>
                  <a:pt x="3076575" y="387656"/>
                </a:lnTo>
                <a:cubicBezTo>
                  <a:pt x="3438340" y="427852"/>
                  <a:pt x="3149770" y="399310"/>
                  <a:pt x="4000500" y="387656"/>
                </a:cubicBezTo>
                <a:lnTo>
                  <a:pt x="4552950" y="378131"/>
                </a:lnTo>
                <a:cubicBezTo>
                  <a:pt x="4562475" y="374956"/>
                  <a:pt x="4571724" y="370784"/>
                  <a:pt x="4581525" y="368606"/>
                </a:cubicBezTo>
                <a:cubicBezTo>
                  <a:pt x="4600378" y="364416"/>
                  <a:pt x="4620353" y="365188"/>
                  <a:pt x="4638675" y="359081"/>
                </a:cubicBezTo>
                <a:cubicBezTo>
                  <a:pt x="4649535" y="355461"/>
                  <a:pt x="4656789" y="344680"/>
                  <a:pt x="4667250" y="340031"/>
                </a:cubicBezTo>
                <a:cubicBezTo>
                  <a:pt x="4685600" y="331876"/>
                  <a:pt x="4707692" y="332120"/>
                  <a:pt x="4724400" y="320981"/>
                </a:cubicBezTo>
                <a:cubicBezTo>
                  <a:pt x="4764226" y="294430"/>
                  <a:pt x="4782147" y="287879"/>
                  <a:pt x="4810125" y="254306"/>
                </a:cubicBezTo>
                <a:cubicBezTo>
                  <a:pt x="4817454" y="245512"/>
                  <a:pt x="4822825" y="235256"/>
                  <a:pt x="4829175" y="225731"/>
                </a:cubicBezTo>
                <a:cubicBezTo>
                  <a:pt x="4826000" y="209856"/>
                  <a:pt x="4826225" y="192900"/>
                  <a:pt x="4819650" y="178106"/>
                </a:cubicBezTo>
                <a:cubicBezTo>
                  <a:pt x="4813203" y="163599"/>
                  <a:pt x="4802300" y="151231"/>
                  <a:pt x="4791075" y="140006"/>
                </a:cubicBezTo>
                <a:cubicBezTo>
                  <a:pt x="4767986" y="116917"/>
                  <a:pt x="4753461" y="109171"/>
                  <a:pt x="4724400" y="101906"/>
                </a:cubicBezTo>
                <a:cubicBezTo>
                  <a:pt x="4708694" y="97979"/>
                  <a:pt x="4692939" y="93279"/>
                  <a:pt x="4676775" y="92381"/>
                </a:cubicBezTo>
                <a:cubicBezTo>
                  <a:pt x="4578450" y="86919"/>
                  <a:pt x="4479925" y="86031"/>
                  <a:pt x="4381500" y="82856"/>
                </a:cubicBezTo>
                <a:cubicBezTo>
                  <a:pt x="3929800" y="-30069"/>
                  <a:pt x="4383839" y="80266"/>
                  <a:pt x="3067050" y="63806"/>
                </a:cubicBezTo>
                <a:cubicBezTo>
                  <a:pt x="2984445" y="62773"/>
                  <a:pt x="2901950" y="57456"/>
                  <a:pt x="2819400" y="54281"/>
                </a:cubicBezTo>
                <a:lnTo>
                  <a:pt x="2771775" y="44756"/>
                </a:lnTo>
                <a:cubicBezTo>
                  <a:pt x="2752774" y="41301"/>
                  <a:pt x="2733563" y="39019"/>
                  <a:pt x="2714625" y="35231"/>
                </a:cubicBezTo>
                <a:cubicBezTo>
                  <a:pt x="2701788" y="32664"/>
                  <a:pt x="2689593" y="26475"/>
                  <a:pt x="2676525" y="25706"/>
                </a:cubicBezTo>
                <a:cubicBezTo>
                  <a:pt x="2581387" y="20110"/>
                  <a:pt x="2485995" y="20149"/>
                  <a:pt x="2390775" y="16181"/>
                </a:cubicBezTo>
                <a:cubicBezTo>
                  <a:pt x="2333586" y="13798"/>
                  <a:pt x="2276475" y="9831"/>
                  <a:pt x="2219325" y="6656"/>
                </a:cubicBezTo>
                <a:lnTo>
                  <a:pt x="1552575" y="16181"/>
                </a:lnTo>
                <a:cubicBezTo>
                  <a:pt x="1542539" y="16456"/>
                  <a:pt x="1533801" y="23528"/>
                  <a:pt x="1524000" y="25706"/>
                </a:cubicBezTo>
                <a:cubicBezTo>
                  <a:pt x="1475660" y="36448"/>
                  <a:pt x="1419511" y="39965"/>
                  <a:pt x="1371600" y="44756"/>
                </a:cubicBezTo>
                <a:cubicBezTo>
                  <a:pt x="1352550" y="51106"/>
                  <a:pt x="1334141" y="59868"/>
                  <a:pt x="1314450" y="63806"/>
                </a:cubicBezTo>
                <a:cubicBezTo>
                  <a:pt x="1256980" y="75300"/>
                  <a:pt x="1282184" y="68211"/>
                  <a:pt x="1238250" y="82856"/>
                </a:cubicBezTo>
                <a:cubicBezTo>
                  <a:pt x="1165289" y="72433"/>
                  <a:pt x="1185862" y="49518"/>
                  <a:pt x="1162050" y="447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800" y="3124200"/>
            <a:ext cx="762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05000" y="2895600"/>
            <a:ext cx="8382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76600" y="2895600"/>
            <a:ext cx="838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3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/>
              <a:t>Instead of an overt Join, use the built in Association capability of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>
            <a:normAutofit/>
          </a:bodyPr>
          <a:lstStyle/>
          <a:p>
            <a:r>
              <a:rPr lang="en-US" sz="1600" dirty="0"/>
              <a:t>Make a copy of the 2</a:t>
            </a:r>
            <a:r>
              <a:rPr lang="en-US" sz="1600" baseline="30000" dirty="0"/>
              <a:t>nd</a:t>
            </a:r>
            <a:r>
              <a:rPr lang="en-US" sz="1600" dirty="0"/>
              <a:t> program, and change this code: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orders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myOrderDetail.Order_Details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 need to do a join, the Association is provided by LINQ-to-SQL based of the PK-FK relationship from the DB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same code as last 2 versions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79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ascending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V2 code relying on overt join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select new {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myVendors.ProductName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};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choosing a new column from the joined table, Products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new code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myOrders.Product.ProductName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myOrders.Quantity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//can instead just reference it through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Product.ProductName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which is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myOrders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because LINQ pulls in all those fields linked by the PK-FK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1295400"/>
            <a:ext cx="19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2-3-Query-C-Assoc</a:t>
            </a:r>
          </a:p>
        </p:txBody>
      </p:sp>
    </p:spTree>
    <p:extLst>
      <p:ext uri="{BB962C8B-B14F-4D97-AF65-F5344CB8AC3E}">
        <p14:creationId xmlns:p14="http://schemas.microsoft.com/office/powerpoint/2010/main" val="116413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393" y="609600"/>
            <a:ext cx="8534400" cy="30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4" y="3886200"/>
            <a:ext cx="4954498" cy="300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182" y="240268"/>
            <a:ext cx="19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DataContext</a:t>
            </a:r>
            <a:r>
              <a:rPr lang="en-US" b="1" dirty="0"/>
              <a:t> </a:t>
            </a:r>
            <a:r>
              <a:rPr lang="en-US" dirty="0"/>
              <a:t>class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182" y="685800"/>
            <a:ext cx="6538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Connection information and capability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Products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Entity Class </a:t>
            </a:r>
            <a:r>
              <a:rPr lang="en-US" dirty="0"/>
              <a:t>(with members that map to fields)</a:t>
            </a:r>
          </a:p>
          <a:p>
            <a:r>
              <a:rPr lang="en-US" dirty="0"/>
              <a:t>And an </a:t>
            </a:r>
            <a:r>
              <a:rPr lang="en-US" dirty="0">
                <a:solidFill>
                  <a:srgbClr val="0070C0"/>
                </a:solidFill>
              </a:rPr>
              <a:t>Order Details </a:t>
            </a:r>
            <a:r>
              <a:rPr lang="en-US" b="1" dirty="0">
                <a:solidFill>
                  <a:srgbClr val="0070C0"/>
                </a:solidFill>
              </a:rPr>
              <a:t>Entity Class </a:t>
            </a:r>
            <a:r>
              <a:rPr lang="en-US" dirty="0"/>
              <a:t>(with members that map to fields)</a:t>
            </a:r>
          </a:p>
          <a:p>
            <a:r>
              <a:rPr lang="en-US" dirty="0"/>
              <a:t>And an </a:t>
            </a:r>
            <a:r>
              <a:rPr lang="en-US" b="1" dirty="0">
                <a:solidFill>
                  <a:srgbClr val="00B050"/>
                </a:solidFill>
              </a:rPr>
              <a:t>Association</a:t>
            </a:r>
            <a:r>
              <a:rPr lang="en-US" dirty="0">
                <a:solidFill>
                  <a:srgbClr val="00B050"/>
                </a:solidFill>
              </a:rPr>
              <a:t> attribute  Product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47808" y="1524000"/>
            <a:ext cx="952992" cy="2971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24200" y="1219200"/>
            <a:ext cx="2152403" cy="32004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1828800"/>
            <a:ext cx="1600593" cy="25146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152400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myOrders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Product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ProductName</a:t>
            </a:r>
            <a:r>
              <a:rPr lang="en-US" dirty="0"/>
              <a:t>,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038600" y="457200"/>
            <a:ext cx="2209800" cy="12192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607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Office Theme</vt:lpstr>
      <vt:lpstr>Document</vt:lpstr>
      <vt:lpstr>LINQ Language Integrated Query Chapter 17 LINQ to SQL</vt:lpstr>
      <vt:lpstr>PowerPoint Presentation</vt:lpstr>
      <vt:lpstr>PowerPoint Presentation</vt:lpstr>
      <vt:lpstr>PowerPoint Presentation</vt:lpstr>
      <vt:lpstr>PowerPoint Presentation</vt:lpstr>
      <vt:lpstr>Instead of an overt Join, use the built in Association capability of LINQ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Chapter 17</dc:title>
  <dc:creator>kurt</dc:creator>
  <cp:lastModifiedBy>Kurt Friedrich</cp:lastModifiedBy>
  <cp:revision>69</cp:revision>
  <dcterms:created xsi:type="dcterms:W3CDTF">2014-02-16T01:16:33Z</dcterms:created>
  <dcterms:modified xsi:type="dcterms:W3CDTF">2020-05-11T21:50:02Z</dcterms:modified>
</cp:coreProperties>
</file>